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666064"/>
            <a:ext cx="989457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7229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392048"/>
            <a:ext cx="10354310" cy="118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9792" y="1853945"/>
            <a:ext cx="6534150" cy="1918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040629" y="6446122"/>
            <a:ext cx="210947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068557" y="6465214"/>
            <a:ext cx="2444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mailto:inel@inelinc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nergiaysociedad.es/manenergia/1-1-aspectos-basicos-de-la-electricidad/" TargetMode="External"/><Relationship Id="rId3" Type="http://schemas.openxmlformats.org/officeDocument/2006/relationships/image" Target="../media/image3.jpg"/><Relationship Id="rId4" Type="http://schemas.openxmlformats.org/officeDocument/2006/relationships/hyperlink" Target="mailto:inel@inelinc.com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el@inelinc.com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el@inelinc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hyperlink" Target="mailto:inel@inelinc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hyperlink" Target="mailto:inel@inelinc.com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hyperlink" Target="mailto:inel@inelinc.com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hyperlink" Target="mailto:inel@inelinc.com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hyperlink" Target="mailto:inel@inelinc.com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hyperlink" Target="mailto:inel@inelinc.com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20" Type="http://schemas.openxmlformats.org/officeDocument/2006/relationships/image" Target="../media/image28.png"/><Relationship Id="rId21" Type="http://schemas.openxmlformats.org/officeDocument/2006/relationships/image" Target="../media/image29.png"/><Relationship Id="rId22" Type="http://schemas.openxmlformats.org/officeDocument/2006/relationships/hyperlink" Target="mailto:inel@inelinc.com" TargetMode="Externa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hyperlink" Target="mailto:inel@inelinc.com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Relationship Id="rId3" Type="http://schemas.openxmlformats.org/officeDocument/2006/relationships/hyperlink" Target="mailto:inel@inelinc.com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hyperlink" Target="mailto:inel@inelinc.com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hyperlink" Target="mailto:inel@inelinc.com" TargetMode="Externa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hyperlink" Target="mailto:inel@inelinc.com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34.png"/><Relationship Id="rId9" Type="http://schemas.openxmlformats.org/officeDocument/2006/relationships/image" Target="../media/image57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hyperlink" Target="mailto:inel@inelinc.com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53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hyperlink" Target="mailto:inel@inelinc.com" TargetMode="Externa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53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hyperlink" Target="mailto:inel@inelinc.com" TargetMode="Externa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hyperlink" Target="mailto:inel@inelinc.com" TargetMode="Externa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Relationship Id="rId4" Type="http://schemas.openxmlformats.org/officeDocument/2006/relationships/hyperlink" Target="http://keu92.org/uploads/Search%20engineering/SHUNT%20R" TargetMode="External"/><Relationship Id="rId5" Type="http://schemas.openxmlformats.org/officeDocument/2006/relationships/hyperlink" Target="http://www.electronics-tutorials.ws/transformer/three-phase-" TargetMode="External"/><Relationship Id="rId6" Type="http://schemas.openxmlformats.org/officeDocument/2006/relationships/hyperlink" Target="mailto:inel@inelinc.com" TargetMode="Externa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jpg"/><Relationship Id="rId4" Type="http://schemas.openxmlformats.org/officeDocument/2006/relationships/hyperlink" Target="mailto:inel@inelinc.com" TargetMode="Externa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Relationship Id="rId14" Type="http://schemas.openxmlformats.org/officeDocument/2006/relationships/image" Target="../media/image81.png"/><Relationship Id="rId15" Type="http://schemas.openxmlformats.org/officeDocument/2006/relationships/image" Target="../media/image82.png"/><Relationship Id="rId16" Type="http://schemas.openxmlformats.org/officeDocument/2006/relationships/hyperlink" Target="mailto:inel@inelinc.com" TargetMode="Externa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png"/><Relationship Id="rId3" Type="http://schemas.openxmlformats.org/officeDocument/2006/relationships/hyperlink" Target="mailto:inel@inelinc.com" TargetMode="Externa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electronics-tutorials.ws/electromagnetism/magnetic-hysteresis.html" TargetMode="External"/><Relationship Id="rId3" Type="http://schemas.openxmlformats.org/officeDocument/2006/relationships/image" Target="../media/image84.png"/><Relationship Id="rId4" Type="http://schemas.openxmlformats.org/officeDocument/2006/relationships/hyperlink" Target="mailto:inel@inelinc.com" TargetMode="Externa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g"/><Relationship Id="rId3" Type="http://schemas.openxmlformats.org/officeDocument/2006/relationships/hyperlink" Target="mailto:inel@inelinc.com" TargetMode="Externa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Relationship Id="rId3" Type="http://schemas.openxmlformats.org/officeDocument/2006/relationships/hyperlink" Target="mailto:inel@inelinc.com" TargetMode="Externa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Relationship Id="rId3" Type="http://schemas.openxmlformats.org/officeDocument/2006/relationships/hyperlink" Target="mailto:inel@inelinc.com" TargetMode="Externa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el@inelinc.com" TargetMode="Externa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Relationship Id="rId10" Type="http://schemas.openxmlformats.org/officeDocument/2006/relationships/image" Target="../media/image96.png"/><Relationship Id="rId11" Type="http://schemas.openxmlformats.org/officeDocument/2006/relationships/image" Target="../media/image97.png"/><Relationship Id="rId12" Type="http://schemas.openxmlformats.org/officeDocument/2006/relationships/image" Target="../media/image98.png"/><Relationship Id="rId13" Type="http://schemas.openxmlformats.org/officeDocument/2006/relationships/image" Target="../media/image99.png"/><Relationship Id="rId14" Type="http://schemas.openxmlformats.org/officeDocument/2006/relationships/image" Target="../media/image100.png"/><Relationship Id="rId15" Type="http://schemas.openxmlformats.org/officeDocument/2006/relationships/image" Target="../media/image101.png"/><Relationship Id="rId16" Type="http://schemas.openxmlformats.org/officeDocument/2006/relationships/image" Target="../media/image102.png"/><Relationship Id="rId17" Type="http://schemas.openxmlformats.org/officeDocument/2006/relationships/image" Target="../media/image103.png"/><Relationship Id="rId18" Type="http://schemas.openxmlformats.org/officeDocument/2006/relationships/image" Target="../media/image104.png"/><Relationship Id="rId19" Type="http://schemas.openxmlformats.org/officeDocument/2006/relationships/image" Target="../media/image105.png"/><Relationship Id="rId20" Type="http://schemas.openxmlformats.org/officeDocument/2006/relationships/image" Target="../media/image106.png"/><Relationship Id="rId21" Type="http://schemas.openxmlformats.org/officeDocument/2006/relationships/image" Target="../media/image107.png"/><Relationship Id="rId22" Type="http://schemas.openxmlformats.org/officeDocument/2006/relationships/image" Target="../media/image108.png"/><Relationship Id="rId23" Type="http://schemas.openxmlformats.org/officeDocument/2006/relationships/image" Target="../media/image109.png"/><Relationship Id="rId24" Type="http://schemas.openxmlformats.org/officeDocument/2006/relationships/image" Target="../media/image110.png"/><Relationship Id="rId25" Type="http://schemas.openxmlformats.org/officeDocument/2006/relationships/image" Target="../media/image111.png"/><Relationship Id="rId26" Type="http://schemas.openxmlformats.org/officeDocument/2006/relationships/hyperlink" Target="mailto:inel@inelinc.com" TargetMode="Externa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jpg"/><Relationship Id="rId3" Type="http://schemas.openxmlformats.org/officeDocument/2006/relationships/image" Target="../media/image113.jpg"/><Relationship Id="rId4" Type="http://schemas.openxmlformats.org/officeDocument/2006/relationships/hyperlink" Target="mailto:inel@inelinc.com" TargetMode="Externa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g"/><Relationship Id="rId3" Type="http://schemas.openxmlformats.org/officeDocument/2006/relationships/hyperlink" Target="mailto:inel@inelinc.com" TargetMode="Externa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Relationship Id="rId3" Type="http://schemas.openxmlformats.org/officeDocument/2006/relationships/hyperlink" Target="mailto:inel@inelinc.com" TargetMode="Externa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Relationship Id="rId3" Type="http://schemas.openxmlformats.org/officeDocument/2006/relationships/hyperlink" Target="mailto:inel@inelinc.com" TargetMode="Externa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el@inelinc.com" TargetMode="Externa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hyperlink" Target="mailto:inel@inel.org.pe" TargetMode="Externa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Relationship Id="rId6" Type="http://schemas.openxmlformats.org/officeDocument/2006/relationships/image" Target="../media/image125.png"/><Relationship Id="rId7" Type="http://schemas.openxmlformats.org/officeDocument/2006/relationships/image" Target="../media/image126.png"/><Relationship Id="rId8" Type="http://schemas.openxmlformats.org/officeDocument/2006/relationships/image" Target="../media/image127.png"/><Relationship Id="rId9" Type="http://schemas.openxmlformats.org/officeDocument/2006/relationships/image" Target="../media/image128.png"/><Relationship Id="rId10" Type="http://schemas.openxmlformats.org/officeDocument/2006/relationships/image" Target="../media/image129.png"/><Relationship Id="rId11" Type="http://schemas.openxmlformats.org/officeDocument/2006/relationships/image" Target="../media/image130.png"/><Relationship Id="rId12" Type="http://schemas.openxmlformats.org/officeDocument/2006/relationships/image" Target="../media/image131.png"/><Relationship Id="rId13" Type="http://schemas.openxmlformats.org/officeDocument/2006/relationships/image" Target="../media/image132.png"/><Relationship Id="rId14" Type="http://schemas.openxmlformats.org/officeDocument/2006/relationships/image" Target="../media/image133.png"/><Relationship Id="rId15" Type="http://schemas.openxmlformats.org/officeDocument/2006/relationships/image" Target="../media/image134.png"/><Relationship Id="rId16" Type="http://schemas.openxmlformats.org/officeDocument/2006/relationships/image" Target="../media/image135.png"/><Relationship Id="rId17" Type="http://schemas.openxmlformats.org/officeDocument/2006/relationships/image" Target="../media/image136.png"/><Relationship Id="rId18" Type="http://schemas.openxmlformats.org/officeDocument/2006/relationships/image" Target="../media/image137.png"/><Relationship Id="rId19" Type="http://schemas.openxmlformats.org/officeDocument/2006/relationships/image" Target="../media/image138.png"/><Relationship Id="rId20" Type="http://schemas.openxmlformats.org/officeDocument/2006/relationships/image" Target="../media/image139.png"/><Relationship Id="rId21" Type="http://schemas.openxmlformats.org/officeDocument/2006/relationships/image" Target="../media/image140.png"/><Relationship Id="rId22" Type="http://schemas.openxmlformats.org/officeDocument/2006/relationships/image" Target="../media/image141.png"/><Relationship Id="rId23" Type="http://schemas.openxmlformats.org/officeDocument/2006/relationships/image" Target="../media/image142.png"/><Relationship Id="rId24" Type="http://schemas.openxmlformats.org/officeDocument/2006/relationships/image" Target="../media/image143.png"/><Relationship Id="rId25" Type="http://schemas.openxmlformats.org/officeDocument/2006/relationships/image" Target="../media/image144.png"/><Relationship Id="rId26" Type="http://schemas.openxmlformats.org/officeDocument/2006/relationships/hyperlink" Target="mailto:inel@inel.org.pe" TargetMode="Externa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jp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hyperlink" Target="mailto:inel@inelinc.com" TargetMode="Externa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png"/><Relationship Id="rId3" Type="http://schemas.openxmlformats.org/officeDocument/2006/relationships/hyperlink" Target="mailto:inel@inelinc.com" TargetMode="Externa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jpg"/><Relationship Id="rId3" Type="http://schemas.openxmlformats.org/officeDocument/2006/relationships/image" Target="../media/image151.png"/><Relationship Id="rId4" Type="http://schemas.openxmlformats.org/officeDocument/2006/relationships/image" Target="../media/image152.png"/><Relationship Id="rId5" Type="http://schemas.openxmlformats.org/officeDocument/2006/relationships/image" Target="../media/image153.jpg"/><Relationship Id="rId6" Type="http://schemas.openxmlformats.org/officeDocument/2006/relationships/image" Target="../media/image154.png"/><Relationship Id="rId7" Type="http://schemas.openxmlformats.org/officeDocument/2006/relationships/hyperlink" Target="http://www.studyelectrical.com/2014/07/sulphur-hexaflouride-sf6-circuit-breaker-construction-working-advantages.html" TargetMode="External"/><Relationship Id="rId8" Type="http://schemas.openxmlformats.org/officeDocument/2006/relationships/hyperlink" Target="mailto:inel@inelinc.com" TargetMode="Externa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5.jpg"/><Relationship Id="rId3" Type="http://schemas.openxmlformats.org/officeDocument/2006/relationships/hyperlink" Target="mailto:inel@inelinc.com" TargetMode="Externa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6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7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pn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5.png"/><Relationship Id="rId3" Type="http://schemas.openxmlformats.org/officeDocument/2006/relationships/image" Target="../media/image166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jpg"/><Relationship Id="rId3" Type="http://schemas.openxmlformats.org/officeDocument/2006/relationships/image" Target="../media/image168.jpg"/><Relationship Id="rId4" Type="http://schemas.openxmlformats.org/officeDocument/2006/relationships/image" Target="../media/image169.jpg"/><Relationship Id="rId5" Type="http://schemas.openxmlformats.org/officeDocument/2006/relationships/image" Target="../media/image170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Relationship Id="rId3" Type="http://schemas.openxmlformats.org/officeDocument/2006/relationships/image" Target="../media/image172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3.jpg"/><Relationship Id="rId3" Type="http://schemas.openxmlformats.org/officeDocument/2006/relationships/image" Target="../media/image174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0.jpg"/><Relationship Id="rId3" Type="http://schemas.openxmlformats.org/officeDocument/2006/relationships/image" Target="../media/image181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jp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3.jpg"/><Relationship Id="rId3" Type="http://schemas.openxmlformats.org/officeDocument/2006/relationships/hyperlink" Target="mailto:inel@inelinc.com" TargetMode="Externa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png"/><Relationship Id="rId3" Type="http://schemas.openxmlformats.org/officeDocument/2006/relationships/hyperlink" Target="mailto:inel@inelinc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72294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882121" y="6355486"/>
            <a:ext cx="3937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 spc="-2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5570982" y="4993385"/>
            <a:ext cx="0" cy="904240"/>
          </a:xfrm>
          <a:custGeom>
            <a:avLst/>
            <a:gdLst/>
            <a:ahLst/>
            <a:cxnLst/>
            <a:rect l="l" t="t" r="r" b="b"/>
            <a:pathLst>
              <a:path w="0" h="904239">
                <a:moveTo>
                  <a:pt x="0" y="0"/>
                </a:moveTo>
                <a:lnTo>
                  <a:pt x="0" y="90388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790694" y="6427114"/>
            <a:ext cx="2608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191750" y="6536408"/>
            <a:ext cx="1082675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59860" y="5226761"/>
            <a:ext cx="125349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25">
                <a:latin typeface="Arial MT"/>
                <a:cs typeface="Arial MT"/>
              </a:rPr>
              <a:t>TALLER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49492" y="5081778"/>
            <a:ext cx="4606290" cy="699770"/>
          </a:xfrm>
          <a:prstGeom prst="rect"/>
        </p:spPr>
        <p:txBody>
          <a:bodyPr wrap="square" lIns="0" tIns="132080" rIns="0" bIns="0" rtlCol="0" vert="horz">
            <a:spAutoFit/>
          </a:bodyPr>
          <a:lstStyle/>
          <a:p>
            <a:pPr marL="411480" marR="5080" indent="-399415">
              <a:lnSpc>
                <a:spcPct val="70000"/>
              </a:lnSpc>
              <a:spcBef>
                <a:spcPts val="1040"/>
              </a:spcBef>
            </a:pPr>
            <a:r>
              <a:rPr dirty="0" sz="2600">
                <a:solidFill>
                  <a:srgbClr val="000000"/>
                </a:solidFill>
              </a:rPr>
              <a:t>ESTUDIO</a:t>
            </a:r>
            <a:r>
              <a:rPr dirty="0" sz="2600" spc="-50">
                <a:solidFill>
                  <a:srgbClr val="000000"/>
                </a:solidFill>
              </a:rPr>
              <a:t> </a:t>
            </a:r>
            <a:r>
              <a:rPr dirty="0" sz="2600">
                <a:solidFill>
                  <a:srgbClr val="000000"/>
                </a:solidFill>
              </a:rPr>
              <a:t>DE</a:t>
            </a:r>
            <a:r>
              <a:rPr dirty="0" sz="2600" spc="-50">
                <a:solidFill>
                  <a:srgbClr val="000000"/>
                </a:solidFill>
              </a:rPr>
              <a:t> </a:t>
            </a:r>
            <a:r>
              <a:rPr dirty="0" sz="2600" spc="-10">
                <a:solidFill>
                  <a:srgbClr val="000000"/>
                </a:solidFill>
              </a:rPr>
              <a:t>TRANSITORIOS ELECTROMAGNÉTICOS</a:t>
            </a:r>
            <a:endParaRPr sz="2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INTRODUCCIÓN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430270" y="5926023"/>
            <a:ext cx="5331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  <a:hlinkClick r:id="rId2"/>
              </a:rPr>
              <a:t>http://</a:t>
            </a:r>
            <a:r>
              <a:rPr dirty="0" sz="1100" spc="-10">
                <a:latin typeface="Arial MT"/>
                <a:cs typeface="Arial MT"/>
                <a:hlinkClick r:id="rId2"/>
              </a:rPr>
              <a:t>www.energiaysociedad.es/manenergia/1-1-aspectos-basicos-de-la-electricidad</a:t>
            </a:r>
            <a:r>
              <a:rPr dirty="0" sz="1200" spc="-10">
                <a:latin typeface="Arial MT"/>
                <a:cs typeface="Arial MT"/>
                <a:hlinkClick r:id="rId2"/>
              </a:rPr>
              <a:t>/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9779" y="1690116"/>
            <a:ext cx="6925056" cy="425805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958578" y="6355486"/>
            <a:ext cx="13169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r>
              <a:rPr dirty="0" sz="1100" spc="-50">
                <a:solidFill>
                  <a:srgbClr val="888888"/>
                </a:solidFill>
                <a:latin typeface="Arial MT"/>
                <a:cs typeface="Arial MT"/>
              </a:rPr>
              <a:t>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191750" y="6533360"/>
            <a:ext cx="1082675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40629" y="6431686"/>
            <a:ext cx="2109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888888"/>
                </a:solidFill>
                <a:latin typeface="Arial MT"/>
                <a:cs typeface="Arial MT"/>
              </a:rPr>
              <a:t>Transitorios</a:t>
            </a:r>
            <a:r>
              <a:rPr dirty="0" sz="1200" spc="-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Arial MT"/>
                <a:cs typeface="Arial MT"/>
              </a:rPr>
              <a:t>Electromagnéticos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36385" y="3009138"/>
            <a:ext cx="2280285" cy="424180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wrap="square" lIns="0" tIns="36195" rIns="0" bIns="0" rtlCol="0" vert="horz">
            <a:spAutoFit/>
          </a:bodyPr>
          <a:lstStyle/>
          <a:p>
            <a:pPr marL="697230" marR="219075" indent="-538480">
              <a:lnSpc>
                <a:spcPct val="100000"/>
              </a:lnSpc>
              <a:spcBef>
                <a:spcPts val="285"/>
              </a:spcBef>
            </a:pPr>
            <a:r>
              <a:rPr dirty="0" sz="1200" spc="-10" b="1">
                <a:latin typeface="Arial"/>
                <a:cs typeface="Arial"/>
              </a:rPr>
              <a:t>Fenómenos</a:t>
            </a:r>
            <a:r>
              <a:rPr dirty="0" sz="1200" spc="-1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dinámicos</a:t>
            </a:r>
            <a:r>
              <a:rPr dirty="0" sz="1200" spc="24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de </a:t>
            </a:r>
            <a:r>
              <a:rPr dirty="0" sz="1200" spc="-10" b="1">
                <a:latin typeface="Arial"/>
                <a:cs typeface="Arial"/>
              </a:rPr>
              <a:t>larga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duración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921245" y="2434589"/>
            <a:ext cx="1495425" cy="459105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wrap="square" lIns="0" tIns="83820" rIns="0" bIns="0" rtlCol="0" vert="horz">
            <a:spAutoFit/>
          </a:bodyPr>
          <a:lstStyle/>
          <a:p>
            <a:pPr marL="401320" marR="27940" indent="-367665">
              <a:lnSpc>
                <a:spcPct val="100000"/>
              </a:lnSpc>
              <a:spcBef>
                <a:spcPts val="660"/>
              </a:spcBef>
            </a:pPr>
            <a:r>
              <a:rPr dirty="0" sz="1200" spc="-10" b="1">
                <a:latin typeface="Arial"/>
                <a:cs typeface="Arial"/>
              </a:rPr>
              <a:t>Regulación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línea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enlace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865312" y="1790445"/>
            <a:ext cx="7887970" cy="3353435"/>
            <a:chOff x="1865312" y="1790445"/>
            <a:chExt cx="7887970" cy="3353435"/>
          </a:xfrm>
        </p:grpSpPr>
        <p:sp>
          <p:nvSpPr>
            <p:cNvPr id="5" name="object 5" descr=""/>
            <p:cNvSpPr/>
            <p:nvPr/>
          </p:nvSpPr>
          <p:spPr>
            <a:xfrm>
              <a:off x="2518409" y="1800605"/>
              <a:ext cx="6605270" cy="3313429"/>
            </a:xfrm>
            <a:custGeom>
              <a:avLst/>
              <a:gdLst/>
              <a:ahLst/>
              <a:cxnLst/>
              <a:rect l="l" t="t" r="r" b="b"/>
              <a:pathLst>
                <a:path w="6605270" h="3313429">
                  <a:moveTo>
                    <a:pt x="0" y="10668"/>
                  </a:moveTo>
                  <a:lnTo>
                    <a:pt x="0" y="2823718"/>
                  </a:lnTo>
                </a:path>
                <a:path w="6605270" h="3313429">
                  <a:moveTo>
                    <a:pt x="6605015" y="10668"/>
                  </a:moveTo>
                  <a:lnTo>
                    <a:pt x="6605015" y="260223"/>
                  </a:lnTo>
                </a:path>
                <a:path w="6605270" h="3313429">
                  <a:moveTo>
                    <a:pt x="6605015" y="493776"/>
                  </a:moveTo>
                  <a:lnTo>
                    <a:pt x="6605015" y="3275076"/>
                  </a:lnTo>
                </a:path>
                <a:path w="6605270" h="3313429">
                  <a:moveTo>
                    <a:pt x="5897880" y="10668"/>
                  </a:moveTo>
                  <a:lnTo>
                    <a:pt x="5897880" y="260223"/>
                  </a:lnTo>
                </a:path>
                <a:path w="6605270" h="3313429">
                  <a:moveTo>
                    <a:pt x="5897880" y="493776"/>
                  </a:moveTo>
                  <a:lnTo>
                    <a:pt x="5897880" y="3275076"/>
                  </a:lnTo>
                </a:path>
                <a:path w="6605270" h="3313429">
                  <a:moveTo>
                    <a:pt x="5268468" y="10668"/>
                  </a:moveTo>
                  <a:lnTo>
                    <a:pt x="5268468" y="615442"/>
                  </a:lnTo>
                </a:path>
                <a:path w="6605270" h="3313429">
                  <a:moveTo>
                    <a:pt x="5268468" y="1085088"/>
                  </a:moveTo>
                  <a:lnTo>
                    <a:pt x="5268468" y="1176401"/>
                  </a:lnTo>
                </a:path>
                <a:path w="6605270" h="3313429">
                  <a:moveTo>
                    <a:pt x="5268468" y="1658112"/>
                  </a:moveTo>
                  <a:lnTo>
                    <a:pt x="5268468" y="3304032"/>
                  </a:lnTo>
                </a:path>
                <a:path w="6605270" h="3313429">
                  <a:moveTo>
                    <a:pt x="4639056" y="10668"/>
                  </a:moveTo>
                  <a:lnTo>
                    <a:pt x="4639056" y="615442"/>
                  </a:lnTo>
                </a:path>
                <a:path w="6605270" h="3313429">
                  <a:moveTo>
                    <a:pt x="4639056" y="1094232"/>
                  </a:moveTo>
                  <a:lnTo>
                    <a:pt x="4639056" y="1185545"/>
                  </a:lnTo>
                </a:path>
                <a:path w="6605270" h="3313429">
                  <a:moveTo>
                    <a:pt x="4639056" y="1638300"/>
                  </a:moveTo>
                  <a:lnTo>
                    <a:pt x="4639056" y="1729613"/>
                  </a:lnTo>
                </a:path>
                <a:path w="6605270" h="3313429">
                  <a:moveTo>
                    <a:pt x="4639056" y="1993392"/>
                  </a:moveTo>
                  <a:lnTo>
                    <a:pt x="4639056" y="3273298"/>
                  </a:lnTo>
                </a:path>
                <a:path w="6605270" h="3313429">
                  <a:moveTo>
                    <a:pt x="3931919" y="10668"/>
                  </a:moveTo>
                  <a:lnTo>
                    <a:pt x="3931919" y="1212977"/>
                  </a:lnTo>
                </a:path>
                <a:path w="6605270" h="3313429">
                  <a:moveTo>
                    <a:pt x="3931919" y="1632204"/>
                  </a:moveTo>
                  <a:lnTo>
                    <a:pt x="3931919" y="1723517"/>
                  </a:lnTo>
                </a:path>
                <a:path w="6605270" h="3313429">
                  <a:moveTo>
                    <a:pt x="3931919" y="1885188"/>
                  </a:moveTo>
                  <a:lnTo>
                    <a:pt x="3931919" y="2005203"/>
                  </a:lnTo>
                </a:path>
                <a:path w="6605270" h="3313429">
                  <a:moveTo>
                    <a:pt x="3931919" y="2371344"/>
                  </a:moveTo>
                  <a:lnTo>
                    <a:pt x="3931919" y="3285363"/>
                  </a:lnTo>
                </a:path>
                <a:path w="6605270" h="3313429">
                  <a:moveTo>
                    <a:pt x="3302507" y="10668"/>
                  </a:moveTo>
                  <a:lnTo>
                    <a:pt x="3302507" y="1747774"/>
                  </a:lnTo>
                </a:path>
                <a:path w="6605270" h="3313429">
                  <a:moveTo>
                    <a:pt x="3302507" y="1885188"/>
                  </a:moveTo>
                  <a:lnTo>
                    <a:pt x="3302507" y="2005203"/>
                  </a:lnTo>
                </a:path>
                <a:path w="6605270" h="3313429">
                  <a:moveTo>
                    <a:pt x="3302507" y="2308860"/>
                  </a:moveTo>
                  <a:lnTo>
                    <a:pt x="3302507" y="3274695"/>
                  </a:lnTo>
                </a:path>
                <a:path w="6605270" h="3313429">
                  <a:moveTo>
                    <a:pt x="2595372" y="10668"/>
                  </a:moveTo>
                  <a:lnTo>
                    <a:pt x="2595372" y="1747774"/>
                  </a:lnTo>
                </a:path>
                <a:path w="6605270" h="3313429">
                  <a:moveTo>
                    <a:pt x="2595372" y="2011680"/>
                  </a:moveTo>
                  <a:lnTo>
                    <a:pt x="2595372" y="2131695"/>
                  </a:lnTo>
                </a:path>
                <a:path w="6605270" h="3313429">
                  <a:moveTo>
                    <a:pt x="2595372" y="2371344"/>
                  </a:moveTo>
                  <a:lnTo>
                    <a:pt x="2595372" y="2491359"/>
                  </a:lnTo>
                </a:path>
                <a:path w="6605270" h="3313429">
                  <a:moveTo>
                    <a:pt x="2595372" y="2731008"/>
                  </a:moveTo>
                  <a:lnTo>
                    <a:pt x="2595372" y="3275076"/>
                  </a:lnTo>
                </a:path>
                <a:path w="6605270" h="3313429">
                  <a:moveTo>
                    <a:pt x="1965960" y="10668"/>
                  </a:moveTo>
                  <a:lnTo>
                    <a:pt x="1965960" y="2112137"/>
                  </a:lnTo>
                </a:path>
                <a:path w="6605270" h="3313429">
                  <a:moveTo>
                    <a:pt x="1965960" y="2362200"/>
                  </a:moveTo>
                  <a:lnTo>
                    <a:pt x="1965960" y="2482215"/>
                  </a:lnTo>
                </a:path>
                <a:path w="6605270" h="3313429">
                  <a:moveTo>
                    <a:pt x="1967484" y="2752344"/>
                  </a:moveTo>
                  <a:lnTo>
                    <a:pt x="1967484" y="3294888"/>
                  </a:lnTo>
                </a:path>
                <a:path w="6605270" h="3313429">
                  <a:moveTo>
                    <a:pt x="1336548" y="0"/>
                  </a:moveTo>
                  <a:lnTo>
                    <a:pt x="1336548" y="2506980"/>
                  </a:lnTo>
                </a:path>
                <a:path w="6605270" h="3313429">
                  <a:moveTo>
                    <a:pt x="1336548" y="2731008"/>
                  </a:moveTo>
                  <a:lnTo>
                    <a:pt x="1336548" y="2852674"/>
                  </a:lnTo>
                </a:path>
                <a:path w="6605270" h="3313429">
                  <a:moveTo>
                    <a:pt x="708659" y="10668"/>
                  </a:moveTo>
                  <a:lnTo>
                    <a:pt x="708659" y="2852674"/>
                  </a:lnTo>
                </a:path>
                <a:path w="6605270" h="3313429">
                  <a:moveTo>
                    <a:pt x="0" y="3078480"/>
                  </a:moveTo>
                  <a:lnTo>
                    <a:pt x="0" y="3312922"/>
                  </a:lnTo>
                </a:path>
              </a:pathLst>
            </a:custGeom>
            <a:ln w="19812">
              <a:solidFill>
                <a:srgbClr val="006FC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878329" y="1805177"/>
              <a:ext cx="7861934" cy="3325495"/>
            </a:xfrm>
            <a:custGeom>
              <a:avLst/>
              <a:gdLst/>
              <a:ahLst/>
              <a:cxnLst/>
              <a:rect l="l" t="t" r="r" b="b"/>
              <a:pathLst>
                <a:path w="7861934" h="3325495">
                  <a:moveTo>
                    <a:pt x="0" y="3325114"/>
                  </a:moveTo>
                  <a:lnTo>
                    <a:pt x="7861808" y="3325114"/>
                  </a:lnTo>
                  <a:lnTo>
                    <a:pt x="7861808" y="0"/>
                  </a:lnTo>
                  <a:lnTo>
                    <a:pt x="0" y="0"/>
                  </a:lnTo>
                  <a:lnTo>
                    <a:pt x="0" y="3325114"/>
                  </a:lnTo>
                  <a:close/>
                </a:path>
                <a:path w="7861934" h="3325495">
                  <a:moveTo>
                    <a:pt x="10668" y="3073908"/>
                  </a:moveTo>
                  <a:lnTo>
                    <a:pt x="2606040" y="3073908"/>
                  </a:lnTo>
                  <a:lnTo>
                    <a:pt x="2606040" y="2848356"/>
                  </a:lnTo>
                  <a:lnTo>
                    <a:pt x="10668" y="2848356"/>
                  </a:lnTo>
                  <a:lnTo>
                    <a:pt x="10668" y="3073908"/>
                  </a:lnTo>
                  <a:close/>
                </a:path>
              </a:pathLst>
            </a:custGeom>
            <a:ln w="25908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  <a:tabLst>
                <a:tab pos="2418715" algn="l"/>
                <a:tab pos="3556000" algn="l"/>
                <a:tab pos="5934075" algn="l"/>
                <a:tab pos="7070725" algn="l"/>
              </a:tabLst>
            </a:pPr>
            <a:r>
              <a:rPr dirty="0" spc="-10"/>
              <a:t>ESCALA</a:t>
            </a:r>
            <a:r>
              <a:rPr dirty="0"/>
              <a:t>	</a:t>
            </a:r>
            <a:r>
              <a:rPr dirty="0" spc="-25"/>
              <a:t>DE</a:t>
            </a:r>
            <a:r>
              <a:rPr dirty="0"/>
              <a:t>	</a:t>
            </a:r>
            <a:r>
              <a:rPr dirty="0" spc="-10"/>
              <a:t>TIEMPO</a:t>
            </a:r>
            <a:r>
              <a:rPr dirty="0"/>
              <a:t>	</a:t>
            </a:r>
            <a:r>
              <a:rPr dirty="0" spc="-25"/>
              <a:t>DE</a:t>
            </a:r>
            <a:r>
              <a:rPr dirty="0"/>
              <a:t>	</a:t>
            </a:r>
            <a:r>
              <a:rPr dirty="0" spc="-10"/>
              <a:t>FENÓMENOS TRANSITORIOS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468270" y="3070673"/>
            <a:ext cx="252095" cy="1149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64"/>
              </a:lnSpc>
            </a:pPr>
            <a:r>
              <a:rPr dirty="0" sz="1600" spc="-10" b="1">
                <a:latin typeface="Arial"/>
                <a:cs typeface="Arial"/>
              </a:rPr>
              <a:t>Fenómenos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220973" y="4309109"/>
            <a:ext cx="2443480" cy="227329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629920">
              <a:lnSpc>
                <a:spcPct val="100000"/>
              </a:lnSpc>
              <a:spcBef>
                <a:spcPts val="295"/>
              </a:spcBef>
            </a:pPr>
            <a:r>
              <a:rPr dirty="0" sz="1200" spc="-10" b="1">
                <a:latin typeface="Arial"/>
                <a:cs typeface="Arial"/>
              </a:rPr>
              <a:t>Maniobras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34205" y="3931158"/>
            <a:ext cx="2909570" cy="226060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wrap="square" lIns="0" tIns="36195" rIns="0" bIns="0" rtlCol="0" vert="horz">
            <a:spAutoFit/>
          </a:bodyPr>
          <a:lstStyle/>
          <a:p>
            <a:pPr marL="260350">
              <a:lnSpc>
                <a:spcPct val="100000"/>
              </a:lnSpc>
              <a:spcBef>
                <a:spcPts val="285"/>
              </a:spcBef>
            </a:pPr>
            <a:r>
              <a:rPr dirty="0" sz="1200" spc="-10" b="1">
                <a:latin typeface="Arial"/>
                <a:cs typeface="Arial"/>
              </a:rPr>
              <a:t>Resonancia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subsíncrona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868417" y="3553205"/>
            <a:ext cx="2517775" cy="227329"/>
          </a:xfrm>
          <a:custGeom>
            <a:avLst/>
            <a:gdLst/>
            <a:ahLst/>
            <a:cxnLst/>
            <a:rect l="l" t="t" r="r" b="b"/>
            <a:pathLst>
              <a:path w="2517775" h="227329">
                <a:moveTo>
                  <a:pt x="0" y="227076"/>
                </a:moveTo>
                <a:lnTo>
                  <a:pt x="2517647" y="227076"/>
                </a:lnTo>
                <a:lnTo>
                  <a:pt x="2517647" y="0"/>
                </a:lnTo>
                <a:lnTo>
                  <a:pt x="0" y="0"/>
                </a:lnTo>
                <a:lnTo>
                  <a:pt x="0" y="227076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327650" y="3577208"/>
            <a:ext cx="1599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Estabilidad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transitoria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100821" y="2090166"/>
            <a:ext cx="1416050" cy="226060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117475">
              <a:lnSpc>
                <a:spcPct val="100000"/>
              </a:lnSpc>
              <a:spcBef>
                <a:spcPts val="275"/>
              </a:spcBef>
            </a:pPr>
            <a:r>
              <a:rPr dirty="0" sz="1200" spc="-10" b="1">
                <a:latin typeface="Arial"/>
                <a:cs typeface="Arial"/>
              </a:rPr>
              <a:t>Despacho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diario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92477" y="510882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871217" y="4676647"/>
            <a:ext cx="2626360" cy="671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260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Descargas</a:t>
            </a:r>
            <a:r>
              <a:rPr dirty="0" sz="1200" spc="-8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atmosféricas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Arial"/>
              <a:cs typeface="Arial"/>
            </a:endParaRPr>
          </a:p>
          <a:p>
            <a:pPr marL="1101725">
              <a:lnSpc>
                <a:spcPct val="100000"/>
              </a:lnSpc>
              <a:tabLst>
                <a:tab pos="2245360" algn="l"/>
              </a:tabLst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5</a:t>
            </a:r>
            <a:r>
              <a:rPr dirty="0" sz="900" b="1">
                <a:latin typeface="Arial"/>
                <a:cs typeface="Arial"/>
              </a:rPr>
              <a:t>	</a:t>
            </a: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645784" y="510882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904355" y="5153914"/>
            <a:ext cx="338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10</a:t>
            </a:r>
            <a:r>
              <a:rPr dirty="0" baseline="21604" sz="1350" spc="-37" b="1">
                <a:latin typeface="Arial"/>
                <a:cs typeface="Arial"/>
              </a:rPr>
              <a:t>1</a:t>
            </a:r>
            <a:endParaRPr baseline="21604" sz="13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241156" y="5153914"/>
            <a:ext cx="338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10</a:t>
            </a:r>
            <a:r>
              <a:rPr dirty="0" baseline="21604" sz="1350" spc="-37" b="1">
                <a:latin typeface="Arial"/>
                <a:cs typeface="Arial"/>
              </a:rPr>
              <a:t>3</a:t>
            </a:r>
            <a:endParaRPr baseline="21604" sz="13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578085" y="5153914"/>
            <a:ext cx="338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10</a:t>
            </a:r>
            <a:r>
              <a:rPr dirty="0" baseline="21604" sz="1350" spc="-37" b="1">
                <a:latin typeface="Arial"/>
                <a:cs typeface="Arial"/>
              </a:rPr>
              <a:t>5</a:t>
            </a:r>
            <a:endParaRPr baseline="21604" sz="1350">
              <a:latin typeface="Arial"/>
              <a:cs typeface="Arial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5270753" y="5257038"/>
            <a:ext cx="234950" cy="241935"/>
          </a:xfrm>
          <a:custGeom>
            <a:avLst/>
            <a:gdLst/>
            <a:ahLst/>
            <a:cxnLst/>
            <a:rect l="l" t="t" r="r" b="b"/>
            <a:pathLst>
              <a:path w="234950" h="241935">
                <a:moveTo>
                  <a:pt x="0" y="90043"/>
                </a:moveTo>
                <a:lnTo>
                  <a:pt x="117348" y="0"/>
                </a:lnTo>
                <a:lnTo>
                  <a:pt x="234696" y="90043"/>
                </a:lnTo>
                <a:lnTo>
                  <a:pt x="176022" y="90043"/>
                </a:lnTo>
                <a:lnTo>
                  <a:pt x="176022" y="241934"/>
                </a:lnTo>
                <a:lnTo>
                  <a:pt x="58674" y="241934"/>
                </a:lnTo>
                <a:lnTo>
                  <a:pt x="58674" y="90043"/>
                </a:lnTo>
                <a:lnTo>
                  <a:pt x="0" y="90043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371082" y="5257038"/>
            <a:ext cx="237490" cy="241935"/>
          </a:xfrm>
          <a:custGeom>
            <a:avLst/>
            <a:gdLst/>
            <a:ahLst/>
            <a:cxnLst/>
            <a:rect l="l" t="t" r="r" b="b"/>
            <a:pathLst>
              <a:path w="237490" h="241935">
                <a:moveTo>
                  <a:pt x="0" y="90678"/>
                </a:moveTo>
                <a:lnTo>
                  <a:pt x="118617" y="0"/>
                </a:lnTo>
                <a:lnTo>
                  <a:pt x="237362" y="90678"/>
                </a:lnTo>
                <a:lnTo>
                  <a:pt x="178053" y="90678"/>
                </a:lnTo>
                <a:lnTo>
                  <a:pt x="178053" y="241934"/>
                </a:lnTo>
                <a:lnTo>
                  <a:pt x="59308" y="241934"/>
                </a:lnTo>
                <a:lnTo>
                  <a:pt x="59308" y="90678"/>
                </a:lnTo>
                <a:lnTo>
                  <a:pt x="0" y="90678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7471409" y="5257038"/>
            <a:ext cx="237490" cy="241935"/>
          </a:xfrm>
          <a:custGeom>
            <a:avLst/>
            <a:gdLst/>
            <a:ahLst/>
            <a:cxnLst/>
            <a:rect l="l" t="t" r="r" b="b"/>
            <a:pathLst>
              <a:path w="237490" h="241935">
                <a:moveTo>
                  <a:pt x="0" y="90678"/>
                </a:moveTo>
                <a:lnTo>
                  <a:pt x="118618" y="0"/>
                </a:lnTo>
                <a:lnTo>
                  <a:pt x="237363" y="90678"/>
                </a:lnTo>
                <a:lnTo>
                  <a:pt x="178054" y="90678"/>
                </a:lnTo>
                <a:lnTo>
                  <a:pt x="178054" y="241934"/>
                </a:lnTo>
                <a:lnTo>
                  <a:pt x="59309" y="241934"/>
                </a:lnTo>
                <a:lnTo>
                  <a:pt x="59309" y="90678"/>
                </a:lnTo>
                <a:lnTo>
                  <a:pt x="0" y="90678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8494014" y="5257038"/>
            <a:ext cx="236220" cy="241935"/>
          </a:xfrm>
          <a:custGeom>
            <a:avLst/>
            <a:gdLst/>
            <a:ahLst/>
            <a:cxnLst/>
            <a:rect l="l" t="t" r="r" b="b"/>
            <a:pathLst>
              <a:path w="236220" h="241935">
                <a:moveTo>
                  <a:pt x="0" y="90043"/>
                </a:moveTo>
                <a:lnTo>
                  <a:pt x="118109" y="0"/>
                </a:lnTo>
                <a:lnTo>
                  <a:pt x="236219" y="90043"/>
                </a:lnTo>
                <a:lnTo>
                  <a:pt x="177164" y="90043"/>
                </a:lnTo>
                <a:lnTo>
                  <a:pt x="177164" y="241934"/>
                </a:lnTo>
                <a:lnTo>
                  <a:pt x="59054" y="241934"/>
                </a:lnTo>
                <a:lnTo>
                  <a:pt x="59054" y="90043"/>
                </a:lnTo>
                <a:lnTo>
                  <a:pt x="0" y="90043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9281921" y="5257038"/>
            <a:ext cx="234950" cy="241935"/>
          </a:xfrm>
          <a:custGeom>
            <a:avLst/>
            <a:gdLst/>
            <a:ahLst/>
            <a:cxnLst/>
            <a:rect l="l" t="t" r="r" b="b"/>
            <a:pathLst>
              <a:path w="234950" h="241935">
                <a:moveTo>
                  <a:pt x="0" y="90043"/>
                </a:moveTo>
                <a:lnTo>
                  <a:pt x="117348" y="0"/>
                </a:lnTo>
                <a:lnTo>
                  <a:pt x="234696" y="90043"/>
                </a:lnTo>
                <a:lnTo>
                  <a:pt x="176022" y="90043"/>
                </a:lnTo>
                <a:lnTo>
                  <a:pt x="176022" y="241934"/>
                </a:lnTo>
                <a:lnTo>
                  <a:pt x="58674" y="241934"/>
                </a:lnTo>
                <a:lnTo>
                  <a:pt x="58674" y="90043"/>
                </a:lnTo>
                <a:lnTo>
                  <a:pt x="0" y="90043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5120766" y="5577332"/>
            <a:ext cx="5994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1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Ciclo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986017" y="5558739"/>
            <a:ext cx="29781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040" algn="l"/>
                <a:tab pos="2442210" algn="l"/>
              </a:tabLst>
            </a:pPr>
            <a:r>
              <a:rPr dirty="0" sz="1400" b="1">
                <a:latin typeface="Arial"/>
                <a:cs typeface="Arial"/>
              </a:rPr>
              <a:t>1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Segundo</a:t>
            </a:r>
            <a:r>
              <a:rPr dirty="0" sz="1400" b="1">
                <a:latin typeface="Arial"/>
                <a:cs typeface="Arial"/>
              </a:rPr>
              <a:t>	1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minuto</a:t>
            </a:r>
            <a:r>
              <a:rPr dirty="0" sz="1400" b="1">
                <a:latin typeface="Arial"/>
                <a:cs typeface="Arial"/>
              </a:rPr>
              <a:t>	1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hora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210293" y="5558739"/>
            <a:ext cx="4203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1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día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3214877" y="3803141"/>
            <a:ext cx="3234055" cy="1347470"/>
          </a:xfrm>
          <a:custGeom>
            <a:avLst/>
            <a:gdLst/>
            <a:ahLst/>
            <a:cxnLst/>
            <a:rect l="l" t="t" r="r" b="b"/>
            <a:pathLst>
              <a:path w="3234054" h="1347470">
                <a:moveTo>
                  <a:pt x="0" y="1092707"/>
                </a:moveTo>
                <a:lnTo>
                  <a:pt x="0" y="1328673"/>
                </a:lnTo>
              </a:path>
              <a:path w="3234054" h="1347470">
                <a:moveTo>
                  <a:pt x="640080" y="1110995"/>
                </a:moveTo>
                <a:lnTo>
                  <a:pt x="640080" y="1346961"/>
                </a:lnTo>
              </a:path>
              <a:path w="3234054" h="1347470">
                <a:moveTo>
                  <a:pt x="2615184" y="9143"/>
                </a:moveTo>
                <a:lnTo>
                  <a:pt x="2615184" y="129158"/>
                </a:lnTo>
              </a:path>
              <a:path w="3234054" h="1347470">
                <a:moveTo>
                  <a:pt x="3233928" y="0"/>
                </a:moveTo>
                <a:lnTo>
                  <a:pt x="3233928" y="120014"/>
                </a:lnTo>
              </a:path>
            </a:pathLst>
          </a:custGeom>
          <a:ln w="19812">
            <a:solidFill>
              <a:srgbClr val="006FC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3657091" y="5711043"/>
            <a:ext cx="4878705" cy="60198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895985">
              <a:lnSpc>
                <a:spcPct val="100000"/>
              </a:lnSpc>
              <a:spcBef>
                <a:spcPts val="955"/>
              </a:spcBef>
            </a:pPr>
            <a:r>
              <a:rPr dirty="0" sz="1400" b="1">
                <a:latin typeface="Arial"/>
                <a:cs typeface="Arial"/>
              </a:rPr>
              <a:t>Escala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Tiempo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(segundos)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1100">
                <a:latin typeface="Arial MT"/>
                <a:cs typeface="Arial MT"/>
              </a:rPr>
              <a:t>N.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Watson,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Arrillaga,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Power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Systems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Electromagnetic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Transients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Simulation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181094" y="6427114"/>
            <a:ext cx="3826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Lenguaje</a:t>
            </a:r>
            <a:r>
              <a:rPr dirty="0" sz="1200" spc="-3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Programación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 DPL</a:t>
            </a:r>
            <a:r>
              <a:rPr dirty="0" sz="1200" spc="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&amp;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Lenguaje</a:t>
            </a:r>
            <a:r>
              <a:rPr dirty="0" sz="1200" spc="-2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Simulación</a:t>
            </a:r>
            <a:r>
              <a:rPr dirty="0" sz="1200" spc="-1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888888"/>
                </a:solidFill>
                <a:latin typeface="Calibri"/>
                <a:cs typeface="Calibri"/>
              </a:rPr>
              <a:t>DSL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/>
              <a:t>ESCALA</a:t>
            </a:r>
            <a:r>
              <a:rPr dirty="0" spc="-254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/>
              <a:t>TIEMPO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45"/>
              <a:t> </a:t>
            </a:r>
            <a:r>
              <a:rPr dirty="0" spc="-25"/>
              <a:t>LOS </a:t>
            </a:r>
            <a:r>
              <a:rPr dirty="0" spc="-10"/>
              <a:t>CONTROLADORES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865376" y="1792223"/>
            <a:ext cx="7887970" cy="3351529"/>
            <a:chOff x="1865376" y="1792223"/>
            <a:chExt cx="7887970" cy="3351529"/>
          </a:xfrm>
        </p:grpSpPr>
        <p:sp>
          <p:nvSpPr>
            <p:cNvPr id="4" name="object 4" descr=""/>
            <p:cNvSpPr/>
            <p:nvPr/>
          </p:nvSpPr>
          <p:spPr>
            <a:xfrm>
              <a:off x="2518410" y="1811273"/>
              <a:ext cx="6605270" cy="3302635"/>
            </a:xfrm>
            <a:custGeom>
              <a:avLst/>
              <a:gdLst/>
              <a:ahLst/>
              <a:cxnLst/>
              <a:rect l="l" t="t" r="r" b="b"/>
              <a:pathLst>
                <a:path w="6605270" h="3302635">
                  <a:moveTo>
                    <a:pt x="6605015" y="0"/>
                  </a:moveTo>
                  <a:lnTo>
                    <a:pt x="6605015" y="532511"/>
                  </a:lnTo>
                </a:path>
                <a:path w="6605270" h="3302635">
                  <a:moveTo>
                    <a:pt x="6595871" y="969263"/>
                  </a:moveTo>
                  <a:lnTo>
                    <a:pt x="6595871" y="3264407"/>
                  </a:lnTo>
                </a:path>
                <a:path w="6605270" h="3302635">
                  <a:moveTo>
                    <a:pt x="5897880" y="0"/>
                  </a:moveTo>
                  <a:lnTo>
                    <a:pt x="5897880" y="482218"/>
                  </a:lnTo>
                </a:path>
                <a:path w="6605270" h="3302635">
                  <a:moveTo>
                    <a:pt x="5897880" y="1647443"/>
                  </a:moveTo>
                  <a:lnTo>
                    <a:pt x="5897880" y="3264407"/>
                  </a:lnTo>
                </a:path>
                <a:path w="6605270" h="3302635">
                  <a:moveTo>
                    <a:pt x="5268468" y="0"/>
                  </a:moveTo>
                  <a:lnTo>
                    <a:pt x="5268468" y="968883"/>
                  </a:lnTo>
                </a:path>
                <a:path w="6605270" h="3302635">
                  <a:moveTo>
                    <a:pt x="5268468" y="906779"/>
                  </a:moveTo>
                  <a:lnTo>
                    <a:pt x="5268468" y="1028446"/>
                  </a:lnTo>
                </a:path>
                <a:path w="6605270" h="3302635">
                  <a:moveTo>
                    <a:pt x="5268468" y="1450848"/>
                  </a:moveTo>
                  <a:lnTo>
                    <a:pt x="5268468" y="3264407"/>
                  </a:lnTo>
                </a:path>
                <a:path w="6605270" h="3302635">
                  <a:moveTo>
                    <a:pt x="4639056" y="0"/>
                  </a:moveTo>
                  <a:lnTo>
                    <a:pt x="4639056" y="1410715"/>
                  </a:lnTo>
                </a:path>
                <a:path w="6605270" h="3302635">
                  <a:moveTo>
                    <a:pt x="4639056" y="906779"/>
                  </a:moveTo>
                  <a:lnTo>
                    <a:pt x="4639056" y="1028446"/>
                  </a:lnTo>
                </a:path>
                <a:path w="6605270" h="3302635">
                  <a:moveTo>
                    <a:pt x="4639056" y="1450848"/>
                  </a:moveTo>
                  <a:lnTo>
                    <a:pt x="4639056" y="1572514"/>
                  </a:lnTo>
                </a:path>
                <a:path w="6605270" h="3302635">
                  <a:moveTo>
                    <a:pt x="4649723" y="1711452"/>
                  </a:moveTo>
                  <a:lnTo>
                    <a:pt x="4649723" y="3264027"/>
                  </a:lnTo>
                </a:path>
                <a:path w="6605270" h="3302635">
                  <a:moveTo>
                    <a:pt x="3931919" y="0"/>
                  </a:moveTo>
                  <a:lnTo>
                    <a:pt x="3931919" y="1392809"/>
                  </a:lnTo>
                </a:path>
                <a:path w="6605270" h="3302635">
                  <a:moveTo>
                    <a:pt x="3931919" y="1656588"/>
                  </a:moveTo>
                  <a:lnTo>
                    <a:pt x="3931919" y="2227072"/>
                  </a:lnTo>
                </a:path>
                <a:path w="6605270" h="3302635">
                  <a:moveTo>
                    <a:pt x="3931919" y="1874520"/>
                  </a:moveTo>
                  <a:lnTo>
                    <a:pt x="3931919" y="1994534"/>
                  </a:lnTo>
                </a:path>
                <a:path w="6605270" h="3302635">
                  <a:moveTo>
                    <a:pt x="3930395" y="2502408"/>
                  </a:moveTo>
                  <a:lnTo>
                    <a:pt x="3930395" y="3264027"/>
                  </a:lnTo>
                </a:path>
                <a:path w="6605270" h="3302635">
                  <a:moveTo>
                    <a:pt x="3302507" y="0"/>
                  </a:moveTo>
                  <a:lnTo>
                    <a:pt x="3302507" y="1790446"/>
                  </a:lnTo>
                </a:path>
                <a:path w="6605270" h="3302635">
                  <a:moveTo>
                    <a:pt x="3302507" y="2066544"/>
                  </a:moveTo>
                  <a:lnTo>
                    <a:pt x="3302507" y="2186559"/>
                  </a:lnTo>
                </a:path>
                <a:path w="6605270" h="3302635">
                  <a:moveTo>
                    <a:pt x="3215640" y="2886456"/>
                  </a:moveTo>
                  <a:lnTo>
                    <a:pt x="3215640" y="3264280"/>
                  </a:lnTo>
                </a:path>
                <a:path w="6605270" h="3302635">
                  <a:moveTo>
                    <a:pt x="2602991" y="0"/>
                  </a:moveTo>
                  <a:lnTo>
                    <a:pt x="2602991" y="2208022"/>
                  </a:lnTo>
                </a:path>
                <a:path w="6605270" h="3302635">
                  <a:moveTo>
                    <a:pt x="2595372" y="1874520"/>
                  </a:moveTo>
                  <a:lnTo>
                    <a:pt x="2595372" y="1994534"/>
                  </a:lnTo>
                </a:path>
                <a:path w="6605270" h="3302635">
                  <a:moveTo>
                    <a:pt x="2595372" y="2298192"/>
                  </a:moveTo>
                  <a:lnTo>
                    <a:pt x="2595372" y="2418207"/>
                  </a:lnTo>
                </a:path>
                <a:path w="6605270" h="3302635">
                  <a:moveTo>
                    <a:pt x="2602991" y="2926080"/>
                  </a:moveTo>
                  <a:lnTo>
                    <a:pt x="2602991" y="3264407"/>
                  </a:lnTo>
                </a:path>
                <a:path w="6605270" h="3302635">
                  <a:moveTo>
                    <a:pt x="1965960" y="0"/>
                  </a:moveTo>
                  <a:lnTo>
                    <a:pt x="1965960" y="3302380"/>
                  </a:lnTo>
                </a:path>
                <a:path w="6605270" h="3302635">
                  <a:moveTo>
                    <a:pt x="1965960" y="2298192"/>
                  </a:moveTo>
                  <a:lnTo>
                    <a:pt x="1965960" y="2418207"/>
                  </a:lnTo>
                </a:path>
                <a:path w="6605270" h="3302635">
                  <a:moveTo>
                    <a:pt x="1965960" y="2720340"/>
                  </a:moveTo>
                  <a:lnTo>
                    <a:pt x="1965960" y="3264407"/>
                  </a:lnTo>
                </a:path>
                <a:path w="6605270" h="3302635">
                  <a:moveTo>
                    <a:pt x="1336548" y="0"/>
                  </a:moveTo>
                  <a:lnTo>
                    <a:pt x="1336548" y="3264407"/>
                  </a:lnTo>
                </a:path>
                <a:path w="6605270" h="3302635">
                  <a:moveTo>
                    <a:pt x="708659" y="0"/>
                  </a:moveTo>
                  <a:lnTo>
                    <a:pt x="708659" y="3302254"/>
                  </a:lnTo>
                </a:path>
                <a:path w="6605270" h="3302635">
                  <a:moveTo>
                    <a:pt x="708659" y="3144012"/>
                  </a:moveTo>
                  <a:lnTo>
                    <a:pt x="708659" y="3264280"/>
                  </a:lnTo>
                </a:path>
                <a:path w="6605270" h="3302635">
                  <a:moveTo>
                    <a:pt x="0" y="0"/>
                  </a:moveTo>
                  <a:lnTo>
                    <a:pt x="0" y="3302254"/>
                  </a:lnTo>
                </a:path>
                <a:path w="6605270" h="3302635">
                  <a:moveTo>
                    <a:pt x="0" y="3144012"/>
                  </a:moveTo>
                  <a:lnTo>
                    <a:pt x="0" y="3264280"/>
                  </a:lnTo>
                </a:path>
              </a:pathLst>
            </a:custGeom>
            <a:ln w="19812">
              <a:solidFill>
                <a:srgbClr val="006FC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878330" y="1805177"/>
              <a:ext cx="7861934" cy="3325495"/>
            </a:xfrm>
            <a:custGeom>
              <a:avLst/>
              <a:gdLst/>
              <a:ahLst/>
              <a:cxnLst/>
              <a:rect l="l" t="t" r="r" b="b"/>
              <a:pathLst>
                <a:path w="7861934" h="3325495">
                  <a:moveTo>
                    <a:pt x="0" y="3325114"/>
                  </a:moveTo>
                  <a:lnTo>
                    <a:pt x="7861808" y="3325114"/>
                  </a:lnTo>
                  <a:lnTo>
                    <a:pt x="7861808" y="0"/>
                  </a:lnTo>
                  <a:lnTo>
                    <a:pt x="0" y="0"/>
                  </a:lnTo>
                  <a:lnTo>
                    <a:pt x="0" y="3325114"/>
                  </a:lnTo>
                  <a:close/>
                </a:path>
                <a:path w="7861934" h="3325495">
                  <a:moveTo>
                    <a:pt x="2613660" y="2892552"/>
                  </a:moveTo>
                  <a:lnTo>
                    <a:pt x="4256532" y="2892552"/>
                  </a:lnTo>
                  <a:lnTo>
                    <a:pt x="4256532" y="2667000"/>
                  </a:lnTo>
                  <a:lnTo>
                    <a:pt x="2613660" y="2667000"/>
                  </a:lnTo>
                  <a:lnTo>
                    <a:pt x="2613660" y="2892552"/>
                  </a:lnTo>
                  <a:close/>
                </a:path>
                <a:path w="7861934" h="3325495">
                  <a:moveTo>
                    <a:pt x="2613660" y="2459736"/>
                  </a:moveTo>
                  <a:lnTo>
                    <a:pt x="5279135" y="2459736"/>
                  </a:lnTo>
                  <a:lnTo>
                    <a:pt x="5279135" y="2234184"/>
                  </a:lnTo>
                  <a:lnTo>
                    <a:pt x="2613660" y="2234184"/>
                  </a:lnTo>
                  <a:lnTo>
                    <a:pt x="2613660" y="2459736"/>
                  </a:lnTo>
                  <a:close/>
                </a:path>
                <a:path w="7861934" h="3325495">
                  <a:moveTo>
                    <a:pt x="3233928" y="2028444"/>
                  </a:moveTo>
                  <a:lnTo>
                    <a:pt x="4572000" y="2028444"/>
                  </a:lnTo>
                  <a:lnTo>
                    <a:pt x="4572000" y="1802892"/>
                  </a:lnTo>
                  <a:lnTo>
                    <a:pt x="3233928" y="1802892"/>
                  </a:lnTo>
                  <a:lnTo>
                    <a:pt x="3233928" y="2028444"/>
                  </a:lnTo>
                  <a:close/>
                </a:path>
                <a:path w="7861934" h="3325495">
                  <a:moveTo>
                    <a:pt x="3936492" y="1653539"/>
                  </a:moveTo>
                  <a:lnTo>
                    <a:pt x="6725412" y="1653539"/>
                  </a:lnTo>
                  <a:lnTo>
                    <a:pt x="6725412" y="1427988"/>
                  </a:lnTo>
                  <a:lnTo>
                    <a:pt x="3936492" y="1427988"/>
                  </a:lnTo>
                  <a:lnTo>
                    <a:pt x="3936492" y="1653539"/>
                  </a:lnTo>
                  <a:close/>
                </a:path>
                <a:path w="7861934" h="3325495">
                  <a:moveTo>
                    <a:pt x="5268468" y="1316736"/>
                  </a:moveTo>
                  <a:lnTo>
                    <a:pt x="7141464" y="1316736"/>
                  </a:lnTo>
                  <a:lnTo>
                    <a:pt x="7141464" y="1040892"/>
                  </a:lnTo>
                  <a:lnTo>
                    <a:pt x="5268468" y="1040892"/>
                  </a:lnTo>
                  <a:lnTo>
                    <a:pt x="5268468" y="1316736"/>
                  </a:lnTo>
                  <a:close/>
                </a:path>
              </a:pathLst>
            </a:custGeom>
            <a:ln w="25908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468270" y="2949055"/>
            <a:ext cx="252095" cy="13912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64"/>
              </a:lnSpc>
            </a:pPr>
            <a:r>
              <a:rPr dirty="0" sz="1600" spc="-10" b="1">
                <a:latin typeface="Arial"/>
                <a:cs typeface="Arial"/>
              </a:rPr>
              <a:t>Controladores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99609" y="2918586"/>
            <a:ext cx="4507230" cy="178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0002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Control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frecuencia</a:t>
            </a:r>
            <a:endParaRPr sz="1200">
              <a:latin typeface="Arial"/>
              <a:cs typeface="Arial"/>
            </a:endParaRPr>
          </a:p>
          <a:p>
            <a:pPr marL="1713864">
              <a:lnSpc>
                <a:spcPct val="100000"/>
              </a:lnSpc>
              <a:spcBef>
                <a:spcPts val="1215"/>
              </a:spcBef>
            </a:pPr>
            <a:r>
              <a:rPr dirty="0" sz="1200" b="1">
                <a:latin typeface="Arial"/>
                <a:cs typeface="Arial"/>
              </a:rPr>
              <a:t>Control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primario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200">
              <a:latin typeface="Arial"/>
              <a:cs typeface="Arial"/>
            </a:endParaRPr>
          </a:p>
          <a:p>
            <a:pPr marL="889000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Arial"/>
                <a:cs typeface="Arial"/>
              </a:rPr>
              <a:t>Protección</a:t>
            </a:r>
            <a:endParaRPr sz="1200">
              <a:latin typeface="Arial"/>
              <a:cs typeface="Arial"/>
            </a:endParaRPr>
          </a:p>
          <a:p>
            <a:pPr marL="227329" marR="2380615" indent="304800">
              <a:lnSpc>
                <a:spcPts val="3410"/>
              </a:lnSpc>
              <a:spcBef>
                <a:spcPts val="235"/>
              </a:spcBef>
            </a:pPr>
            <a:r>
              <a:rPr dirty="0" sz="1200" b="1">
                <a:latin typeface="Arial"/>
                <a:cs typeface="Arial"/>
              </a:rPr>
              <a:t>Control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generador </a:t>
            </a:r>
            <a:r>
              <a:rPr dirty="0" sz="1200" b="1">
                <a:latin typeface="Arial"/>
                <a:cs typeface="Arial"/>
              </a:rPr>
              <a:t>HVDC,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SVC,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etc.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82533" y="2344673"/>
            <a:ext cx="1416050" cy="410209"/>
          </a:xfrm>
          <a:prstGeom prst="rect">
            <a:avLst/>
          </a:prstGeom>
          <a:ln w="25907">
            <a:solidFill>
              <a:srgbClr val="006FC0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377825" marR="234315" indent="-137160">
              <a:lnSpc>
                <a:spcPct val="100000"/>
              </a:lnSpc>
              <a:spcBef>
                <a:spcPts val="275"/>
              </a:spcBef>
            </a:pPr>
            <a:r>
              <a:rPr dirty="0" sz="1200" spc="-10" b="1">
                <a:latin typeface="Arial"/>
                <a:cs typeface="Arial"/>
              </a:rPr>
              <a:t>Acciones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del </a:t>
            </a:r>
            <a:r>
              <a:rPr dirty="0" sz="1200" spc="-10" b="1">
                <a:latin typeface="Arial"/>
                <a:cs typeface="Arial"/>
              </a:rPr>
              <a:t>operador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92477" y="510882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35477" y="510882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78859" y="510882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45784" y="5108828"/>
            <a:ext cx="377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904" sz="2100" spc="-15" b="1">
                <a:latin typeface="Arial"/>
                <a:cs typeface="Arial"/>
              </a:rPr>
              <a:t>10</a:t>
            </a:r>
            <a:r>
              <a:rPr dirty="0" sz="900" spc="-10" b="1">
                <a:latin typeface="Arial"/>
                <a:cs typeface="Arial"/>
              </a:rPr>
              <a:t>-</a:t>
            </a:r>
            <a:r>
              <a:rPr dirty="0" sz="900" spc="-50" b="1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904355" y="5153914"/>
            <a:ext cx="338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10</a:t>
            </a:r>
            <a:r>
              <a:rPr dirty="0" baseline="21604" sz="1350" spc="-37" b="1">
                <a:latin typeface="Arial"/>
                <a:cs typeface="Arial"/>
              </a:rPr>
              <a:t>1</a:t>
            </a:r>
            <a:endParaRPr baseline="21604" sz="13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241156" y="5153914"/>
            <a:ext cx="338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10</a:t>
            </a:r>
            <a:r>
              <a:rPr dirty="0" baseline="21604" sz="1350" spc="-37" b="1">
                <a:latin typeface="Arial"/>
                <a:cs typeface="Arial"/>
              </a:rPr>
              <a:t>3</a:t>
            </a:r>
            <a:endParaRPr baseline="21604" sz="13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578085" y="5153914"/>
            <a:ext cx="3384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10</a:t>
            </a:r>
            <a:r>
              <a:rPr dirty="0" baseline="21604" sz="1350" spc="-37" b="1">
                <a:latin typeface="Arial"/>
                <a:cs typeface="Arial"/>
              </a:rPr>
              <a:t>5</a:t>
            </a:r>
            <a:endParaRPr baseline="21604" sz="13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270753" y="5257038"/>
            <a:ext cx="234950" cy="241935"/>
          </a:xfrm>
          <a:custGeom>
            <a:avLst/>
            <a:gdLst/>
            <a:ahLst/>
            <a:cxnLst/>
            <a:rect l="l" t="t" r="r" b="b"/>
            <a:pathLst>
              <a:path w="234950" h="241935">
                <a:moveTo>
                  <a:pt x="0" y="90043"/>
                </a:moveTo>
                <a:lnTo>
                  <a:pt x="117348" y="0"/>
                </a:lnTo>
                <a:lnTo>
                  <a:pt x="234696" y="90043"/>
                </a:lnTo>
                <a:lnTo>
                  <a:pt x="176022" y="90043"/>
                </a:lnTo>
                <a:lnTo>
                  <a:pt x="176022" y="241934"/>
                </a:lnTo>
                <a:lnTo>
                  <a:pt x="58674" y="241934"/>
                </a:lnTo>
                <a:lnTo>
                  <a:pt x="58674" y="90043"/>
                </a:lnTo>
                <a:lnTo>
                  <a:pt x="0" y="90043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6371082" y="5257038"/>
            <a:ext cx="237490" cy="241935"/>
          </a:xfrm>
          <a:custGeom>
            <a:avLst/>
            <a:gdLst/>
            <a:ahLst/>
            <a:cxnLst/>
            <a:rect l="l" t="t" r="r" b="b"/>
            <a:pathLst>
              <a:path w="237490" h="241935">
                <a:moveTo>
                  <a:pt x="0" y="90678"/>
                </a:moveTo>
                <a:lnTo>
                  <a:pt x="118617" y="0"/>
                </a:lnTo>
                <a:lnTo>
                  <a:pt x="237362" y="90678"/>
                </a:lnTo>
                <a:lnTo>
                  <a:pt x="178053" y="90678"/>
                </a:lnTo>
                <a:lnTo>
                  <a:pt x="178053" y="241934"/>
                </a:lnTo>
                <a:lnTo>
                  <a:pt x="59308" y="241934"/>
                </a:lnTo>
                <a:lnTo>
                  <a:pt x="59308" y="90678"/>
                </a:lnTo>
                <a:lnTo>
                  <a:pt x="0" y="90678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471409" y="5257038"/>
            <a:ext cx="237490" cy="241935"/>
          </a:xfrm>
          <a:custGeom>
            <a:avLst/>
            <a:gdLst/>
            <a:ahLst/>
            <a:cxnLst/>
            <a:rect l="l" t="t" r="r" b="b"/>
            <a:pathLst>
              <a:path w="237490" h="241935">
                <a:moveTo>
                  <a:pt x="0" y="90678"/>
                </a:moveTo>
                <a:lnTo>
                  <a:pt x="118618" y="0"/>
                </a:lnTo>
                <a:lnTo>
                  <a:pt x="237363" y="90678"/>
                </a:lnTo>
                <a:lnTo>
                  <a:pt x="178054" y="90678"/>
                </a:lnTo>
                <a:lnTo>
                  <a:pt x="178054" y="241934"/>
                </a:lnTo>
                <a:lnTo>
                  <a:pt x="59309" y="241934"/>
                </a:lnTo>
                <a:lnTo>
                  <a:pt x="59309" y="90678"/>
                </a:lnTo>
                <a:lnTo>
                  <a:pt x="0" y="90678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8494014" y="5257038"/>
            <a:ext cx="236220" cy="241935"/>
          </a:xfrm>
          <a:custGeom>
            <a:avLst/>
            <a:gdLst/>
            <a:ahLst/>
            <a:cxnLst/>
            <a:rect l="l" t="t" r="r" b="b"/>
            <a:pathLst>
              <a:path w="236220" h="241935">
                <a:moveTo>
                  <a:pt x="0" y="90043"/>
                </a:moveTo>
                <a:lnTo>
                  <a:pt x="118109" y="0"/>
                </a:lnTo>
                <a:lnTo>
                  <a:pt x="236219" y="90043"/>
                </a:lnTo>
                <a:lnTo>
                  <a:pt x="177164" y="90043"/>
                </a:lnTo>
                <a:lnTo>
                  <a:pt x="177164" y="241934"/>
                </a:lnTo>
                <a:lnTo>
                  <a:pt x="59054" y="241934"/>
                </a:lnTo>
                <a:lnTo>
                  <a:pt x="59054" y="90043"/>
                </a:lnTo>
                <a:lnTo>
                  <a:pt x="0" y="90043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9281921" y="5257038"/>
            <a:ext cx="234950" cy="241935"/>
          </a:xfrm>
          <a:custGeom>
            <a:avLst/>
            <a:gdLst/>
            <a:ahLst/>
            <a:cxnLst/>
            <a:rect l="l" t="t" r="r" b="b"/>
            <a:pathLst>
              <a:path w="234950" h="241935">
                <a:moveTo>
                  <a:pt x="0" y="90043"/>
                </a:moveTo>
                <a:lnTo>
                  <a:pt x="117348" y="0"/>
                </a:lnTo>
                <a:lnTo>
                  <a:pt x="234696" y="90043"/>
                </a:lnTo>
                <a:lnTo>
                  <a:pt x="176022" y="90043"/>
                </a:lnTo>
                <a:lnTo>
                  <a:pt x="176022" y="241934"/>
                </a:lnTo>
                <a:lnTo>
                  <a:pt x="58674" y="241934"/>
                </a:lnTo>
                <a:lnTo>
                  <a:pt x="58674" y="90043"/>
                </a:lnTo>
                <a:lnTo>
                  <a:pt x="0" y="90043"/>
                </a:lnTo>
                <a:close/>
              </a:path>
            </a:pathLst>
          </a:custGeom>
          <a:ln w="25908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5120766" y="5577332"/>
            <a:ext cx="5994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1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Ciclo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5986017" y="5558739"/>
            <a:ext cx="29781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040" algn="l"/>
                <a:tab pos="2442210" algn="l"/>
              </a:tabLst>
            </a:pPr>
            <a:r>
              <a:rPr dirty="0" sz="1400" b="1">
                <a:latin typeface="Arial"/>
                <a:cs typeface="Arial"/>
              </a:rPr>
              <a:t>1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Segundo</a:t>
            </a:r>
            <a:r>
              <a:rPr dirty="0" sz="1400" b="1">
                <a:latin typeface="Arial"/>
                <a:cs typeface="Arial"/>
              </a:rPr>
              <a:t>	1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minuto</a:t>
            </a:r>
            <a:r>
              <a:rPr dirty="0" sz="1400" b="1">
                <a:latin typeface="Arial"/>
                <a:cs typeface="Arial"/>
              </a:rPr>
              <a:t>	1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hora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210293" y="5558739"/>
            <a:ext cx="4203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1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día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657091" y="5711043"/>
            <a:ext cx="4878705" cy="60198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895985">
              <a:lnSpc>
                <a:spcPct val="100000"/>
              </a:lnSpc>
              <a:spcBef>
                <a:spcPts val="955"/>
              </a:spcBef>
            </a:pPr>
            <a:r>
              <a:rPr dirty="0" sz="1400" b="1">
                <a:latin typeface="Arial"/>
                <a:cs typeface="Arial"/>
              </a:rPr>
              <a:t>Escala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Tiempo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(segundos)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1100">
                <a:latin typeface="Arial MT"/>
                <a:cs typeface="Arial MT"/>
              </a:rPr>
              <a:t>N.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Watson,</a:t>
            </a:r>
            <a:r>
              <a:rPr dirty="0" sz="1100" spc="-6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J.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Arrillaga,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Power</a:t>
            </a:r>
            <a:r>
              <a:rPr dirty="0" sz="1100" spc="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Systems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Electromagnetic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Transients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Simulation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COMPONENTES</a:t>
            </a:r>
            <a:r>
              <a:rPr dirty="0" spc="-180"/>
              <a:t> </a:t>
            </a:r>
            <a:r>
              <a:rPr dirty="0" spc="-10"/>
              <a:t>BASICOS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966925"/>
            <a:ext cx="10357485" cy="721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Examinando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cualquier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circuito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eléctrico,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observamos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que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están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compuestos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740"/>
              </a:lnSpc>
            </a:pPr>
            <a:r>
              <a:rPr dirty="0" sz="2400">
                <a:latin typeface="Arial MT"/>
                <a:cs typeface="Arial MT"/>
              </a:rPr>
              <a:t>por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tres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clases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parámetros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09446" y="3103335"/>
            <a:ext cx="2303145" cy="155956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765"/>
              </a:spcBef>
              <a:buFont typeface="Wingdings"/>
              <a:buChar char=""/>
              <a:tabLst>
                <a:tab pos="469265" algn="l"/>
              </a:tabLst>
            </a:pPr>
            <a:r>
              <a:rPr dirty="0" sz="2800" spc="-10">
                <a:latin typeface="Calibri"/>
                <a:cs typeface="Calibri"/>
              </a:rPr>
              <a:t>Resistencia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60"/>
              </a:spcBef>
              <a:buFont typeface="Wingdings"/>
              <a:buChar char=""/>
              <a:tabLst>
                <a:tab pos="469265" algn="l"/>
              </a:tabLst>
            </a:pPr>
            <a:r>
              <a:rPr dirty="0" sz="2800" spc="-10">
                <a:latin typeface="Calibri"/>
                <a:cs typeface="Calibri"/>
              </a:rPr>
              <a:t>Inductancia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469265" algn="l"/>
              </a:tabLst>
            </a:pPr>
            <a:r>
              <a:rPr dirty="0" sz="2800" spc="-10">
                <a:latin typeface="Calibri"/>
                <a:cs typeface="Calibri"/>
              </a:rPr>
              <a:t>Capacitancia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27575" y="3103335"/>
            <a:ext cx="310515" cy="155956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2800" spc="-25">
                <a:latin typeface="Calibri"/>
                <a:cs typeface="Calibri"/>
              </a:rPr>
              <a:t>R.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2800" spc="-25">
                <a:latin typeface="Calibri"/>
                <a:cs typeface="Calibri"/>
              </a:rPr>
              <a:t>L.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spc="-25">
                <a:latin typeface="Calibri"/>
                <a:cs typeface="Calibri"/>
              </a:rPr>
              <a:t>C.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COMPONENTES</a:t>
            </a:r>
            <a:r>
              <a:rPr dirty="0" spc="-180"/>
              <a:t> </a:t>
            </a:r>
            <a:r>
              <a:rPr dirty="0" spc="-10"/>
              <a:t>BASICOS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579361" y="2166366"/>
            <a:ext cx="139827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80365" algn="l"/>
              </a:tabLst>
            </a:pPr>
            <a:r>
              <a:rPr dirty="0" sz="2000">
                <a:latin typeface="Cambria Math"/>
                <a:cs typeface="Cambria Math"/>
              </a:rPr>
              <a:t>𝑣</a:t>
            </a:r>
            <a:r>
              <a:rPr dirty="0" baseline="-15325" sz="2175">
                <a:latin typeface="Cambria Math"/>
                <a:cs typeface="Cambria Math"/>
              </a:rPr>
              <a:t>𝑅</a:t>
            </a:r>
            <a:r>
              <a:rPr dirty="0" baseline="-15325" sz="2175" spc="540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=</a:t>
            </a:r>
            <a:r>
              <a:rPr dirty="0" sz="2000" spc="110">
                <a:latin typeface="Cambria Math"/>
                <a:cs typeface="Cambria Math"/>
              </a:rPr>
              <a:t> </a:t>
            </a:r>
            <a:r>
              <a:rPr dirty="0" sz="2000" spc="-25">
                <a:latin typeface="Cambria Math"/>
                <a:cs typeface="Cambria Math"/>
              </a:rPr>
              <a:t>𝑅𝑖</a:t>
            </a:r>
            <a:r>
              <a:rPr dirty="0" baseline="-15325" sz="2175" spc="-37">
                <a:latin typeface="Cambria Math"/>
                <a:cs typeface="Cambria Math"/>
              </a:rPr>
              <a:t>𝑅</a:t>
            </a:r>
            <a:endParaRPr baseline="-15325" sz="2175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604761" y="2510789"/>
            <a:ext cx="4495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spc="-50">
                <a:latin typeface="Cambria Math"/>
                <a:cs typeface="Cambria Math"/>
              </a:rPr>
              <a:t>𝑖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28433" y="2631186"/>
            <a:ext cx="14795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𝑅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511288" y="2696464"/>
            <a:ext cx="224154" cy="17145"/>
          </a:xfrm>
          <a:custGeom>
            <a:avLst/>
            <a:gdLst/>
            <a:ahLst/>
            <a:cxnLst/>
            <a:rect l="l" t="t" r="r" b="b"/>
            <a:pathLst>
              <a:path w="224154" h="17144">
                <a:moveTo>
                  <a:pt x="224027" y="0"/>
                </a:moveTo>
                <a:lnTo>
                  <a:pt x="0" y="0"/>
                </a:lnTo>
                <a:lnTo>
                  <a:pt x="0" y="16763"/>
                </a:lnTo>
                <a:lnTo>
                  <a:pt x="224027" y="16763"/>
                </a:lnTo>
                <a:lnTo>
                  <a:pt x="2240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7211821" y="2361438"/>
            <a:ext cx="5549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3333" sz="3000">
                <a:latin typeface="Cambria Math"/>
                <a:cs typeface="Cambria Math"/>
              </a:rPr>
              <a:t>=</a:t>
            </a:r>
            <a:r>
              <a:rPr dirty="0" baseline="-33333" sz="3000" spc="165">
                <a:latin typeface="Cambria Math"/>
                <a:cs typeface="Cambria Math"/>
              </a:rPr>
              <a:t> </a:t>
            </a:r>
            <a:r>
              <a:rPr dirty="0" sz="1450" spc="45">
                <a:latin typeface="Cambria Math"/>
                <a:cs typeface="Cambria Math"/>
              </a:rPr>
              <a:t>𝑣</a:t>
            </a:r>
            <a:r>
              <a:rPr dirty="0" baseline="-13888" sz="1800" spc="67">
                <a:latin typeface="Cambria Math"/>
                <a:cs typeface="Cambria Math"/>
              </a:rPr>
              <a:t>𝑅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546593" y="2707386"/>
            <a:ext cx="14795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𝑅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894573" y="4265421"/>
            <a:ext cx="11150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80365" algn="l"/>
              </a:tabLst>
            </a:pPr>
            <a:r>
              <a:rPr dirty="0" sz="2000">
                <a:latin typeface="Cambria Math"/>
                <a:cs typeface="Cambria Math"/>
              </a:rPr>
              <a:t>𝑖</a:t>
            </a:r>
            <a:r>
              <a:rPr dirty="0" baseline="-15325" sz="2175">
                <a:latin typeface="Cambria Math"/>
                <a:cs typeface="Cambria Math"/>
              </a:rPr>
              <a:t>𝐶</a:t>
            </a:r>
            <a:r>
              <a:rPr dirty="0" baseline="-15325" sz="2175" spc="577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=</a:t>
            </a:r>
            <a:r>
              <a:rPr dirty="0" sz="2000" spc="110">
                <a:latin typeface="Cambria Math"/>
                <a:cs typeface="Cambria Math"/>
              </a:rPr>
              <a:t> </a:t>
            </a:r>
            <a:r>
              <a:rPr dirty="0" sz="2000" spc="-50">
                <a:latin typeface="Cambria Math"/>
                <a:cs typeface="Cambria Math"/>
              </a:rPr>
              <a:t>𝐶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9022842" y="4450841"/>
            <a:ext cx="338455" cy="17145"/>
          </a:xfrm>
          <a:custGeom>
            <a:avLst/>
            <a:gdLst/>
            <a:ahLst/>
            <a:cxnLst/>
            <a:rect l="l" t="t" r="r" b="b"/>
            <a:pathLst>
              <a:path w="338454" h="17145">
                <a:moveTo>
                  <a:pt x="338327" y="0"/>
                </a:moveTo>
                <a:lnTo>
                  <a:pt x="0" y="0"/>
                </a:lnTo>
                <a:lnTo>
                  <a:pt x="0" y="16763"/>
                </a:lnTo>
                <a:lnTo>
                  <a:pt x="338327" y="16763"/>
                </a:lnTo>
                <a:lnTo>
                  <a:pt x="338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985757" y="4184650"/>
            <a:ext cx="407670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50" spc="60">
                <a:latin typeface="Cambria Math"/>
                <a:cs typeface="Cambria Math"/>
              </a:rPr>
              <a:t>𝑑𝑣</a:t>
            </a:r>
            <a:r>
              <a:rPr dirty="0" baseline="-13888" sz="1800" spc="89">
                <a:latin typeface="Cambria Math"/>
                <a:cs typeface="Cambria Math"/>
              </a:rPr>
              <a:t>𝐶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076690" y="4462017"/>
            <a:ext cx="22669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45">
                <a:latin typeface="Cambria Math"/>
                <a:cs typeface="Cambria Math"/>
              </a:rPr>
              <a:t>𝑑𝑡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873490" y="4883658"/>
            <a:ext cx="120650" cy="17145"/>
          </a:xfrm>
          <a:custGeom>
            <a:avLst/>
            <a:gdLst/>
            <a:ahLst/>
            <a:cxnLst/>
            <a:rect l="l" t="t" r="r" b="b"/>
            <a:pathLst>
              <a:path w="120650" h="17145">
                <a:moveTo>
                  <a:pt x="120396" y="0"/>
                </a:moveTo>
                <a:lnTo>
                  <a:pt x="0" y="0"/>
                </a:lnTo>
                <a:lnTo>
                  <a:pt x="0" y="16763"/>
                </a:lnTo>
                <a:lnTo>
                  <a:pt x="120396" y="16763"/>
                </a:lnTo>
                <a:lnTo>
                  <a:pt x="1203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8867902" y="4617465"/>
            <a:ext cx="414020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18770" algn="l"/>
              </a:tabLst>
            </a:pPr>
            <a:r>
              <a:rPr dirty="0" sz="1450" spc="-50">
                <a:latin typeface="Cambria Math"/>
                <a:cs typeface="Cambria Math"/>
              </a:rPr>
              <a:t>1</a:t>
            </a:r>
            <a:r>
              <a:rPr dirty="0" sz="1450">
                <a:latin typeface="Cambria Math"/>
                <a:cs typeface="Cambria Math"/>
              </a:rPr>
              <a:t>	</a:t>
            </a:r>
            <a:r>
              <a:rPr dirty="0" sz="1450" spc="15">
                <a:latin typeface="Cambria Math"/>
                <a:cs typeface="Cambria Math"/>
              </a:rPr>
              <a:t>𝑡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894573" y="4710429"/>
            <a:ext cx="24771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80365" algn="l"/>
              </a:tabLst>
            </a:pPr>
            <a:r>
              <a:rPr dirty="0" baseline="2777" sz="3000">
                <a:latin typeface="Cambria Math"/>
                <a:cs typeface="Cambria Math"/>
              </a:rPr>
              <a:t>𝑣</a:t>
            </a:r>
            <a:r>
              <a:rPr dirty="0" baseline="-11494" sz="2175">
                <a:latin typeface="Cambria Math"/>
                <a:cs typeface="Cambria Math"/>
              </a:rPr>
              <a:t>𝐶</a:t>
            </a:r>
            <a:r>
              <a:rPr dirty="0" baseline="-11494" sz="2175" spc="622">
                <a:latin typeface="Cambria Math"/>
                <a:cs typeface="Cambria Math"/>
              </a:rPr>
              <a:t> </a:t>
            </a:r>
            <a:r>
              <a:rPr dirty="0" baseline="2777" sz="3000">
                <a:latin typeface="Cambria Math"/>
                <a:cs typeface="Cambria Math"/>
              </a:rPr>
              <a:t>=</a:t>
            </a:r>
            <a:r>
              <a:rPr dirty="0" baseline="2777" sz="3000" spc="195">
                <a:latin typeface="Cambria Math"/>
                <a:cs typeface="Cambria Math"/>
              </a:rPr>
              <a:t> </a:t>
            </a:r>
            <a:r>
              <a:rPr dirty="0" baseline="-34482" sz="2175">
                <a:latin typeface="Cambria Math"/>
                <a:cs typeface="Cambria Math"/>
              </a:rPr>
              <a:t>𝐶</a:t>
            </a:r>
            <a:r>
              <a:rPr dirty="0" baseline="-34482" sz="2175" spc="135">
                <a:latin typeface="Cambria Math"/>
                <a:cs typeface="Cambria Math"/>
              </a:rPr>
              <a:t> </a:t>
            </a:r>
            <a:r>
              <a:rPr dirty="0" sz="2000" spc="-960">
                <a:latin typeface="Cambria Math"/>
                <a:cs typeface="Cambria Math"/>
              </a:rPr>
              <a:t>׬</a:t>
            </a:r>
            <a:r>
              <a:rPr dirty="0" baseline="-26819" sz="2175" spc="-375">
                <a:latin typeface="Cambria Math"/>
                <a:cs typeface="Cambria Math"/>
              </a:rPr>
              <a:t>0</a:t>
            </a:r>
            <a:r>
              <a:rPr dirty="0" baseline="-26819" sz="2175" spc="412">
                <a:latin typeface="Cambria Math"/>
                <a:cs typeface="Cambria Math"/>
              </a:rPr>
              <a:t> </a:t>
            </a:r>
            <a:r>
              <a:rPr dirty="0" baseline="2777" sz="3000">
                <a:latin typeface="Cambria Math"/>
                <a:cs typeface="Cambria Math"/>
              </a:rPr>
              <a:t>𝑖</a:t>
            </a:r>
            <a:r>
              <a:rPr dirty="0" baseline="-11494" sz="2175">
                <a:latin typeface="Cambria Math"/>
                <a:cs typeface="Cambria Math"/>
              </a:rPr>
              <a:t>𝐶</a:t>
            </a:r>
            <a:r>
              <a:rPr dirty="0" baseline="2777" sz="3000">
                <a:latin typeface="Cambria Math"/>
                <a:cs typeface="Cambria Math"/>
              </a:rPr>
              <a:t>𝑑𝑡</a:t>
            </a:r>
            <a:r>
              <a:rPr dirty="0" baseline="2777" sz="3000" spc="104">
                <a:latin typeface="Cambria Math"/>
                <a:cs typeface="Cambria Math"/>
              </a:rPr>
              <a:t> </a:t>
            </a:r>
            <a:r>
              <a:rPr dirty="0" baseline="2777" sz="3000">
                <a:latin typeface="Cambria Math"/>
                <a:cs typeface="Cambria Math"/>
              </a:rPr>
              <a:t>+</a:t>
            </a:r>
            <a:r>
              <a:rPr dirty="0" baseline="2777" sz="3000" spc="30">
                <a:latin typeface="Cambria Math"/>
                <a:cs typeface="Cambria Math"/>
              </a:rPr>
              <a:t> </a:t>
            </a:r>
            <a:r>
              <a:rPr dirty="0" baseline="2777" sz="3000" spc="-37">
                <a:latin typeface="Cambria Math"/>
                <a:cs typeface="Cambria Math"/>
              </a:rPr>
              <a:t>𝑣</a:t>
            </a:r>
            <a:r>
              <a:rPr dirty="0" baseline="-11494" sz="2175" spc="-37">
                <a:latin typeface="Cambria Math"/>
                <a:cs typeface="Cambria Math"/>
              </a:rPr>
              <a:t>𝐶</a:t>
            </a:r>
            <a:endParaRPr baseline="-11494" sz="2175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0372597" y="4774184"/>
            <a:ext cx="306705" cy="236220"/>
          </a:xfrm>
          <a:custGeom>
            <a:avLst/>
            <a:gdLst/>
            <a:ahLst/>
            <a:cxnLst/>
            <a:rect l="l" t="t" r="r" b="b"/>
            <a:pathLst>
              <a:path w="306704" h="236220">
                <a:moveTo>
                  <a:pt x="231012" y="0"/>
                </a:moveTo>
                <a:lnTo>
                  <a:pt x="227710" y="9525"/>
                </a:lnTo>
                <a:lnTo>
                  <a:pt x="241351" y="15430"/>
                </a:lnTo>
                <a:lnTo>
                  <a:pt x="253110" y="23622"/>
                </a:lnTo>
                <a:lnTo>
                  <a:pt x="276965" y="61652"/>
                </a:lnTo>
                <a:lnTo>
                  <a:pt x="283834" y="96281"/>
                </a:lnTo>
                <a:lnTo>
                  <a:pt x="283874" y="96565"/>
                </a:lnTo>
                <a:lnTo>
                  <a:pt x="283872" y="137477"/>
                </a:lnTo>
                <a:lnTo>
                  <a:pt x="270763" y="188341"/>
                </a:lnTo>
                <a:lnTo>
                  <a:pt x="241546" y="220184"/>
                </a:lnTo>
                <a:lnTo>
                  <a:pt x="228092" y="226187"/>
                </a:lnTo>
                <a:lnTo>
                  <a:pt x="231012" y="235712"/>
                </a:lnTo>
                <a:lnTo>
                  <a:pt x="276125" y="208994"/>
                </a:lnTo>
                <a:lnTo>
                  <a:pt x="301402" y="159591"/>
                </a:lnTo>
                <a:lnTo>
                  <a:pt x="306197" y="117856"/>
                </a:lnTo>
                <a:lnTo>
                  <a:pt x="304998" y="96565"/>
                </a:lnTo>
                <a:lnTo>
                  <a:pt x="295267" y="57991"/>
                </a:lnTo>
                <a:lnTo>
                  <a:pt x="263128" y="15065"/>
                </a:lnTo>
                <a:lnTo>
                  <a:pt x="248136" y="6145"/>
                </a:lnTo>
                <a:lnTo>
                  <a:pt x="231012" y="0"/>
                </a:lnTo>
                <a:close/>
              </a:path>
              <a:path w="306704" h="236220">
                <a:moveTo>
                  <a:pt x="75183" y="0"/>
                </a:moveTo>
                <a:lnTo>
                  <a:pt x="30214" y="26771"/>
                </a:lnTo>
                <a:lnTo>
                  <a:pt x="4857" y="76327"/>
                </a:lnTo>
                <a:lnTo>
                  <a:pt x="64" y="116713"/>
                </a:lnTo>
                <a:lnTo>
                  <a:pt x="0" y="117856"/>
                </a:lnTo>
                <a:lnTo>
                  <a:pt x="4857" y="159591"/>
                </a:lnTo>
                <a:lnTo>
                  <a:pt x="30142" y="208994"/>
                </a:lnTo>
                <a:lnTo>
                  <a:pt x="75183" y="235712"/>
                </a:lnTo>
                <a:lnTo>
                  <a:pt x="78231" y="226187"/>
                </a:lnTo>
                <a:lnTo>
                  <a:pt x="64775" y="220184"/>
                </a:lnTo>
                <a:lnTo>
                  <a:pt x="53165" y="211883"/>
                </a:lnTo>
                <a:lnTo>
                  <a:pt x="29338" y="173291"/>
                </a:lnTo>
                <a:lnTo>
                  <a:pt x="21511" y="117856"/>
                </a:lnTo>
                <a:lnTo>
                  <a:pt x="21462" y="116713"/>
                </a:lnTo>
                <a:lnTo>
                  <a:pt x="24971" y="78216"/>
                </a:lnTo>
                <a:lnTo>
                  <a:pt x="43410" y="34099"/>
                </a:lnTo>
                <a:lnTo>
                  <a:pt x="78485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0444098" y="4698238"/>
            <a:ext cx="1663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Cambria Math"/>
                <a:cs typeface="Cambria Math"/>
              </a:rPr>
              <a:t>0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335769" y="5053329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300" spc="-5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894573" y="5126177"/>
            <a:ext cx="1968500" cy="40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50" indent="-285750">
              <a:lnSpc>
                <a:spcPts val="1780"/>
              </a:lnSpc>
              <a:spcBef>
                <a:spcPts val="100"/>
              </a:spcBef>
              <a:buFont typeface="Wingdings"/>
              <a:buChar char=""/>
              <a:tabLst>
                <a:tab pos="323850" algn="l"/>
                <a:tab pos="1587500" algn="l"/>
              </a:tabLst>
            </a:pPr>
            <a:r>
              <a:rPr dirty="0" sz="1800">
                <a:latin typeface="Cambria Math"/>
                <a:cs typeface="Cambria Math"/>
              </a:rPr>
              <a:t>𝐸𝑛𝑒𝑟𝑔í𝑎</a:t>
            </a:r>
            <a:r>
              <a:rPr dirty="0" sz="1800" spc="105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=</a:t>
            </a:r>
            <a:r>
              <a:rPr dirty="0" sz="1800">
                <a:latin typeface="Cambria Math"/>
                <a:cs typeface="Cambria Math"/>
              </a:rPr>
              <a:t>	</a:t>
            </a:r>
            <a:r>
              <a:rPr dirty="0" sz="1800" spc="-25">
                <a:latin typeface="Cambria Math"/>
                <a:cs typeface="Cambria Math"/>
              </a:rPr>
              <a:t>𝐶𝑣</a:t>
            </a:r>
            <a:r>
              <a:rPr dirty="0" baseline="-14957" sz="1950" spc="-37">
                <a:latin typeface="Cambria Math"/>
                <a:cs typeface="Cambria Math"/>
              </a:rPr>
              <a:t>𝑐</a:t>
            </a:r>
            <a:endParaRPr baseline="-14957" sz="1950">
              <a:latin typeface="Cambria Math"/>
              <a:cs typeface="Cambria Math"/>
            </a:endParaRPr>
          </a:p>
          <a:p>
            <a:pPr algn="r" marR="409575">
              <a:lnSpc>
                <a:spcPts val="1180"/>
              </a:lnSpc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753345" y="5103621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567177" y="4411471"/>
            <a:ext cx="5073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spc="-50">
                <a:latin typeface="Cambria Math"/>
                <a:cs typeface="Cambria Math"/>
              </a:rPr>
              <a:t>𝑣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045714" y="4531867"/>
            <a:ext cx="12763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3688969" y="4596765"/>
            <a:ext cx="289560" cy="17145"/>
          </a:xfrm>
          <a:custGeom>
            <a:avLst/>
            <a:gdLst/>
            <a:ahLst/>
            <a:cxnLst/>
            <a:rect l="l" t="t" r="r" b="b"/>
            <a:pathLst>
              <a:path w="289560" h="17145">
                <a:moveTo>
                  <a:pt x="289560" y="0"/>
                </a:moveTo>
                <a:lnTo>
                  <a:pt x="0" y="0"/>
                </a:lnTo>
                <a:lnTo>
                  <a:pt x="0" y="16763"/>
                </a:lnTo>
                <a:lnTo>
                  <a:pt x="289560" y="16763"/>
                </a:lnTo>
                <a:lnTo>
                  <a:pt x="289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3207766" y="4262120"/>
            <a:ext cx="8032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3333" sz="3000">
                <a:latin typeface="Cambria Math"/>
                <a:cs typeface="Cambria Math"/>
              </a:rPr>
              <a:t>=</a:t>
            </a:r>
            <a:r>
              <a:rPr dirty="0" baseline="-33333" sz="3000" spc="135">
                <a:latin typeface="Cambria Math"/>
                <a:cs typeface="Cambria Math"/>
              </a:rPr>
              <a:t> </a:t>
            </a:r>
            <a:r>
              <a:rPr dirty="0" baseline="-33333" sz="3000">
                <a:latin typeface="Cambria Math"/>
                <a:cs typeface="Cambria Math"/>
              </a:rPr>
              <a:t>𝐿</a:t>
            </a:r>
            <a:r>
              <a:rPr dirty="0" baseline="-33333" sz="3000" spc="-112">
                <a:latin typeface="Cambria Math"/>
                <a:cs typeface="Cambria Math"/>
              </a:rPr>
              <a:t> </a:t>
            </a:r>
            <a:r>
              <a:rPr dirty="0" sz="1450" spc="65">
                <a:latin typeface="Cambria Math"/>
                <a:cs typeface="Cambria Math"/>
              </a:rPr>
              <a:t>𝑑𝑖</a:t>
            </a:r>
            <a:r>
              <a:rPr dirty="0" baseline="-13888" sz="1800" spc="97">
                <a:latin typeface="Cambria Math"/>
                <a:cs typeface="Cambria Math"/>
              </a:rPr>
              <a:t>𝐿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717797" y="4608067"/>
            <a:ext cx="227329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55">
                <a:latin typeface="Cambria Math"/>
                <a:cs typeface="Cambria Math"/>
              </a:rPr>
              <a:t>𝑑𝑡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440429" y="5040883"/>
            <a:ext cx="12763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687317" y="5016500"/>
            <a:ext cx="133350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0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990850" y="4964683"/>
            <a:ext cx="113982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24255" algn="l"/>
              </a:tabLst>
            </a:pPr>
            <a:r>
              <a:rPr dirty="0" sz="1450" spc="-50">
                <a:latin typeface="Cambria Math"/>
                <a:cs typeface="Cambria Math"/>
              </a:rPr>
              <a:t>𝐿</a:t>
            </a:r>
            <a:r>
              <a:rPr dirty="0" sz="1450">
                <a:latin typeface="Cambria Math"/>
                <a:cs typeface="Cambria Math"/>
              </a:rPr>
              <a:t>	</a:t>
            </a:r>
            <a:r>
              <a:rPr dirty="0" sz="1450" spc="-50">
                <a:latin typeface="Cambria Math"/>
                <a:cs typeface="Cambria Math"/>
              </a:rPr>
              <a:t>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541777" y="4856479"/>
            <a:ext cx="22809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80365" algn="l"/>
                <a:tab pos="648970" algn="l"/>
              </a:tabLst>
            </a:pPr>
            <a:r>
              <a:rPr dirty="0" baseline="2777" sz="3000" spc="-75">
                <a:latin typeface="Cambria Math"/>
                <a:cs typeface="Cambria Math"/>
              </a:rPr>
              <a:t>𝑖</a:t>
            </a:r>
            <a:r>
              <a:rPr dirty="0" baseline="2777" sz="3000">
                <a:latin typeface="Cambria Math"/>
                <a:cs typeface="Cambria Math"/>
              </a:rPr>
              <a:t>	=</a:t>
            </a:r>
            <a:r>
              <a:rPr dirty="0" baseline="2777" sz="3000" spc="187">
                <a:latin typeface="Cambria Math"/>
                <a:cs typeface="Cambria Math"/>
              </a:rPr>
              <a:t> </a:t>
            </a:r>
            <a:r>
              <a:rPr dirty="0" u="heavy" baseline="47892" sz="217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</a:t>
            </a:r>
            <a:r>
              <a:rPr dirty="0" baseline="47892" sz="2175" spc="7">
                <a:latin typeface="Cambria Math"/>
                <a:cs typeface="Cambria Math"/>
              </a:rPr>
              <a:t> </a:t>
            </a:r>
            <a:r>
              <a:rPr dirty="0" sz="2000" spc="-390">
                <a:latin typeface="Cambria Math"/>
                <a:cs typeface="Cambria Math"/>
              </a:rPr>
              <a:t>׬</a:t>
            </a:r>
            <a:r>
              <a:rPr dirty="0" baseline="49808" sz="2175" spc="-585">
                <a:latin typeface="Cambria Math"/>
                <a:cs typeface="Cambria Math"/>
              </a:rPr>
              <a:t>𝑡</a:t>
            </a:r>
            <a:r>
              <a:rPr dirty="0" baseline="49808" sz="2175" spc="67">
                <a:latin typeface="Cambria Math"/>
                <a:cs typeface="Cambria Math"/>
              </a:rPr>
              <a:t> </a:t>
            </a:r>
            <a:r>
              <a:rPr dirty="0" baseline="2777" sz="3000">
                <a:latin typeface="Cambria Math"/>
                <a:cs typeface="Cambria Math"/>
              </a:rPr>
              <a:t>𝑣</a:t>
            </a:r>
            <a:r>
              <a:rPr dirty="0" baseline="2777" sz="3000" spc="690">
                <a:latin typeface="Cambria Math"/>
                <a:cs typeface="Cambria Math"/>
              </a:rPr>
              <a:t> </a:t>
            </a:r>
            <a:r>
              <a:rPr dirty="0" baseline="2777" sz="3000">
                <a:latin typeface="Cambria Math"/>
                <a:cs typeface="Cambria Math"/>
              </a:rPr>
              <a:t>𝑑𝑡</a:t>
            </a:r>
            <a:r>
              <a:rPr dirty="0" baseline="2777" sz="3000" spc="75">
                <a:latin typeface="Cambria Math"/>
                <a:cs typeface="Cambria Math"/>
              </a:rPr>
              <a:t> </a:t>
            </a:r>
            <a:r>
              <a:rPr dirty="0" baseline="2777" sz="3000">
                <a:latin typeface="Cambria Math"/>
                <a:cs typeface="Cambria Math"/>
              </a:rPr>
              <a:t>+</a:t>
            </a:r>
            <a:r>
              <a:rPr dirty="0" baseline="2777" sz="3000" spc="7">
                <a:latin typeface="Cambria Math"/>
                <a:cs typeface="Cambria Math"/>
              </a:rPr>
              <a:t> </a:t>
            </a:r>
            <a:r>
              <a:rPr dirty="0" baseline="2777" sz="3000" spc="-75">
                <a:latin typeface="Cambria Math"/>
                <a:cs typeface="Cambria Math"/>
              </a:rPr>
              <a:t>𝑖</a:t>
            </a:r>
            <a:endParaRPr baseline="2777" sz="3000">
              <a:latin typeface="Cambria Math"/>
              <a:cs typeface="Cambria Math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758944" y="4964683"/>
            <a:ext cx="12763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4910709" y="4920107"/>
            <a:ext cx="306705" cy="236220"/>
          </a:xfrm>
          <a:custGeom>
            <a:avLst/>
            <a:gdLst/>
            <a:ahLst/>
            <a:cxnLst/>
            <a:rect l="l" t="t" r="r" b="b"/>
            <a:pathLst>
              <a:path w="306704" h="236220">
                <a:moveTo>
                  <a:pt x="231139" y="0"/>
                </a:moveTo>
                <a:lnTo>
                  <a:pt x="227711" y="9525"/>
                </a:lnTo>
                <a:lnTo>
                  <a:pt x="241405" y="15448"/>
                </a:lnTo>
                <a:lnTo>
                  <a:pt x="253158" y="23669"/>
                </a:lnTo>
                <a:lnTo>
                  <a:pt x="276965" y="61652"/>
                </a:lnTo>
                <a:lnTo>
                  <a:pt x="284733" y="116713"/>
                </a:lnTo>
                <a:lnTo>
                  <a:pt x="283872" y="137477"/>
                </a:lnTo>
                <a:lnTo>
                  <a:pt x="270763" y="188341"/>
                </a:lnTo>
                <a:lnTo>
                  <a:pt x="241546" y="220237"/>
                </a:lnTo>
                <a:lnTo>
                  <a:pt x="228091" y="226187"/>
                </a:lnTo>
                <a:lnTo>
                  <a:pt x="231139" y="235712"/>
                </a:lnTo>
                <a:lnTo>
                  <a:pt x="276127" y="208994"/>
                </a:lnTo>
                <a:lnTo>
                  <a:pt x="301466" y="159607"/>
                </a:lnTo>
                <a:lnTo>
                  <a:pt x="306324" y="117983"/>
                </a:lnTo>
                <a:lnTo>
                  <a:pt x="305122" y="96565"/>
                </a:lnTo>
                <a:lnTo>
                  <a:pt x="295394" y="57993"/>
                </a:lnTo>
                <a:lnTo>
                  <a:pt x="263159" y="15113"/>
                </a:lnTo>
                <a:lnTo>
                  <a:pt x="248191" y="6163"/>
                </a:lnTo>
                <a:lnTo>
                  <a:pt x="231139" y="0"/>
                </a:lnTo>
                <a:close/>
              </a:path>
              <a:path w="306704" h="236220">
                <a:moveTo>
                  <a:pt x="75183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71" y="116713"/>
                </a:lnTo>
                <a:lnTo>
                  <a:pt x="0" y="117983"/>
                </a:lnTo>
                <a:lnTo>
                  <a:pt x="1093" y="137477"/>
                </a:lnTo>
                <a:lnTo>
                  <a:pt x="1214" y="139628"/>
                </a:lnTo>
                <a:lnTo>
                  <a:pt x="4857" y="159607"/>
                </a:lnTo>
                <a:lnTo>
                  <a:pt x="30196" y="208994"/>
                </a:lnTo>
                <a:lnTo>
                  <a:pt x="75183" y="235712"/>
                </a:lnTo>
                <a:lnTo>
                  <a:pt x="78231" y="226187"/>
                </a:lnTo>
                <a:lnTo>
                  <a:pt x="64777" y="220237"/>
                </a:lnTo>
                <a:lnTo>
                  <a:pt x="53181" y="211931"/>
                </a:lnTo>
                <a:lnTo>
                  <a:pt x="29392" y="173291"/>
                </a:lnTo>
                <a:lnTo>
                  <a:pt x="21516" y="117983"/>
                </a:lnTo>
                <a:lnTo>
                  <a:pt x="21462" y="116713"/>
                </a:lnTo>
                <a:lnTo>
                  <a:pt x="22344" y="96565"/>
                </a:lnTo>
                <a:lnTo>
                  <a:pt x="35560" y="46863"/>
                </a:lnTo>
                <a:lnTo>
                  <a:pt x="64992" y="15448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4981447" y="4844288"/>
            <a:ext cx="1663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Cambria Math"/>
                <a:cs typeface="Cambria Math"/>
              </a:rPr>
              <a:t>0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3995292" y="5438013"/>
            <a:ext cx="97790" cy="15240"/>
          </a:xfrm>
          <a:custGeom>
            <a:avLst/>
            <a:gdLst/>
            <a:ahLst/>
            <a:cxnLst/>
            <a:rect l="l" t="t" r="r" b="b"/>
            <a:pathLst>
              <a:path w="97789" h="15239">
                <a:moveTo>
                  <a:pt x="97536" y="0"/>
                </a:moveTo>
                <a:lnTo>
                  <a:pt x="0" y="0"/>
                </a:lnTo>
                <a:lnTo>
                  <a:pt x="0" y="15240"/>
                </a:lnTo>
                <a:lnTo>
                  <a:pt x="97536" y="15240"/>
                </a:lnTo>
                <a:lnTo>
                  <a:pt x="975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3983228" y="5197855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2541777" y="5270703"/>
            <a:ext cx="1919605" cy="40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50" indent="-285750">
              <a:lnSpc>
                <a:spcPts val="1780"/>
              </a:lnSpc>
              <a:spcBef>
                <a:spcPts val="100"/>
              </a:spcBef>
              <a:buFont typeface="Wingdings"/>
              <a:buChar char=""/>
              <a:tabLst>
                <a:tab pos="323850" algn="l"/>
                <a:tab pos="1588135" algn="l"/>
              </a:tabLst>
            </a:pPr>
            <a:r>
              <a:rPr dirty="0" sz="1800">
                <a:latin typeface="Cambria Math"/>
                <a:cs typeface="Cambria Math"/>
              </a:rPr>
              <a:t>𝐸𝑛𝑒𝑟𝑔í𝑎</a:t>
            </a:r>
            <a:r>
              <a:rPr dirty="0" sz="1800" spc="105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=</a:t>
            </a:r>
            <a:r>
              <a:rPr dirty="0" sz="1800">
                <a:latin typeface="Cambria Math"/>
                <a:cs typeface="Cambria Math"/>
              </a:rPr>
              <a:t>	</a:t>
            </a:r>
            <a:r>
              <a:rPr dirty="0" sz="1800" spc="-25">
                <a:latin typeface="Cambria Math"/>
                <a:cs typeface="Cambria Math"/>
              </a:rPr>
              <a:t>𝐿𝑖</a:t>
            </a:r>
            <a:r>
              <a:rPr dirty="0" baseline="-17094" sz="1950" spc="-37">
                <a:latin typeface="Cambria Math"/>
                <a:cs typeface="Cambria Math"/>
              </a:rPr>
              <a:t>𝐿</a:t>
            </a:r>
            <a:endParaRPr baseline="-17094" sz="1950">
              <a:latin typeface="Cambria Math"/>
              <a:cs typeface="Cambria Math"/>
            </a:endParaRPr>
          </a:p>
          <a:p>
            <a:pPr algn="r" marR="360045">
              <a:lnSpc>
                <a:spcPts val="1180"/>
              </a:lnSpc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330700" y="5245100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pic>
        <p:nvPicPr>
          <p:cNvPr id="37" name="object 3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5444" y="1690116"/>
            <a:ext cx="1552955" cy="1801367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788" y="4005071"/>
            <a:ext cx="2057400" cy="1456943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9423" y="4317491"/>
            <a:ext cx="1780031" cy="1362456"/>
          </a:xfrm>
          <a:prstGeom prst="rect">
            <a:avLst/>
          </a:prstGeom>
        </p:spPr>
      </p:pic>
      <p:sp>
        <p:nvSpPr>
          <p:cNvPr id="40" name="object 40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5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1" name="object 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92048"/>
            <a:ext cx="10033635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pc="-40"/>
              <a:t>COMPORTAMIENTO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LA</a:t>
            </a:r>
            <a:r>
              <a:rPr dirty="0" spc="-280"/>
              <a:t> </a:t>
            </a:r>
            <a:r>
              <a:rPr dirty="0" spc="-10"/>
              <a:t>INDUCTANCIA </a:t>
            </a:r>
            <a:r>
              <a:rPr dirty="0"/>
              <a:t>Y</a:t>
            </a:r>
            <a:r>
              <a:rPr dirty="0" spc="-75"/>
              <a:t> </a:t>
            </a:r>
            <a:r>
              <a:rPr dirty="0" spc="-10"/>
              <a:t>CAPACITANCIA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78267" y="3441953"/>
            <a:ext cx="4495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spc="-50">
                <a:latin typeface="Cambria Math"/>
                <a:cs typeface="Cambria Math"/>
              </a:rPr>
              <a:t>𝑖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401939" y="3562350"/>
            <a:ext cx="138430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𝐶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081007" y="3627501"/>
            <a:ext cx="338455" cy="17145"/>
          </a:xfrm>
          <a:custGeom>
            <a:avLst/>
            <a:gdLst/>
            <a:ahLst/>
            <a:cxnLst/>
            <a:rect l="l" t="t" r="r" b="b"/>
            <a:pathLst>
              <a:path w="338454" h="17145">
                <a:moveTo>
                  <a:pt x="338327" y="0"/>
                </a:moveTo>
                <a:lnTo>
                  <a:pt x="0" y="0"/>
                </a:lnTo>
                <a:lnTo>
                  <a:pt x="0" y="16763"/>
                </a:lnTo>
                <a:lnTo>
                  <a:pt x="338327" y="16763"/>
                </a:lnTo>
                <a:lnTo>
                  <a:pt x="338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8579231" y="3292601"/>
            <a:ext cx="8724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3333" sz="3000">
                <a:latin typeface="Cambria Math"/>
                <a:cs typeface="Cambria Math"/>
              </a:rPr>
              <a:t>=</a:t>
            </a:r>
            <a:r>
              <a:rPr dirty="0" baseline="-33333" sz="3000" spc="150">
                <a:latin typeface="Cambria Math"/>
                <a:cs typeface="Cambria Math"/>
              </a:rPr>
              <a:t> </a:t>
            </a:r>
            <a:r>
              <a:rPr dirty="0" baseline="-33333" sz="3000">
                <a:latin typeface="Cambria Math"/>
                <a:cs typeface="Cambria Math"/>
              </a:rPr>
              <a:t>𝐶</a:t>
            </a:r>
            <a:r>
              <a:rPr dirty="0" baseline="-33333" sz="3000" spc="-52">
                <a:latin typeface="Cambria Math"/>
                <a:cs typeface="Cambria Math"/>
              </a:rPr>
              <a:t> </a:t>
            </a:r>
            <a:r>
              <a:rPr dirty="0" sz="1450" spc="60">
                <a:latin typeface="Cambria Math"/>
                <a:cs typeface="Cambria Math"/>
              </a:rPr>
              <a:t>𝑑𝑣</a:t>
            </a:r>
            <a:r>
              <a:rPr dirty="0" baseline="-13888" sz="1800" spc="89">
                <a:latin typeface="Cambria Math"/>
                <a:cs typeface="Cambria Math"/>
              </a:rPr>
              <a:t>𝐶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134982" y="3638550"/>
            <a:ext cx="22669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45">
                <a:latin typeface="Cambria Math"/>
                <a:cs typeface="Cambria Math"/>
              </a:rPr>
              <a:t>𝑑𝑡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9405619" y="4037457"/>
            <a:ext cx="97790" cy="15240"/>
          </a:xfrm>
          <a:custGeom>
            <a:avLst/>
            <a:gdLst/>
            <a:ahLst/>
            <a:cxnLst/>
            <a:rect l="l" t="t" r="r" b="b"/>
            <a:pathLst>
              <a:path w="97790" h="15239">
                <a:moveTo>
                  <a:pt x="97535" y="0"/>
                </a:moveTo>
                <a:lnTo>
                  <a:pt x="0" y="0"/>
                </a:lnTo>
                <a:lnTo>
                  <a:pt x="0" y="15239"/>
                </a:lnTo>
                <a:lnTo>
                  <a:pt x="97535" y="15239"/>
                </a:lnTo>
                <a:lnTo>
                  <a:pt x="975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394063" y="3797045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52867" y="3869893"/>
            <a:ext cx="1968500" cy="40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50" indent="-285750">
              <a:lnSpc>
                <a:spcPts val="1780"/>
              </a:lnSpc>
              <a:spcBef>
                <a:spcPts val="100"/>
              </a:spcBef>
              <a:buFont typeface="Wingdings"/>
              <a:buChar char=""/>
              <a:tabLst>
                <a:tab pos="323850" algn="l"/>
                <a:tab pos="1587500" algn="l"/>
              </a:tabLst>
            </a:pPr>
            <a:r>
              <a:rPr dirty="0" sz="1800">
                <a:latin typeface="Cambria Math"/>
                <a:cs typeface="Cambria Math"/>
              </a:rPr>
              <a:t>𝐸𝑛𝑒𝑟𝑔í𝑎</a:t>
            </a:r>
            <a:r>
              <a:rPr dirty="0" sz="1800" spc="105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=</a:t>
            </a:r>
            <a:r>
              <a:rPr dirty="0" sz="1800">
                <a:latin typeface="Cambria Math"/>
                <a:cs typeface="Cambria Math"/>
              </a:rPr>
              <a:t>	</a:t>
            </a:r>
            <a:r>
              <a:rPr dirty="0" sz="1800" spc="-25">
                <a:latin typeface="Cambria Math"/>
                <a:cs typeface="Cambria Math"/>
              </a:rPr>
              <a:t>𝐶𝑣</a:t>
            </a:r>
            <a:r>
              <a:rPr dirty="0" baseline="-14957" sz="1950" spc="-37">
                <a:latin typeface="Cambria Math"/>
                <a:cs typeface="Cambria Math"/>
              </a:rPr>
              <a:t>𝑐</a:t>
            </a:r>
            <a:endParaRPr baseline="-14957" sz="1950">
              <a:latin typeface="Cambria Math"/>
              <a:cs typeface="Cambria Math"/>
            </a:endParaRPr>
          </a:p>
          <a:p>
            <a:pPr algn="r" marR="409575">
              <a:lnSpc>
                <a:spcPts val="1180"/>
              </a:lnSpc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811639" y="3847338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952867" y="4199635"/>
            <a:ext cx="3251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4485" marR="304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24485" algn="l"/>
              </a:tabLst>
            </a:pPr>
            <a:r>
              <a:rPr dirty="0" sz="1800">
                <a:latin typeface="Calibri"/>
                <a:cs typeface="Calibri"/>
              </a:rPr>
              <a:t>Cambio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instantáneo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tensión </a:t>
            </a:r>
            <a:r>
              <a:rPr dirty="0" sz="1800">
                <a:latin typeface="Calibri"/>
                <a:cs typeface="Calibri"/>
              </a:rPr>
              <a:t>implica: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mbria Math"/>
                <a:cs typeface="Cambria Math"/>
              </a:rPr>
              <a:t>𝑖</a:t>
            </a:r>
            <a:r>
              <a:rPr dirty="0" baseline="-14957" sz="1950">
                <a:latin typeface="Cambria Math"/>
                <a:cs typeface="Cambria Math"/>
              </a:rPr>
              <a:t>𝐶</a:t>
            </a:r>
            <a:r>
              <a:rPr dirty="0" baseline="-14957" sz="1950" spc="442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=</a:t>
            </a:r>
            <a:r>
              <a:rPr dirty="0" sz="1800" spc="80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∞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337561" y="3449827"/>
            <a:ext cx="5073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spc="-50">
                <a:latin typeface="Cambria Math"/>
                <a:cs typeface="Cambria Math"/>
              </a:rPr>
              <a:t>𝑣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816098" y="3570223"/>
            <a:ext cx="12763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459479" y="3635247"/>
            <a:ext cx="289560" cy="17145"/>
          </a:xfrm>
          <a:custGeom>
            <a:avLst/>
            <a:gdLst/>
            <a:ahLst/>
            <a:cxnLst/>
            <a:rect l="l" t="t" r="r" b="b"/>
            <a:pathLst>
              <a:path w="289560" h="17145">
                <a:moveTo>
                  <a:pt x="289560" y="0"/>
                </a:moveTo>
                <a:lnTo>
                  <a:pt x="0" y="0"/>
                </a:lnTo>
                <a:lnTo>
                  <a:pt x="0" y="16763"/>
                </a:lnTo>
                <a:lnTo>
                  <a:pt x="289560" y="16763"/>
                </a:lnTo>
                <a:lnTo>
                  <a:pt x="289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978150" y="3300221"/>
            <a:ext cx="8032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3333" sz="3000">
                <a:latin typeface="Cambria Math"/>
                <a:cs typeface="Cambria Math"/>
              </a:rPr>
              <a:t>=</a:t>
            </a:r>
            <a:r>
              <a:rPr dirty="0" baseline="-33333" sz="3000" spc="135">
                <a:latin typeface="Cambria Math"/>
                <a:cs typeface="Cambria Math"/>
              </a:rPr>
              <a:t> </a:t>
            </a:r>
            <a:r>
              <a:rPr dirty="0" baseline="-33333" sz="3000">
                <a:latin typeface="Cambria Math"/>
                <a:cs typeface="Cambria Math"/>
              </a:rPr>
              <a:t>𝐿</a:t>
            </a:r>
            <a:r>
              <a:rPr dirty="0" baseline="-33333" sz="3000" spc="-112">
                <a:latin typeface="Cambria Math"/>
                <a:cs typeface="Cambria Math"/>
              </a:rPr>
              <a:t> </a:t>
            </a:r>
            <a:r>
              <a:rPr dirty="0" sz="1450" spc="65">
                <a:latin typeface="Cambria Math"/>
                <a:cs typeface="Cambria Math"/>
              </a:rPr>
              <a:t>𝑑𝑖</a:t>
            </a:r>
            <a:r>
              <a:rPr dirty="0" baseline="-13888" sz="1800" spc="97">
                <a:latin typeface="Cambria Math"/>
                <a:cs typeface="Cambria Math"/>
              </a:rPr>
              <a:t>𝐿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488182" y="3646423"/>
            <a:ext cx="22669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45">
                <a:latin typeface="Cambria Math"/>
                <a:cs typeface="Cambria Math"/>
              </a:rPr>
              <a:t>𝑑𝑡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3765803" y="4045203"/>
            <a:ext cx="97790" cy="15240"/>
          </a:xfrm>
          <a:custGeom>
            <a:avLst/>
            <a:gdLst/>
            <a:ahLst/>
            <a:cxnLst/>
            <a:rect l="l" t="t" r="r" b="b"/>
            <a:pathLst>
              <a:path w="97789" h="15239">
                <a:moveTo>
                  <a:pt x="97536" y="0"/>
                </a:moveTo>
                <a:lnTo>
                  <a:pt x="0" y="0"/>
                </a:lnTo>
                <a:lnTo>
                  <a:pt x="0" y="15240"/>
                </a:lnTo>
                <a:lnTo>
                  <a:pt x="97536" y="15240"/>
                </a:lnTo>
                <a:lnTo>
                  <a:pt x="975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3753358" y="3804920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753358" y="4053332"/>
            <a:ext cx="12255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337561" y="3878071"/>
            <a:ext cx="1776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085" algn="l"/>
                <a:tab pos="1562100" algn="l"/>
              </a:tabLst>
            </a:pPr>
            <a:r>
              <a:rPr dirty="0" sz="1800">
                <a:latin typeface="Cambria Math"/>
                <a:cs typeface="Cambria Math"/>
              </a:rPr>
              <a:t>𝐸𝑛𝑒𝑟𝑔í𝑎</a:t>
            </a:r>
            <a:r>
              <a:rPr dirty="0" sz="1800" spc="125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=</a:t>
            </a:r>
            <a:r>
              <a:rPr dirty="0" sz="1800">
                <a:latin typeface="Cambria Math"/>
                <a:cs typeface="Cambria Math"/>
              </a:rPr>
              <a:t>	</a:t>
            </a:r>
            <a:r>
              <a:rPr dirty="0" sz="1800" spc="-25">
                <a:latin typeface="Cambria Math"/>
                <a:cs typeface="Cambria Math"/>
              </a:rPr>
              <a:t>𝐿𝑖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088638" y="3852164"/>
            <a:ext cx="134620" cy="365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765">
              <a:lnSpc>
                <a:spcPts val="1325"/>
              </a:lnSpc>
              <a:spcBef>
                <a:spcPts val="120"/>
              </a:spcBef>
            </a:pPr>
            <a:r>
              <a:rPr dirty="0" sz="1300" spc="-50"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  <a:p>
            <a:pPr marL="12700">
              <a:lnSpc>
                <a:spcPts val="1325"/>
              </a:lnSpc>
            </a:pPr>
            <a:r>
              <a:rPr dirty="0" sz="1300" spc="-50">
                <a:latin typeface="Cambria Math"/>
                <a:cs typeface="Cambria Math"/>
              </a:rPr>
              <a:t>𝐿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312161" y="4207255"/>
            <a:ext cx="340677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44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24485" algn="l"/>
              </a:tabLst>
            </a:pPr>
            <a:r>
              <a:rPr dirty="0" sz="1800">
                <a:latin typeface="Calibri"/>
                <a:cs typeface="Calibri"/>
              </a:rPr>
              <a:t>Cambio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instantáneo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corriente</a:t>
            </a:r>
            <a:endParaRPr sz="1800">
              <a:latin typeface="Calibri"/>
              <a:cs typeface="Calibri"/>
            </a:endParaRPr>
          </a:p>
          <a:p>
            <a:pPr marL="324485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implica: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mbria Math"/>
                <a:cs typeface="Cambria Math"/>
              </a:rPr>
              <a:t>𝑣</a:t>
            </a:r>
            <a:r>
              <a:rPr dirty="0" baseline="-14957" sz="1950">
                <a:latin typeface="Cambria Math"/>
                <a:cs typeface="Cambria Math"/>
              </a:rPr>
              <a:t>𝐿</a:t>
            </a:r>
            <a:r>
              <a:rPr dirty="0" baseline="-14957" sz="1950" spc="412">
                <a:latin typeface="Cambria Math"/>
                <a:cs typeface="Cambria Math"/>
              </a:rPr>
              <a:t> </a:t>
            </a:r>
            <a:r>
              <a:rPr dirty="0" sz="1800">
                <a:latin typeface="Cambria Math"/>
                <a:cs typeface="Cambria Math"/>
              </a:rPr>
              <a:t>=</a:t>
            </a:r>
            <a:r>
              <a:rPr dirty="0" sz="1800" spc="85">
                <a:latin typeface="Cambria Math"/>
                <a:cs typeface="Cambria Math"/>
              </a:rPr>
              <a:t> </a:t>
            </a:r>
            <a:r>
              <a:rPr dirty="0" sz="1800" spc="-50">
                <a:latin typeface="Cambria Math"/>
                <a:cs typeface="Cambria Math"/>
              </a:rPr>
              <a:t>∞</a:t>
            </a:r>
            <a:endParaRPr sz="1800">
              <a:latin typeface="Cambria Math"/>
              <a:cs typeface="Cambria Math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168" y="3022092"/>
            <a:ext cx="2057400" cy="145846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3347" y="3438144"/>
            <a:ext cx="1781555" cy="1362455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7" name="object 2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92048"/>
            <a:ext cx="10033635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pc="-40"/>
              <a:t>COMPORTAMIENTO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/>
              <a:t>LA</a:t>
            </a:r>
            <a:r>
              <a:rPr dirty="0" spc="-280"/>
              <a:t> </a:t>
            </a:r>
            <a:r>
              <a:rPr dirty="0" spc="-10"/>
              <a:t>INDUCTANCIA </a:t>
            </a:r>
            <a:r>
              <a:rPr dirty="0"/>
              <a:t>Y</a:t>
            </a:r>
            <a:r>
              <a:rPr dirty="0" spc="-60"/>
              <a:t> </a:t>
            </a:r>
            <a:r>
              <a:rPr dirty="0" spc="-65"/>
              <a:t>CAPACITANCIA</a:t>
            </a:r>
            <a:r>
              <a:rPr dirty="0" spc="-195"/>
              <a:t> </a:t>
            </a:r>
            <a:r>
              <a:rPr dirty="0"/>
              <a:t>EN</a:t>
            </a:r>
            <a:r>
              <a:rPr dirty="0" spc="10"/>
              <a:t> </a:t>
            </a:r>
            <a:r>
              <a:rPr dirty="0" spc="-25"/>
              <a:t>CD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55786" y="3120008"/>
            <a:ext cx="11277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80365" algn="l"/>
              </a:tabLst>
            </a:pPr>
            <a:r>
              <a:rPr dirty="0" sz="2000">
                <a:latin typeface="Cambria Math"/>
                <a:cs typeface="Cambria Math"/>
              </a:rPr>
              <a:t>𝑖</a:t>
            </a:r>
            <a:r>
              <a:rPr dirty="0" baseline="-15325" sz="2175">
                <a:latin typeface="Cambria Math"/>
                <a:cs typeface="Cambria Math"/>
              </a:rPr>
              <a:t>𝐶</a:t>
            </a:r>
            <a:r>
              <a:rPr dirty="0" baseline="-15325" sz="2175" spc="577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=</a:t>
            </a:r>
            <a:r>
              <a:rPr dirty="0" sz="2000" spc="110">
                <a:latin typeface="Cambria Math"/>
                <a:cs typeface="Cambria Math"/>
              </a:rPr>
              <a:t> </a:t>
            </a:r>
            <a:r>
              <a:rPr dirty="0" sz="2000" spc="-50">
                <a:latin typeface="Cambria Math"/>
                <a:cs typeface="Cambria Math"/>
              </a:rPr>
              <a:t>𝐶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9583928" y="3305555"/>
            <a:ext cx="338455" cy="17145"/>
          </a:xfrm>
          <a:custGeom>
            <a:avLst/>
            <a:gdLst/>
            <a:ahLst/>
            <a:cxnLst/>
            <a:rect l="l" t="t" r="r" b="b"/>
            <a:pathLst>
              <a:path w="338454" h="17145">
                <a:moveTo>
                  <a:pt x="338327" y="0"/>
                </a:moveTo>
                <a:lnTo>
                  <a:pt x="0" y="0"/>
                </a:lnTo>
                <a:lnTo>
                  <a:pt x="0" y="16763"/>
                </a:lnTo>
                <a:lnTo>
                  <a:pt x="338327" y="16763"/>
                </a:lnTo>
                <a:lnTo>
                  <a:pt x="338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546970" y="3039237"/>
            <a:ext cx="407670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50" spc="60">
                <a:latin typeface="Cambria Math"/>
                <a:cs typeface="Cambria Math"/>
              </a:rPr>
              <a:t>𝑑𝑣</a:t>
            </a:r>
            <a:r>
              <a:rPr dirty="0" baseline="-13888" sz="1800" spc="89">
                <a:latin typeface="Cambria Math"/>
                <a:cs typeface="Cambria Math"/>
              </a:rPr>
              <a:t>𝐶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637903" y="3316604"/>
            <a:ext cx="22669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45">
                <a:latin typeface="Cambria Math"/>
                <a:cs typeface="Cambria Math"/>
              </a:rPr>
              <a:t>𝑑𝑡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67025" y="3020949"/>
            <a:ext cx="5073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spc="-50">
                <a:latin typeface="Cambria Math"/>
                <a:cs typeface="Cambria Math"/>
              </a:rPr>
              <a:t>𝑣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45560" y="3141344"/>
            <a:ext cx="12763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50">
                <a:latin typeface="Cambria Math"/>
                <a:cs typeface="Cambria Math"/>
              </a:rPr>
              <a:t>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3988815" y="3206750"/>
            <a:ext cx="289560" cy="17145"/>
          </a:xfrm>
          <a:custGeom>
            <a:avLst/>
            <a:gdLst/>
            <a:ahLst/>
            <a:cxnLst/>
            <a:rect l="l" t="t" r="r" b="b"/>
            <a:pathLst>
              <a:path w="289560" h="17144">
                <a:moveTo>
                  <a:pt x="289560" y="0"/>
                </a:moveTo>
                <a:lnTo>
                  <a:pt x="0" y="0"/>
                </a:lnTo>
                <a:lnTo>
                  <a:pt x="0" y="16763"/>
                </a:lnTo>
                <a:lnTo>
                  <a:pt x="289560" y="16763"/>
                </a:lnTo>
                <a:lnTo>
                  <a:pt x="289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3507613" y="2871597"/>
            <a:ext cx="8026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3333" sz="3000">
                <a:latin typeface="Cambria Math"/>
                <a:cs typeface="Cambria Math"/>
              </a:rPr>
              <a:t>=</a:t>
            </a:r>
            <a:r>
              <a:rPr dirty="0" baseline="-33333" sz="3000" spc="135">
                <a:latin typeface="Cambria Math"/>
                <a:cs typeface="Cambria Math"/>
              </a:rPr>
              <a:t> </a:t>
            </a:r>
            <a:r>
              <a:rPr dirty="0" baseline="-33333" sz="3000">
                <a:latin typeface="Cambria Math"/>
                <a:cs typeface="Cambria Math"/>
              </a:rPr>
              <a:t>𝐿</a:t>
            </a:r>
            <a:r>
              <a:rPr dirty="0" baseline="-33333" sz="3000" spc="-112">
                <a:latin typeface="Cambria Math"/>
                <a:cs typeface="Cambria Math"/>
              </a:rPr>
              <a:t> </a:t>
            </a:r>
            <a:r>
              <a:rPr dirty="0" sz="1450" spc="65">
                <a:latin typeface="Cambria Math"/>
                <a:cs typeface="Cambria Math"/>
              </a:rPr>
              <a:t>𝑑𝑖</a:t>
            </a:r>
            <a:r>
              <a:rPr dirty="0" baseline="-13888" sz="1800" spc="97">
                <a:latin typeface="Cambria Math"/>
                <a:cs typeface="Cambria Math"/>
              </a:rPr>
              <a:t>𝐿</a:t>
            </a:r>
            <a:endParaRPr baseline="-13888" sz="18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17645" y="3217544"/>
            <a:ext cx="22669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45">
                <a:latin typeface="Cambria Math"/>
                <a:cs typeface="Cambria Math"/>
              </a:rPr>
              <a:t>𝑑𝑡</a:t>
            </a:r>
            <a:endParaRPr sz="1450">
              <a:latin typeface="Cambria Math"/>
              <a:cs typeface="Cambria Math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947416" y="5160264"/>
            <a:ext cx="1399540" cy="137160"/>
            <a:chOff x="2947416" y="5160264"/>
            <a:chExt cx="1399540" cy="137160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8515" y="5164836"/>
              <a:ext cx="112268" cy="11544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2951988" y="5204333"/>
              <a:ext cx="522605" cy="37465"/>
            </a:xfrm>
            <a:custGeom>
              <a:avLst/>
              <a:gdLst/>
              <a:ahLst/>
              <a:cxnLst/>
              <a:rect l="l" t="t" r="r" b="b"/>
              <a:pathLst>
                <a:path w="522604" h="37464">
                  <a:moveTo>
                    <a:pt x="408305" y="127"/>
                  </a:moveTo>
                  <a:lnTo>
                    <a:pt x="0" y="127"/>
                  </a:lnTo>
                  <a:lnTo>
                    <a:pt x="0" y="17907"/>
                  </a:lnTo>
                  <a:lnTo>
                    <a:pt x="0" y="36957"/>
                  </a:lnTo>
                  <a:lnTo>
                    <a:pt x="408254" y="36957"/>
                  </a:lnTo>
                  <a:lnTo>
                    <a:pt x="408254" y="17907"/>
                  </a:lnTo>
                  <a:lnTo>
                    <a:pt x="408305" y="127"/>
                  </a:lnTo>
                  <a:close/>
                </a:path>
                <a:path w="522604" h="37464">
                  <a:moveTo>
                    <a:pt x="522605" y="18161"/>
                  </a:moveTo>
                  <a:lnTo>
                    <a:pt x="518668" y="0"/>
                  </a:lnTo>
                  <a:lnTo>
                    <a:pt x="464566" y="0"/>
                  </a:lnTo>
                  <a:lnTo>
                    <a:pt x="464566" y="36449"/>
                  </a:lnTo>
                  <a:lnTo>
                    <a:pt x="518795" y="36449"/>
                  </a:lnTo>
                  <a:lnTo>
                    <a:pt x="522605" y="181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951988" y="5164836"/>
              <a:ext cx="522605" cy="115570"/>
            </a:xfrm>
            <a:custGeom>
              <a:avLst/>
              <a:gdLst/>
              <a:ahLst/>
              <a:cxnLst/>
              <a:rect l="l" t="t" r="r" b="b"/>
              <a:pathLst>
                <a:path w="522604" h="115570">
                  <a:moveTo>
                    <a:pt x="464565" y="0"/>
                  </a:moveTo>
                  <a:lnTo>
                    <a:pt x="441325" y="4699"/>
                  </a:lnTo>
                  <a:lnTo>
                    <a:pt x="422910" y="17525"/>
                  </a:lnTo>
                  <a:lnTo>
                    <a:pt x="410845" y="35940"/>
                  </a:lnTo>
                  <a:lnTo>
                    <a:pt x="406526" y="57657"/>
                  </a:lnTo>
                  <a:lnTo>
                    <a:pt x="410845" y="80898"/>
                  </a:lnTo>
                  <a:lnTo>
                    <a:pt x="422910" y="99059"/>
                  </a:lnTo>
                  <a:lnTo>
                    <a:pt x="441325" y="111125"/>
                  </a:lnTo>
                  <a:lnTo>
                    <a:pt x="464565" y="115442"/>
                  </a:lnTo>
                  <a:lnTo>
                    <a:pt x="486537" y="111125"/>
                  </a:lnTo>
                  <a:lnTo>
                    <a:pt x="505078" y="99059"/>
                  </a:lnTo>
                  <a:lnTo>
                    <a:pt x="517778" y="80898"/>
                  </a:lnTo>
                  <a:lnTo>
                    <a:pt x="518795" y="75945"/>
                  </a:lnTo>
                  <a:lnTo>
                    <a:pt x="464565" y="75945"/>
                  </a:lnTo>
                  <a:lnTo>
                    <a:pt x="464565" y="39496"/>
                  </a:lnTo>
                  <a:lnTo>
                    <a:pt x="518667" y="39496"/>
                  </a:lnTo>
                  <a:lnTo>
                    <a:pt x="517778" y="35940"/>
                  </a:lnTo>
                  <a:lnTo>
                    <a:pt x="505078" y="17525"/>
                  </a:lnTo>
                  <a:lnTo>
                    <a:pt x="486537" y="4699"/>
                  </a:lnTo>
                  <a:lnTo>
                    <a:pt x="464565" y="0"/>
                  </a:lnTo>
                  <a:close/>
                </a:path>
                <a:path w="522604" h="115570">
                  <a:moveTo>
                    <a:pt x="410083" y="39496"/>
                  </a:moveTo>
                  <a:lnTo>
                    <a:pt x="0" y="39496"/>
                  </a:lnTo>
                  <a:lnTo>
                    <a:pt x="0" y="75945"/>
                  </a:lnTo>
                  <a:lnTo>
                    <a:pt x="409956" y="75945"/>
                  </a:lnTo>
                  <a:lnTo>
                    <a:pt x="406526" y="57657"/>
                  </a:lnTo>
                  <a:lnTo>
                    <a:pt x="410083" y="39496"/>
                  </a:lnTo>
                  <a:close/>
                </a:path>
                <a:path w="522604" h="115570">
                  <a:moveTo>
                    <a:pt x="518667" y="39496"/>
                  </a:moveTo>
                  <a:lnTo>
                    <a:pt x="464565" y="39496"/>
                  </a:lnTo>
                  <a:lnTo>
                    <a:pt x="464565" y="75945"/>
                  </a:lnTo>
                  <a:lnTo>
                    <a:pt x="518795" y="75945"/>
                  </a:lnTo>
                  <a:lnTo>
                    <a:pt x="522604" y="57657"/>
                  </a:lnTo>
                  <a:lnTo>
                    <a:pt x="518667" y="394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23716" y="5180076"/>
              <a:ext cx="518159" cy="113030"/>
            </a:xfrm>
            <a:custGeom>
              <a:avLst/>
              <a:gdLst/>
              <a:ahLst/>
              <a:cxnLst/>
              <a:rect l="l" t="t" r="r" b="b"/>
              <a:pathLst>
                <a:path w="518160" h="113029">
                  <a:moveTo>
                    <a:pt x="518160" y="37084"/>
                  </a:moveTo>
                  <a:lnTo>
                    <a:pt x="111010" y="37084"/>
                  </a:lnTo>
                  <a:lnTo>
                    <a:pt x="111010" y="45974"/>
                  </a:lnTo>
                  <a:lnTo>
                    <a:pt x="109093" y="36449"/>
                  </a:lnTo>
                  <a:lnTo>
                    <a:pt x="108458" y="33401"/>
                  </a:lnTo>
                  <a:lnTo>
                    <a:pt x="96393" y="16002"/>
                  </a:lnTo>
                  <a:lnTo>
                    <a:pt x="78105" y="4318"/>
                  </a:lnTo>
                  <a:lnTo>
                    <a:pt x="54864" y="0"/>
                  </a:lnTo>
                  <a:lnTo>
                    <a:pt x="33401" y="4318"/>
                  </a:lnTo>
                  <a:lnTo>
                    <a:pt x="16002" y="16002"/>
                  </a:lnTo>
                  <a:lnTo>
                    <a:pt x="4318" y="33401"/>
                  </a:lnTo>
                  <a:lnTo>
                    <a:pt x="0" y="54737"/>
                  </a:lnTo>
                  <a:lnTo>
                    <a:pt x="4318" y="77851"/>
                  </a:lnTo>
                  <a:lnTo>
                    <a:pt x="16002" y="96139"/>
                  </a:lnTo>
                  <a:lnTo>
                    <a:pt x="33401" y="108204"/>
                  </a:lnTo>
                  <a:lnTo>
                    <a:pt x="54864" y="112522"/>
                  </a:lnTo>
                  <a:lnTo>
                    <a:pt x="78105" y="108204"/>
                  </a:lnTo>
                  <a:lnTo>
                    <a:pt x="96393" y="96139"/>
                  </a:lnTo>
                  <a:lnTo>
                    <a:pt x="108458" y="77851"/>
                  </a:lnTo>
                  <a:lnTo>
                    <a:pt x="108839" y="76073"/>
                  </a:lnTo>
                  <a:lnTo>
                    <a:pt x="110756" y="65684"/>
                  </a:lnTo>
                  <a:lnTo>
                    <a:pt x="110756" y="76454"/>
                  </a:lnTo>
                  <a:lnTo>
                    <a:pt x="518160" y="76454"/>
                  </a:lnTo>
                  <a:lnTo>
                    <a:pt x="518160" y="54864"/>
                  </a:lnTo>
                  <a:lnTo>
                    <a:pt x="518160" y="370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23716" y="5180076"/>
              <a:ext cx="518159" cy="113030"/>
            </a:xfrm>
            <a:custGeom>
              <a:avLst/>
              <a:gdLst/>
              <a:ahLst/>
              <a:cxnLst/>
              <a:rect l="l" t="t" r="r" b="b"/>
              <a:pathLst>
                <a:path w="518160" h="113029">
                  <a:moveTo>
                    <a:pt x="54863" y="0"/>
                  </a:moveTo>
                  <a:lnTo>
                    <a:pt x="33400" y="4318"/>
                  </a:lnTo>
                  <a:lnTo>
                    <a:pt x="16001" y="16001"/>
                  </a:lnTo>
                  <a:lnTo>
                    <a:pt x="4318" y="33400"/>
                  </a:lnTo>
                  <a:lnTo>
                    <a:pt x="0" y="54737"/>
                  </a:lnTo>
                  <a:lnTo>
                    <a:pt x="4318" y="77851"/>
                  </a:lnTo>
                  <a:lnTo>
                    <a:pt x="16001" y="96139"/>
                  </a:lnTo>
                  <a:lnTo>
                    <a:pt x="33400" y="108204"/>
                  </a:lnTo>
                  <a:lnTo>
                    <a:pt x="54863" y="112522"/>
                  </a:lnTo>
                  <a:lnTo>
                    <a:pt x="78105" y="108204"/>
                  </a:lnTo>
                  <a:lnTo>
                    <a:pt x="96393" y="96139"/>
                  </a:lnTo>
                  <a:lnTo>
                    <a:pt x="108458" y="77851"/>
                  </a:lnTo>
                  <a:lnTo>
                    <a:pt x="108838" y="76073"/>
                  </a:lnTo>
                  <a:lnTo>
                    <a:pt x="54863" y="76073"/>
                  </a:lnTo>
                  <a:lnTo>
                    <a:pt x="54863" y="36449"/>
                  </a:lnTo>
                  <a:lnTo>
                    <a:pt x="109093" y="36449"/>
                  </a:lnTo>
                  <a:lnTo>
                    <a:pt x="108458" y="33400"/>
                  </a:lnTo>
                  <a:lnTo>
                    <a:pt x="96393" y="16001"/>
                  </a:lnTo>
                  <a:lnTo>
                    <a:pt x="78105" y="4318"/>
                  </a:lnTo>
                  <a:lnTo>
                    <a:pt x="54863" y="0"/>
                  </a:lnTo>
                  <a:close/>
                </a:path>
                <a:path w="518160" h="113029">
                  <a:moveTo>
                    <a:pt x="109093" y="36449"/>
                  </a:moveTo>
                  <a:lnTo>
                    <a:pt x="54863" y="36449"/>
                  </a:lnTo>
                  <a:lnTo>
                    <a:pt x="54863" y="76073"/>
                  </a:lnTo>
                  <a:lnTo>
                    <a:pt x="108838" y="76073"/>
                  </a:lnTo>
                  <a:lnTo>
                    <a:pt x="112775" y="54737"/>
                  </a:lnTo>
                  <a:lnTo>
                    <a:pt x="109093" y="36449"/>
                  </a:lnTo>
                  <a:close/>
                </a:path>
                <a:path w="518160" h="113029">
                  <a:moveTo>
                    <a:pt x="518160" y="36449"/>
                  </a:moveTo>
                  <a:lnTo>
                    <a:pt x="109093" y="36449"/>
                  </a:lnTo>
                  <a:lnTo>
                    <a:pt x="112775" y="54737"/>
                  </a:lnTo>
                  <a:lnTo>
                    <a:pt x="108838" y="76073"/>
                  </a:lnTo>
                  <a:lnTo>
                    <a:pt x="518160" y="76073"/>
                  </a:lnTo>
                  <a:lnTo>
                    <a:pt x="518160" y="3644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421380" y="5230368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79" h="0">
                  <a:moveTo>
                    <a:pt x="0" y="0"/>
                  </a:moveTo>
                  <a:lnTo>
                    <a:pt x="449325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8257031" y="5152644"/>
            <a:ext cx="521334" cy="115570"/>
            <a:chOff x="8257031" y="5152644"/>
            <a:chExt cx="521334" cy="115570"/>
          </a:xfrm>
        </p:grpSpPr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5336" y="5152644"/>
              <a:ext cx="109347" cy="11544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8257032" y="5191759"/>
              <a:ext cx="521334" cy="36830"/>
            </a:xfrm>
            <a:custGeom>
              <a:avLst/>
              <a:gdLst/>
              <a:ahLst/>
              <a:cxnLst/>
              <a:rect l="l" t="t" r="r" b="b"/>
              <a:pathLst>
                <a:path w="521334" h="36829">
                  <a:moveTo>
                    <a:pt x="41007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36830"/>
                  </a:lnTo>
                  <a:lnTo>
                    <a:pt x="410057" y="36830"/>
                  </a:lnTo>
                  <a:lnTo>
                    <a:pt x="410057" y="19050"/>
                  </a:lnTo>
                  <a:lnTo>
                    <a:pt x="410070" y="0"/>
                  </a:lnTo>
                  <a:close/>
                </a:path>
                <a:path w="521334" h="36829">
                  <a:moveTo>
                    <a:pt x="521081" y="18542"/>
                  </a:moveTo>
                  <a:lnTo>
                    <a:pt x="517525" y="381"/>
                  </a:lnTo>
                  <a:lnTo>
                    <a:pt x="463169" y="381"/>
                  </a:lnTo>
                  <a:lnTo>
                    <a:pt x="463169" y="36830"/>
                  </a:lnTo>
                  <a:lnTo>
                    <a:pt x="517652" y="36830"/>
                  </a:lnTo>
                  <a:lnTo>
                    <a:pt x="521081" y="18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9128760" y="5167883"/>
            <a:ext cx="521334" cy="113030"/>
          </a:xfrm>
          <a:custGeom>
            <a:avLst/>
            <a:gdLst/>
            <a:ahLst/>
            <a:cxnLst/>
            <a:rect l="l" t="t" r="r" b="b"/>
            <a:pathLst>
              <a:path w="521334" h="113029">
                <a:moveTo>
                  <a:pt x="521081" y="36576"/>
                </a:moveTo>
                <a:lnTo>
                  <a:pt x="113753" y="36576"/>
                </a:lnTo>
                <a:lnTo>
                  <a:pt x="113753" y="45440"/>
                </a:lnTo>
                <a:lnTo>
                  <a:pt x="111760" y="36449"/>
                </a:lnTo>
                <a:lnTo>
                  <a:pt x="110998" y="33413"/>
                </a:lnTo>
                <a:lnTo>
                  <a:pt x="98298" y="16002"/>
                </a:lnTo>
                <a:lnTo>
                  <a:pt x="79756" y="4318"/>
                </a:lnTo>
                <a:lnTo>
                  <a:pt x="57912" y="0"/>
                </a:lnTo>
                <a:lnTo>
                  <a:pt x="35941" y="4318"/>
                </a:lnTo>
                <a:lnTo>
                  <a:pt x="17526" y="16002"/>
                </a:lnTo>
                <a:lnTo>
                  <a:pt x="4699" y="33413"/>
                </a:lnTo>
                <a:lnTo>
                  <a:pt x="0" y="54737"/>
                </a:lnTo>
                <a:lnTo>
                  <a:pt x="4699" y="77851"/>
                </a:lnTo>
                <a:lnTo>
                  <a:pt x="17526" y="96139"/>
                </a:lnTo>
                <a:lnTo>
                  <a:pt x="35941" y="108204"/>
                </a:lnTo>
                <a:lnTo>
                  <a:pt x="57912" y="112522"/>
                </a:lnTo>
                <a:lnTo>
                  <a:pt x="79756" y="108204"/>
                </a:lnTo>
                <a:lnTo>
                  <a:pt x="98298" y="96139"/>
                </a:lnTo>
                <a:lnTo>
                  <a:pt x="110998" y="77851"/>
                </a:lnTo>
                <a:lnTo>
                  <a:pt x="111379" y="76073"/>
                </a:lnTo>
                <a:lnTo>
                  <a:pt x="113652" y="65163"/>
                </a:lnTo>
                <a:lnTo>
                  <a:pt x="113652" y="75946"/>
                </a:lnTo>
                <a:lnTo>
                  <a:pt x="521081" y="75946"/>
                </a:lnTo>
                <a:lnTo>
                  <a:pt x="521081" y="54356"/>
                </a:lnTo>
                <a:lnTo>
                  <a:pt x="521081" y="36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592325" y="4902834"/>
            <a:ext cx="1057275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0"/>
              </a:spcBef>
            </a:pPr>
            <a:r>
              <a:rPr dirty="0" sz="2000">
                <a:latin typeface="Cambria Math"/>
                <a:cs typeface="Cambria Math"/>
              </a:rPr>
              <a:t>𝐿</a:t>
            </a:r>
            <a:r>
              <a:rPr dirty="0" sz="2000" spc="40">
                <a:latin typeface="Cambria Math"/>
                <a:cs typeface="Cambria Math"/>
              </a:rPr>
              <a:t> </a:t>
            </a:r>
            <a:r>
              <a:rPr dirty="0" sz="2000" spc="-10">
                <a:latin typeface="Cambria Math"/>
                <a:cs typeface="Cambria Math"/>
              </a:rPr>
              <a:t>𝑐𝑢𝑎𝑛𝑑𝑜</a:t>
            </a:r>
            <a:endParaRPr sz="2000">
              <a:latin typeface="Cambria Math"/>
              <a:cs typeface="Cambria Math"/>
            </a:endParaRPr>
          </a:p>
          <a:p>
            <a:pPr algn="ctr" marR="31750">
              <a:lnSpc>
                <a:spcPts val="2370"/>
              </a:lnSpc>
            </a:pPr>
            <a:r>
              <a:rPr dirty="0" sz="2000">
                <a:latin typeface="Cambria Math"/>
                <a:cs typeface="Cambria Math"/>
              </a:rPr>
              <a:t>𝑡</a:t>
            </a:r>
            <a:r>
              <a:rPr dirty="0" sz="2000" spc="145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→</a:t>
            </a:r>
            <a:r>
              <a:rPr dirty="0" sz="2000" spc="110">
                <a:latin typeface="Cambria Math"/>
                <a:cs typeface="Cambria Math"/>
              </a:rPr>
              <a:t> </a:t>
            </a:r>
            <a:r>
              <a:rPr dirty="0" sz="2000" spc="-50">
                <a:latin typeface="Cambria Math"/>
                <a:cs typeface="Cambria Math"/>
              </a:rPr>
              <a:t>∞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906894" y="4902834"/>
            <a:ext cx="1078865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0"/>
              </a:spcBef>
            </a:pPr>
            <a:r>
              <a:rPr dirty="0" sz="2000">
                <a:latin typeface="Cambria Math"/>
                <a:cs typeface="Cambria Math"/>
              </a:rPr>
              <a:t>𝐶</a:t>
            </a:r>
            <a:r>
              <a:rPr dirty="0" sz="2000" spc="75">
                <a:latin typeface="Cambria Math"/>
                <a:cs typeface="Cambria Math"/>
              </a:rPr>
              <a:t> </a:t>
            </a:r>
            <a:r>
              <a:rPr dirty="0" sz="2000" spc="-10">
                <a:latin typeface="Cambria Math"/>
                <a:cs typeface="Cambria Math"/>
              </a:rPr>
              <a:t>𝑐𝑢𝑎𝑛𝑑𝑜</a:t>
            </a:r>
            <a:endParaRPr sz="2000">
              <a:latin typeface="Cambria Math"/>
              <a:cs typeface="Cambria Math"/>
            </a:endParaRPr>
          </a:p>
          <a:p>
            <a:pPr algn="ctr" marR="52705">
              <a:lnSpc>
                <a:spcPts val="2370"/>
              </a:lnSpc>
            </a:pPr>
            <a:r>
              <a:rPr dirty="0" sz="2000">
                <a:latin typeface="Cambria Math"/>
                <a:cs typeface="Cambria Math"/>
              </a:rPr>
              <a:t>𝑡</a:t>
            </a:r>
            <a:r>
              <a:rPr dirty="0" sz="2000" spc="145">
                <a:latin typeface="Cambria Math"/>
                <a:cs typeface="Cambria Math"/>
              </a:rPr>
              <a:t> </a:t>
            </a:r>
            <a:r>
              <a:rPr dirty="0" sz="2000">
                <a:latin typeface="Cambria Math"/>
                <a:cs typeface="Cambria Math"/>
              </a:rPr>
              <a:t>→</a:t>
            </a:r>
            <a:r>
              <a:rPr dirty="0" sz="2000" spc="110">
                <a:latin typeface="Cambria Math"/>
                <a:cs typeface="Cambria Math"/>
              </a:rPr>
              <a:t> </a:t>
            </a:r>
            <a:r>
              <a:rPr dirty="0" sz="2000" spc="-50">
                <a:latin typeface="Cambria Math"/>
                <a:cs typeface="Cambria Math"/>
              </a:rPr>
              <a:t>∞</a:t>
            </a:r>
            <a:endParaRPr sz="2000">
              <a:latin typeface="Cambria Math"/>
              <a:cs typeface="Cambria Math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695" y="2199132"/>
            <a:ext cx="2057400" cy="1456944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7604" y="2606039"/>
            <a:ext cx="1780031" cy="1362456"/>
          </a:xfrm>
          <a:prstGeom prst="rect">
            <a:avLst/>
          </a:prstGeom>
        </p:spPr>
      </p:pic>
      <p:sp>
        <p:nvSpPr>
          <p:cNvPr id="27" name="object 27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79134" y="2427858"/>
            <a:ext cx="14160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Cambria Math"/>
                <a:cs typeface="Cambria Math"/>
              </a:rPr>
              <a:t>𝑉</a:t>
            </a:r>
            <a:r>
              <a:rPr dirty="0" sz="2800" spc="229">
                <a:latin typeface="Cambria Math"/>
                <a:cs typeface="Cambria Math"/>
              </a:rPr>
              <a:t> </a:t>
            </a:r>
            <a:r>
              <a:rPr dirty="0" sz="2800">
                <a:latin typeface="Cambria Math"/>
                <a:cs typeface="Cambria Math"/>
              </a:rPr>
              <a:t>=</a:t>
            </a:r>
            <a:r>
              <a:rPr dirty="0" sz="2800" spc="135">
                <a:latin typeface="Cambria Math"/>
                <a:cs typeface="Cambria Math"/>
              </a:rPr>
              <a:t> </a:t>
            </a:r>
            <a:r>
              <a:rPr dirty="0" sz="2800">
                <a:latin typeface="Cambria Math"/>
                <a:cs typeface="Cambria Math"/>
              </a:rPr>
              <a:t>𝑖𝑅</a:t>
            </a:r>
            <a:r>
              <a:rPr dirty="0" sz="2800" spc="85">
                <a:latin typeface="Cambria Math"/>
                <a:cs typeface="Cambria Math"/>
              </a:rPr>
              <a:t> </a:t>
            </a:r>
            <a:r>
              <a:rPr dirty="0" sz="2800" spc="-50">
                <a:latin typeface="Cambria Math"/>
                <a:cs typeface="Cambria Math"/>
              </a:rPr>
              <a:t>+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260335" y="2682113"/>
            <a:ext cx="228600" cy="22860"/>
          </a:xfrm>
          <a:custGeom>
            <a:avLst/>
            <a:gdLst/>
            <a:ahLst/>
            <a:cxnLst/>
            <a:rect l="l" t="t" r="r" b="b"/>
            <a:pathLst>
              <a:path w="228600" h="22860">
                <a:moveTo>
                  <a:pt x="228600" y="0"/>
                </a:moveTo>
                <a:lnTo>
                  <a:pt x="0" y="0"/>
                </a:lnTo>
                <a:lnTo>
                  <a:pt x="0" y="22860"/>
                </a:lnTo>
                <a:lnTo>
                  <a:pt x="228600" y="22860"/>
                </a:lnTo>
                <a:lnTo>
                  <a:pt x="228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248525" y="2078702"/>
            <a:ext cx="237490" cy="103886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730"/>
              </a:spcBef>
            </a:pPr>
            <a:r>
              <a:rPr dirty="0" sz="2800" spc="-50">
                <a:latin typeface="Cambria Math"/>
                <a:cs typeface="Cambria Math"/>
              </a:rPr>
              <a:t>1</a:t>
            </a:r>
            <a:endParaRPr sz="2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2800" spc="-50">
                <a:latin typeface="Cambria Math"/>
                <a:cs typeface="Cambria Math"/>
              </a:rPr>
              <a:t>𝐶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536560" y="2427858"/>
            <a:ext cx="173926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60">
                <a:latin typeface="Cambria Math"/>
                <a:cs typeface="Cambria Math"/>
              </a:rPr>
              <a:t>න</a:t>
            </a:r>
            <a:r>
              <a:rPr dirty="0" sz="2800" spc="-150">
                <a:latin typeface="Cambria Math"/>
                <a:cs typeface="Cambria Math"/>
              </a:rPr>
              <a:t> </a:t>
            </a:r>
            <a:r>
              <a:rPr dirty="0" sz="2800">
                <a:latin typeface="Cambria Math"/>
                <a:cs typeface="Cambria Math"/>
              </a:rPr>
              <a:t>𝑖𝑑𝑡</a:t>
            </a:r>
            <a:r>
              <a:rPr dirty="0" sz="2800" spc="200">
                <a:latin typeface="Cambria Math"/>
                <a:cs typeface="Cambria Math"/>
              </a:rPr>
              <a:t> </a:t>
            </a:r>
            <a:r>
              <a:rPr dirty="0" sz="2800">
                <a:latin typeface="Cambria Math"/>
                <a:cs typeface="Cambria Math"/>
              </a:rPr>
              <a:t>=</a:t>
            </a:r>
            <a:r>
              <a:rPr dirty="0" sz="2800" spc="155">
                <a:latin typeface="Cambria Math"/>
                <a:cs typeface="Cambria Math"/>
              </a:rPr>
              <a:t> </a:t>
            </a:r>
            <a:r>
              <a:rPr dirty="0" sz="2800" spc="-25">
                <a:latin typeface="Cambria Math"/>
                <a:cs typeface="Cambria Math"/>
              </a:rPr>
              <a:t>𝑅𝐶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9339071" y="2682113"/>
            <a:ext cx="546100" cy="22860"/>
          </a:xfrm>
          <a:custGeom>
            <a:avLst/>
            <a:gdLst/>
            <a:ahLst/>
            <a:cxnLst/>
            <a:rect l="l" t="t" r="r" b="b"/>
            <a:pathLst>
              <a:path w="546100" h="22860">
                <a:moveTo>
                  <a:pt x="545592" y="0"/>
                </a:moveTo>
                <a:lnTo>
                  <a:pt x="0" y="0"/>
                </a:lnTo>
                <a:lnTo>
                  <a:pt x="0" y="22860"/>
                </a:lnTo>
                <a:lnTo>
                  <a:pt x="545592" y="22860"/>
                </a:lnTo>
                <a:lnTo>
                  <a:pt x="545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327642" y="2158949"/>
            <a:ext cx="4241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>
                <a:latin typeface="Cambria Math"/>
                <a:cs typeface="Cambria Math"/>
              </a:rPr>
              <a:t>𝑑𝑣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717785" y="2328798"/>
            <a:ext cx="15621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spc="30">
                <a:latin typeface="Cambria Math"/>
                <a:cs typeface="Cambria Math"/>
              </a:rPr>
              <a:t>𝑐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422130" y="2665602"/>
            <a:ext cx="3714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>
                <a:latin typeface="Cambria Math"/>
                <a:cs typeface="Cambria Math"/>
              </a:rPr>
              <a:t>𝑑𝑡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50957" y="2427858"/>
            <a:ext cx="5632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Cambria Math"/>
                <a:cs typeface="Cambria Math"/>
              </a:rPr>
              <a:t>+</a:t>
            </a:r>
            <a:r>
              <a:rPr dirty="0" sz="2800" spc="5">
                <a:latin typeface="Cambria Math"/>
                <a:cs typeface="Cambria Math"/>
              </a:rPr>
              <a:t> </a:t>
            </a:r>
            <a:r>
              <a:rPr dirty="0" sz="2800" spc="-50">
                <a:latin typeface="Cambria Math"/>
                <a:cs typeface="Cambria Math"/>
              </a:rPr>
              <a:t>𝑣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467593" y="2597023"/>
            <a:ext cx="15621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spc="30">
                <a:latin typeface="Cambria Math"/>
                <a:cs typeface="Cambria Math"/>
              </a:rPr>
              <a:t>𝑐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7720457" y="3884929"/>
            <a:ext cx="77470" cy="330200"/>
          </a:xfrm>
          <a:custGeom>
            <a:avLst/>
            <a:gdLst/>
            <a:ahLst/>
            <a:cxnLst/>
            <a:rect l="l" t="t" r="r" b="b"/>
            <a:pathLst>
              <a:path w="77470" h="330200">
                <a:moveTo>
                  <a:pt x="77343" y="0"/>
                </a:moveTo>
                <a:lnTo>
                  <a:pt x="0" y="0"/>
                </a:lnTo>
                <a:lnTo>
                  <a:pt x="0" y="12700"/>
                </a:lnTo>
                <a:lnTo>
                  <a:pt x="0" y="317500"/>
                </a:lnTo>
                <a:lnTo>
                  <a:pt x="0" y="330200"/>
                </a:lnTo>
                <a:lnTo>
                  <a:pt x="77343" y="330200"/>
                </a:lnTo>
                <a:lnTo>
                  <a:pt x="77343" y="317500"/>
                </a:lnTo>
                <a:lnTo>
                  <a:pt x="28829" y="317500"/>
                </a:lnTo>
                <a:lnTo>
                  <a:pt x="28829" y="12700"/>
                </a:lnTo>
                <a:lnTo>
                  <a:pt x="77343" y="12700"/>
                </a:lnTo>
                <a:lnTo>
                  <a:pt x="7734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8821674" y="3884929"/>
            <a:ext cx="546100" cy="330200"/>
          </a:xfrm>
          <a:custGeom>
            <a:avLst/>
            <a:gdLst/>
            <a:ahLst/>
            <a:cxnLst/>
            <a:rect l="l" t="t" r="r" b="b"/>
            <a:pathLst>
              <a:path w="546100" h="330200">
                <a:moveTo>
                  <a:pt x="109601" y="13843"/>
                </a:moveTo>
                <a:lnTo>
                  <a:pt x="104902" y="508"/>
                </a:lnTo>
                <a:lnTo>
                  <a:pt x="81038" y="9131"/>
                </a:lnTo>
                <a:lnTo>
                  <a:pt x="60109" y="21628"/>
                </a:lnTo>
                <a:lnTo>
                  <a:pt x="27051" y="58166"/>
                </a:lnTo>
                <a:lnTo>
                  <a:pt x="6756" y="107061"/>
                </a:lnTo>
                <a:lnTo>
                  <a:pt x="88" y="163322"/>
                </a:lnTo>
                <a:lnTo>
                  <a:pt x="0" y="165100"/>
                </a:lnTo>
                <a:lnTo>
                  <a:pt x="1689" y="195300"/>
                </a:lnTo>
                <a:lnTo>
                  <a:pt x="15214" y="248780"/>
                </a:lnTo>
                <a:lnTo>
                  <a:pt x="42049" y="292138"/>
                </a:lnTo>
                <a:lnTo>
                  <a:pt x="80962" y="320852"/>
                </a:lnTo>
                <a:lnTo>
                  <a:pt x="104902" y="329438"/>
                </a:lnTo>
                <a:lnTo>
                  <a:pt x="108966" y="316103"/>
                </a:lnTo>
                <a:lnTo>
                  <a:pt x="90246" y="307822"/>
                </a:lnTo>
                <a:lnTo>
                  <a:pt x="74104" y="296278"/>
                </a:lnTo>
                <a:lnTo>
                  <a:pt x="49530" y="263398"/>
                </a:lnTo>
                <a:lnTo>
                  <a:pt x="34836" y="218694"/>
                </a:lnTo>
                <a:lnTo>
                  <a:pt x="30035" y="165100"/>
                </a:lnTo>
                <a:lnTo>
                  <a:pt x="29972" y="163322"/>
                </a:lnTo>
                <a:lnTo>
                  <a:pt x="31178" y="135305"/>
                </a:lnTo>
                <a:lnTo>
                  <a:pt x="40944" y="86639"/>
                </a:lnTo>
                <a:lnTo>
                  <a:pt x="60566" y="48209"/>
                </a:lnTo>
                <a:lnTo>
                  <a:pt x="90614" y="22110"/>
                </a:lnTo>
                <a:lnTo>
                  <a:pt x="109601" y="13843"/>
                </a:lnTo>
                <a:close/>
              </a:path>
              <a:path w="546100" h="330200">
                <a:moveTo>
                  <a:pt x="429387" y="165100"/>
                </a:moveTo>
                <a:lnTo>
                  <a:pt x="427685" y="135305"/>
                </a:lnTo>
                <a:lnTo>
                  <a:pt x="427672" y="134937"/>
                </a:lnTo>
                <a:lnTo>
                  <a:pt x="422554" y="107061"/>
                </a:lnTo>
                <a:lnTo>
                  <a:pt x="402209" y="58166"/>
                </a:lnTo>
                <a:lnTo>
                  <a:pt x="369252" y="21628"/>
                </a:lnTo>
                <a:lnTo>
                  <a:pt x="324485" y="508"/>
                </a:lnTo>
                <a:lnTo>
                  <a:pt x="319786" y="13843"/>
                </a:lnTo>
                <a:lnTo>
                  <a:pt x="338836" y="22110"/>
                </a:lnTo>
                <a:lnTo>
                  <a:pt x="355219" y="33566"/>
                </a:lnTo>
                <a:lnTo>
                  <a:pt x="379984" y="66040"/>
                </a:lnTo>
                <a:lnTo>
                  <a:pt x="394550" y="109728"/>
                </a:lnTo>
                <a:lnTo>
                  <a:pt x="399415" y="163322"/>
                </a:lnTo>
                <a:lnTo>
                  <a:pt x="398170" y="192354"/>
                </a:lnTo>
                <a:lnTo>
                  <a:pt x="388366" y="242379"/>
                </a:lnTo>
                <a:lnTo>
                  <a:pt x="368833" y="281482"/>
                </a:lnTo>
                <a:lnTo>
                  <a:pt x="339026" y="307822"/>
                </a:lnTo>
                <a:lnTo>
                  <a:pt x="320294" y="316103"/>
                </a:lnTo>
                <a:lnTo>
                  <a:pt x="324485" y="329438"/>
                </a:lnTo>
                <a:lnTo>
                  <a:pt x="369316" y="308406"/>
                </a:lnTo>
                <a:lnTo>
                  <a:pt x="402336" y="272034"/>
                </a:lnTo>
                <a:lnTo>
                  <a:pt x="422617" y="223189"/>
                </a:lnTo>
                <a:lnTo>
                  <a:pt x="427685" y="195300"/>
                </a:lnTo>
                <a:lnTo>
                  <a:pt x="429387" y="165100"/>
                </a:lnTo>
                <a:close/>
              </a:path>
              <a:path w="546100" h="330200">
                <a:moveTo>
                  <a:pt x="545846" y="0"/>
                </a:moveTo>
                <a:lnTo>
                  <a:pt x="468503" y="0"/>
                </a:lnTo>
                <a:lnTo>
                  <a:pt x="468503" y="12700"/>
                </a:lnTo>
                <a:lnTo>
                  <a:pt x="517017" y="12700"/>
                </a:lnTo>
                <a:lnTo>
                  <a:pt x="517017" y="317500"/>
                </a:lnTo>
                <a:lnTo>
                  <a:pt x="468503" y="317500"/>
                </a:lnTo>
                <a:lnTo>
                  <a:pt x="468503" y="330200"/>
                </a:lnTo>
                <a:lnTo>
                  <a:pt x="545846" y="330200"/>
                </a:lnTo>
                <a:lnTo>
                  <a:pt x="545846" y="317500"/>
                </a:lnTo>
                <a:lnTo>
                  <a:pt x="545846" y="12700"/>
                </a:lnTo>
                <a:lnTo>
                  <a:pt x="54584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5951346" y="3953636"/>
            <a:ext cx="282829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84145" algn="l"/>
              </a:tabLst>
            </a:pPr>
            <a:r>
              <a:rPr dirty="0" sz="2050" spc="30">
                <a:solidFill>
                  <a:srgbClr val="92D050"/>
                </a:solidFill>
                <a:latin typeface="Cambria Math"/>
                <a:cs typeface="Cambria Math"/>
              </a:rPr>
              <a:t>𝑐</a:t>
            </a:r>
            <a:r>
              <a:rPr dirty="0" sz="2050">
                <a:solidFill>
                  <a:srgbClr val="92D050"/>
                </a:solidFill>
                <a:latin typeface="Cambria Math"/>
                <a:cs typeface="Cambria Math"/>
              </a:rPr>
              <a:t>	</a:t>
            </a:r>
            <a:r>
              <a:rPr dirty="0" sz="2050" spc="20">
                <a:solidFill>
                  <a:srgbClr val="92D050"/>
                </a:solidFill>
                <a:latin typeface="Cambria Math"/>
                <a:cs typeface="Cambria Math"/>
              </a:rPr>
              <a:t>𝑐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779134" y="3784472"/>
            <a:ext cx="33699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9725" algn="l"/>
                <a:tab pos="2027555" algn="l"/>
                <a:tab pos="3159760" algn="l"/>
              </a:tabLst>
            </a:pPr>
            <a:r>
              <a:rPr dirty="0" sz="2800" spc="-50">
                <a:solidFill>
                  <a:srgbClr val="92D050"/>
                </a:solidFill>
                <a:latin typeface="Cambria Math"/>
                <a:cs typeface="Cambria Math"/>
              </a:rPr>
              <a:t>𝑣</a:t>
            </a:r>
            <a:r>
              <a:rPr dirty="0" sz="2800">
                <a:solidFill>
                  <a:srgbClr val="92D050"/>
                </a:solidFill>
                <a:latin typeface="Cambria Math"/>
                <a:cs typeface="Cambria Math"/>
              </a:rPr>
              <a:t>	(𝑡)</a:t>
            </a:r>
            <a:r>
              <a:rPr dirty="0" sz="2800" spc="155">
                <a:solidFill>
                  <a:srgbClr val="92D050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92D050"/>
                </a:solidFill>
                <a:latin typeface="Cambria Math"/>
                <a:cs typeface="Cambria Math"/>
              </a:rPr>
              <a:t>=</a:t>
            </a:r>
            <a:r>
              <a:rPr dirty="0" sz="2800" spc="170">
                <a:solidFill>
                  <a:srgbClr val="92D050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92D050"/>
                </a:solidFill>
                <a:latin typeface="Cambria Math"/>
                <a:cs typeface="Cambria Math"/>
              </a:rPr>
              <a:t>𝑉</a:t>
            </a:r>
            <a:r>
              <a:rPr dirty="0" sz="2800" spc="95">
                <a:solidFill>
                  <a:srgbClr val="92D050"/>
                </a:solidFill>
                <a:latin typeface="Cambria Math"/>
                <a:cs typeface="Cambria Math"/>
              </a:rPr>
              <a:t> </a:t>
            </a:r>
            <a:r>
              <a:rPr dirty="0" sz="2800" spc="-50">
                <a:solidFill>
                  <a:srgbClr val="92D050"/>
                </a:solidFill>
                <a:latin typeface="Cambria Math"/>
                <a:cs typeface="Cambria Math"/>
              </a:rPr>
              <a:t>−</a:t>
            </a:r>
            <a:r>
              <a:rPr dirty="0" sz="2800">
                <a:solidFill>
                  <a:srgbClr val="92D050"/>
                </a:solidFill>
                <a:latin typeface="Cambria Math"/>
                <a:cs typeface="Cambria Math"/>
              </a:rPr>
              <a:t>	𝑉</a:t>
            </a:r>
            <a:r>
              <a:rPr dirty="0" sz="2800" spc="80">
                <a:solidFill>
                  <a:srgbClr val="92D050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92D050"/>
                </a:solidFill>
                <a:latin typeface="Cambria Math"/>
                <a:cs typeface="Cambria Math"/>
              </a:rPr>
              <a:t>−</a:t>
            </a:r>
            <a:r>
              <a:rPr dirty="0" sz="2800" spc="-5">
                <a:solidFill>
                  <a:srgbClr val="92D050"/>
                </a:solidFill>
                <a:latin typeface="Cambria Math"/>
                <a:cs typeface="Cambria Math"/>
              </a:rPr>
              <a:t> </a:t>
            </a:r>
            <a:r>
              <a:rPr dirty="0" sz="2800" spc="-50">
                <a:solidFill>
                  <a:srgbClr val="92D050"/>
                </a:solidFill>
                <a:latin typeface="Cambria Math"/>
                <a:cs typeface="Cambria Math"/>
              </a:rPr>
              <a:t>𝑣</a:t>
            </a:r>
            <a:r>
              <a:rPr dirty="0" sz="2800">
                <a:solidFill>
                  <a:srgbClr val="92D050"/>
                </a:solidFill>
                <a:latin typeface="Cambria Math"/>
                <a:cs typeface="Cambria Math"/>
              </a:rPr>
              <a:t>	</a:t>
            </a:r>
            <a:r>
              <a:rPr dirty="0" sz="2800" spc="-50">
                <a:solidFill>
                  <a:srgbClr val="92D050"/>
                </a:solidFill>
                <a:latin typeface="Cambria Math"/>
                <a:cs typeface="Cambria Math"/>
              </a:rPr>
              <a:t>0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370821" y="3740277"/>
            <a:ext cx="101091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6944" sz="4200" spc="-187">
                <a:solidFill>
                  <a:srgbClr val="92D050"/>
                </a:solidFill>
                <a:latin typeface="Cambria Math"/>
                <a:cs typeface="Cambria Math"/>
              </a:rPr>
              <a:t>𝑒</a:t>
            </a:r>
            <a:r>
              <a:rPr dirty="0" baseline="21680" sz="3075" spc="-187">
                <a:solidFill>
                  <a:srgbClr val="92D050"/>
                </a:solidFill>
                <a:latin typeface="Cambria Math"/>
                <a:cs typeface="Cambria Math"/>
              </a:rPr>
              <a:t>−</a:t>
            </a:r>
            <a:r>
              <a:rPr dirty="0" baseline="39295" sz="3075" spc="-187">
                <a:solidFill>
                  <a:srgbClr val="92D050"/>
                </a:solidFill>
                <a:latin typeface="Cambria Math"/>
                <a:cs typeface="Cambria Math"/>
              </a:rPr>
              <a:t>𝑡</a:t>
            </a:r>
            <a:r>
              <a:rPr dirty="0" baseline="20325" sz="3075" spc="-187">
                <a:solidFill>
                  <a:srgbClr val="92D050"/>
                </a:solidFill>
                <a:latin typeface="Cambria Math"/>
                <a:cs typeface="Cambria Math"/>
              </a:rPr>
              <a:t>ൗ</a:t>
            </a:r>
            <a:r>
              <a:rPr dirty="0" sz="2050" spc="-125">
                <a:solidFill>
                  <a:srgbClr val="92D050"/>
                </a:solidFill>
                <a:latin typeface="Cambria Math"/>
                <a:cs typeface="Cambria Math"/>
              </a:rPr>
              <a:t>𝑅𝐶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945885" y="4476750"/>
            <a:ext cx="382270" cy="328930"/>
          </a:xfrm>
          <a:custGeom>
            <a:avLst/>
            <a:gdLst/>
            <a:ahLst/>
            <a:cxnLst/>
            <a:rect l="l" t="t" r="r" b="b"/>
            <a:pathLst>
              <a:path w="382270" h="328929">
                <a:moveTo>
                  <a:pt x="277240" y="0"/>
                </a:moveTo>
                <a:lnTo>
                  <a:pt x="272541" y="13335"/>
                </a:lnTo>
                <a:lnTo>
                  <a:pt x="291591" y="21597"/>
                </a:lnTo>
                <a:lnTo>
                  <a:pt x="307975" y="33051"/>
                </a:lnTo>
                <a:lnTo>
                  <a:pt x="332739" y="65531"/>
                </a:lnTo>
                <a:lnTo>
                  <a:pt x="347313" y="109219"/>
                </a:lnTo>
                <a:lnTo>
                  <a:pt x="350903" y="134417"/>
                </a:lnTo>
                <a:lnTo>
                  <a:pt x="350956" y="134790"/>
                </a:lnTo>
                <a:lnTo>
                  <a:pt x="350936" y="191845"/>
                </a:lnTo>
                <a:lnTo>
                  <a:pt x="341133" y="241859"/>
                </a:lnTo>
                <a:lnTo>
                  <a:pt x="321591" y="280965"/>
                </a:lnTo>
                <a:lnTo>
                  <a:pt x="291786" y="307306"/>
                </a:lnTo>
                <a:lnTo>
                  <a:pt x="273050" y="315594"/>
                </a:lnTo>
                <a:lnTo>
                  <a:pt x="277240" y="328930"/>
                </a:lnTo>
                <a:lnTo>
                  <a:pt x="322072" y="307895"/>
                </a:lnTo>
                <a:lnTo>
                  <a:pt x="355091" y="271525"/>
                </a:lnTo>
                <a:lnTo>
                  <a:pt x="375380" y="222678"/>
                </a:lnTo>
                <a:lnTo>
                  <a:pt x="382142" y="164592"/>
                </a:lnTo>
                <a:lnTo>
                  <a:pt x="380453" y="134790"/>
                </a:lnTo>
                <a:lnTo>
                  <a:pt x="380432" y="134417"/>
                </a:lnTo>
                <a:lnTo>
                  <a:pt x="366819" y="80974"/>
                </a:lnTo>
                <a:lnTo>
                  <a:pt x="339963" y="37468"/>
                </a:lnTo>
                <a:lnTo>
                  <a:pt x="301101" y="8616"/>
                </a:lnTo>
                <a:lnTo>
                  <a:pt x="277240" y="0"/>
                </a:lnTo>
                <a:close/>
              </a:path>
              <a:path w="382270" h="328929">
                <a:moveTo>
                  <a:pt x="104901" y="0"/>
                </a:moveTo>
                <a:lnTo>
                  <a:pt x="60118" y="21113"/>
                </a:lnTo>
                <a:lnTo>
                  <a:pt x="27050" y="57657"/>
                </a:lnTo>
                <a:lnTo>
                  <a:pt x="6762" y="106552"/>
                </a:lnTo>
                <a:lnTo>
                  <a:pt x="99" y="162813"/>
                </a:lnTo>
                <a:lnTo>
                  <a:pt x="0" y="164592"/>
                </a:lnTo>
                <a:lnTo>
                  <a:pt x="1690" y="194784"/>
                </a:lnTo>
                <a:lnTo>
                  <a:pt x="15216" y="248263"/>
                </a:lnTo>
                <a:lnTo>
                  <a:pt x="42054" y="291621"/>
                </a:lnTo>
                <a:lnTo>
                  <a:pt x="80968" y="320335"/>
                </a:lnTo>
                <a:lnTo>
                  <a:pt x="104901" y="328930"/>
                </a:lnTo>
                <a:lnTo>
                  <a:pt x="108965" y="315594"/>
                </a:lnTo>
                <a:lnTo>
                  <a:pt x="90249" y="307306"/>
                </a:lnTo>
                <a:lnTo>
                  <a:pt x="74104" y="295767"/>
                </a:lnTo>
                <a:lnTo>
                  <a:pt x="49529" y="262889"/>
                </a:lnTo>
                <a:lnTo>
                  <a:pt x="34845" y="218185"/>
                </a:lnTo>
                <a:lnTo>
                  <a:pt x="30046" y="164592"/>
                </a:lnTo>
                <a:lnTo>
                  <a:pt x="29972" y="162813"/>
                </a:lnTo>
                <a:lnTo>
                  <a:pt x="31188" y="134790"/>
                </a:lnTo>
                <a:lnTo>
                  <a:pt x="40955" y="86125"/>
                </a:lnTo>
                <a:lnTo>
                  <a:pt x="60577" y="47696"/>
                </a:lnTo>
                <a:lnTo>
                  <a:pt x="90624" y="21597"/>
                </a:lnTo>
                <a:lnTo>
                  <a:pt x="109600" y="13335"/>
                </a:lnTo>
                <a:lnTo>
                  <a:pt x="104901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821423" y="4629784"/>
            <a:ext cx="238125" cy="22860"/>
          </a:xfrm>
          <a:custGeom>
            <a:avLst/>
            <a:gdLst/>
            <a:ahLst/>
            <a:cxnLst/>
            <a:rect l="l" t="t" r="r" b="b"/>
            <a:pathLst>
              <a:path w="238125" h="22860">
                <a:moveTo>
                  <a:pt x="237744" y="0"/>
                </a:moveTo>
                <a:lnTo>
                  <a:pt x="0" y="0"/>
                </a:lnTo>
                <a:lnTo>
                  <a:pt x="0" y="22860"/>
                </a:lnTo>
                <a:lnTo>
                  <a:pt x="237744" y="22860"/>
                </a:lnTo>
                <a:lnTo>
                  <a:pt x="23774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6809613" y="4613224"/>
            <a:ext cx="25209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𝑅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7156577" y="4476750"/>
            <a:ext cx="77470" cy="330200"/>
          </a:xfrm>
          <a:custGeom>
            <a:avLst/>
            <a:gdLst/>
            <a:ahLst/>
            <a:cxnLst/>
            <a:rect l="l" t="t" r="r" b="b"/>
            <a:pathLst>
              <a:path w="77470" h="330200">
                <a:moveTo>
                  <a:pt x="77343" y="0"/>
                </a:moveTo>
                <a:lnTo>
                  <a:pt x="0" y="0"/>
                </a:lnTo>
                <a:lnTo>
                  <a:pt x="0" y="12700"/>
                </a:lnTo>
                <a:lnTo>
                  <a:pt x="0" y="316230"/>
                </a:lnTo>
                <a:lnTo>
                  <a:pt x="0" y="330200"/>
                </a:lnTo>
                <a:lnTo>
                  <a:pt x="77343" y="330200"/>
                </a:lnTo>
                <a:lnTo>
                  <a:pt x="77343" y="316230"/>
                </a:lnTo>
                <a:lnTo>
                  <a:pt x="28829" y="316230"/>
                </a:lnTo>
                <a:lnTo>
                  <a:pt x="28829" y="12700"/>
                </a:lnTo>
                <a:lnTo>
                  <a:pt x="77343" y="12700"/>
                </a:lnTo>
                <a:lnTo>
                  <a:pt x="7734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8257794" y="4476750"/>
            <a:ext cx="546100" cy="330200"/>
          </a:xfrm>
          <a:custGeom>
            <a:avLst/>
            <a:gdLst/>
            <a:ahLst/>
            <a:cxnLst/>
            <a:rect l="l" t="t" r="r" b="b"/>
            <a:pathLst>
              <a:path w="546100" h="330200">
                <a:moveTo>
                  <a:pt x="109601" y="13335"/>
                </a:moveTo>
                <a:lnTo>
                  <a:pt x="104902" y="0"/>
                </a:lnTo>
                <a:lnTo>
                  <a:pt x="81038" y="8623"/>
                </a:lnTo>
                <a:lnTo>
                  <a:pt x="60109" y="21120"/>
                </a:lnTo>
                <a:lnTo>
                  <a:pt x="27051" y="57658"/>
                </a:lnTo>
                <a:lnTo>
                  <a:pt x="6756" y="106553"/>
                </a:lnTo>
                <a:lnTo>
                  <a:pt x="88" y="162814"/>
                </a:lnTo>
                <a:lnTo>
                  <a:pt x="0" y="164592"/>
                </a:lnTo>
                <a:lnTo>
                  <a:pt x="1689" y="194792"/>
                </a:lnTo>
                <a:lnTo>
                  <a:pt x="15214" y="248272"/>
                </a:lnTo>
                <a:lnTo>
                  <a:pt x="42049" y="291630"/>
                </a:lnTo>
                <a:lnTo>
                  <a:pt x="80962" y="320344"/>
                </a:lnTo>
                <a:lnTo>
                  <a:pt x="104902" y="328930"/>
                </a:lnTo>
                <a:lnTo>
                  <a:pt x="108966" y="315595"/>
                </a:lnTo>
                <a:lnTo>
                  <a:pt x="90246" y="307314"/>
                </a:lnTo>
                <a:lnTo>
                  <a:pt x="74104" y="295770"/>
                </a:lnTo>
                <a:lnTo>
                  <a:pt x="49530" y="262890"/>
                </a:lnTo>
                <a:lnTo>
                  <a:pt x="34836" y="218186"/>
                </a:lnTo>
                <a:lnTo>
                  <a:pt x="30035" y="164592"/>
                </a:lnTo>
                <a:lnTo>
                  <a:pt x="29972" y="162814"/>
                </a:lnTo>
                <a:lnTo>
                  <a:pt x="31178" y="134797"/>
                </a:lnTo>
                <a:lnTo>
                  <a:pt x="40944" y="86131"/>
                </a:lnTo>
                <a:lnTo>
                  <a:pt x="60566" y="47701"/>
                </a:lnTo>
                <a:lnTo>
                  <a:pt x="90614" y="21602"/>
                </a:lnTo>
                <a:lnTo>
                  <a:pt x="109601" y="13335"/>
                </a:lnTo>
                <a:close/>
              </a:path>
              <a:path w="546100" h="330200">
                <a:moveTo>
                  <a:pt x="429387" y="164592"/>
                </a:moveTo>
                <a:lnTo>
                  <a:pt x="427685" y="134797"/>
                </a:lnTo>
                <a:lnTo>
                  <a:pt x="427672" y="134429"/>
                </a:lnTo>
                <a:lnTo>
                  <a:pt x="422554" y="106553"/>
                </a:lnTo>
                <a:lnTo>
                  <a:pt x="402209" y="57658"/>
                </a:lnTo>
                <a:lnTo>
                  <a:pt x="369252" y="21120"/>
                </a:lnTo>
                <a:lnTo>
                  <a:pt x="324485" y="0"/>
                </a:lnTo>
                <a:lnTo>
                  <a:pt x="319786" y="13335"/>
                </a:lnTo>
                <a:lnTo>
                  <a:pt x="338836" y="21602"/>
                </a:lnTo>
                <a:lnTo>
                  <a:pt x="355206" y="33058"/>
                </a:lnTo>
                <a:lnTo>
                  <a:pt x="379984" y="65532"/>
                </a:lnTo>
                <a:lnTo>
                  <a:pt x="394550" y="109220"/>
                </a:lnTo>
                <a:lnTo>
                  <a:pt x="399415" y="162814"/>
                </a:lnTo>
                <a:lnTo>
                  <a:pt x="398170" y="191846"/>
                </a:lnTo>
                <a:lnTo>
                  <a:pt x="388366" y="241871"/>
                </a:lnTo>
                <a:lnTo>
                  <a:pt x="368833" y="280974"/>
                </a:lnTo>
                <a:lnTo>
                  <a:pt x="339026" y="307314"/>
                </a:lnTo>
                <a:lnTo>
                  <a:pt x="320294" y="315595"/>
                </a:lnTo>
                <a:lnTo>
                  <a:pt x="324485" y="328930"/>
                </a:lnTo>
                <a:lnTo>
                  <a:pt x="369316" y="307898"/>
                </a:lnTo>
                <a:lnTo>
                  <a:pt x="402336" y="271526"/>
                </a:lnTo>
                <a:lnTo>
                  <a:pt x="422617" y="222681"/>
                </a:lnTo>
                <a:lnTo>
                  <a:pt x="427685" y="194792"/>
                </a:lnTo>
                <a:lnTo>
                  <a:pt x="429387" y="164592"/>
                </a:lnTo>
                <a:close/>
              </a:path>
              <a:path w="546100" h="330200">
                <a:moveTo>
                  <a:pt x="545846" y="0"/>
                </a:moveTo>
                <a:lnTo>
                  <a:pt x="468503" y="0"/>
                </a:lnTo>
                <a:lnTo>
                  <a:pt x="468503" y="12700"/>
                </a:lnTo>
                <a:lnTo>
                  <a:pt x="517017" y="12700"/>
                </a:lnTo>
                <a:lnTo>
                  <a:pt x="517017" y="316230"/>
                </a:lnTo>
                <a:lnTo>
                  <a:pt x="468503" y="316230"/>
                </a:lnTo>
                <a:lnTo>
                  <a:pt x="468503" y="330200"/>
                </a:lnTo>
                <a:lnTo>
                  <a:pt x="545846" y="330200"/>
                </a:lnTo>
                <a:lnTo>
                  <a:pt x="545846" y="316230"/>
                </a:lnTo>
                <a:lnTo>
                  <a:pt x="545846" y="12700"/>
                </a:lnTo>
                <a:lnTo>
                  <a:pt x="54584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8059293" y="4544948"/>
            <a:ext cx="15621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spc="30">
                <a:solidFill>
                  <a:srgbClr val="00AFEF"/>
                </a:solidFill>
                <a:latin typeface="Cambria Math"/>
                <a:cs typeface="Cambria Math"/>
              </a:rPr>
              <a:t>𝑐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779134" y="4107560"/>
            <a:ext cx="2806065" cy="720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474980">
              <a:lnSpc>
                <a:spcPts val="2735"/>
              </a:lnSpc>
              <a:spcBef>
                <a:spcPts val="95"/>
              </a:spcBef>
            </a:pP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1</a:t>
            </a:r>
            <a:endParaRPr sz="2800">
              <a:latin typeface="Cambria Math"/>
              <a:cs typeface="Cambria Math"/>
            </a:endParaRPr>
          </a:p>
          <a:p>
            <a:pPr algn="ctr">
              <a:lnSpc>
                <a:spcPts val="2735"/>
              </a:lnSpc>
              <a:tabLst>
                <a:tab pos="271145" algn="l"/>
                <a:tab pos="666115" algn="l"/>
                <a:tab pos="1450975" algn="l"/>
                <a:tab pos="2583180" algn="l"/>
              </a:tabLst>
            </a:pP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𝑖</a:t>
            </a:r>
            <a:r>
              <a:rPr dirty="0" sz="280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r>
              <a:rPr dirty="0" sz="280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=</a:t>
            </a:r>
            <a:r>
              <a:rPr dirty="0" sz="2800">
                <a:solidFill>
                  <a:srgbClr val="00AFEF"/>
                </a:solidFill>
                <a:latin typeface="Cambria Math"/>
                <a:cs typeface="Cambria Math"/>
              </a:rPr>
              <a:t>	𝑉</a:t>
            </a:r>
            <a:r>
              <a:rPr dirty="0" sz="2800" spc="8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800" spc="-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𝑣</a:t>
            </a:r>
            <a:r>
              <a:rPr dirty="0" sz="280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800" spc="-50">
                <a:solidFill>
                  <a:srgbClr val="00AFEF"/>
                </a:solidFill>
                <a:latin typeface="Cambria Math"/>
                <a:cs typeface="Cambria Math"/>
              </a:rPr>
              <a:t>0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806942" y="4331589"/>
            <a:ext cx="101091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6944" sz="4200" spc="-187">
                <a:solidFill>
                  <a:srgbClr val="00AFEF"/>
                </a:solidFill>
                <a:latin typeface="Cambria Math"/>
                <a:cs typeface="Cambria Math"/>
              </a:rPr>
              <a:t>𝑒</a:t>
            </a:r>
            <a:r>
              <a:rPr dirty="0" baseline="21680" sz="3075" spc="-187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baseline="39295" sz="3075" spc="-187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r>
              <a:rPr dirty="0" baseline="20325" sz="3075" spc="-187">
                <a:solidFill>
                  <a:srgbClr val="00AFEF"/>
                </a:solidFill>
                <a:latin typeface="Cambria Math"/>
                <a:cs typeface="Cambria Math"/>
              </a:rPr>
              <a:t>ൗ</a:t>
            </a:r>
            <a:r>
              <a:rPr dirty="0" sz="2050" spc="-125">
                <a:solidFill>
                  <a:srgbClr val="00AFEF"/>
                </a:solidFill>
                <a:latin typeface="Cambria Math"/>
                <a:cs typeface="Cambria Math"/>
              </a:rPr>
              <a:t>𝑅𝐶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779134" y="5409387"/>
            <a:ext cx="10972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C000"/>
                </a:solidFill>
                <a:latin typeface="Cambria Math"/>
                <a:cs typeface="Cambria Math"/>
              </a:rPr>
              <a:t>𝜏</a:t>
            </a:r>
            <a:r>
              <a:rPr dirty="0" sz="2800" spc="215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FFC000"/>
                </a:solidFill>
                <a:latin typeface="Cambria Math"/>
                <a:cs typeface="Cambria Math"/>
              </a:rPr>
              <a:t>=</a:t>
            </a:r>
            <a:r>
              <a:rPr dirty="0" sz="2800" spc="155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800" spc="-35">
                <a:solidFill>
                  <a:srgbClr val="FFC000"/>
                </a:solidFill>
                <a:latin typeface="Cambria Math"/>
                <a:cs typeface="Cambria Math"/>
              </a:rPr>
              <a:t>𝑅𝐶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CIRCUITO</a:t>
            </a:r>
            <a:r>
              <a:rPr dirty="0" spc="-85"/>
              <a:t> </a:t>
            </a:r>
            <a:r>
              <a:rPr dirty="0"/>
              <a:t>RC</a:t>
            </a:r>
            <a:r>
              <a:rPr dirty="0" spc="-10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25"/>
              <a:t>CD</a:t>
            </a:r>
          </a:p>
        </p:txBody>
      </p:sp>
      <p:pic>
        <p:nvPicPr>
          <p:cNvPr id="27" name="object 2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303" y="2279904"/>
            <a:ext cx="4011167" cy="2590800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CIRCUITO</a:t>
            </a:r>
            <a:r>
              <a:rPr dirty="0" spc="-85"/>
              <a:t> </a:t>
            </a:r>
            <a:r>
              <a:rPr dirty="0"/>
              <a:t>RC</a:t>
            </a:r>
            <a:r>
              <a:rPr dirty="0" spc="-10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25"/>
              <a:t>CD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303" y="2279904"/>
            <a:ext cx="4011167" cy="259080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5751575" y="2153414"/>
            <a:ext cx="4902835" cy="3222625"/>
          </a:xfrm>
          <a:custGeom>
            <a:avLst/>
            <a:gdLst/>
            <a:ahLst/>
            <a:cxnLst/>
            <a:rect l="l" t="t" r="r" b="b"/>
            <a:pathLst>
              <a:path w="4902834" h="3222625">
                <a:moveTo>
                  <a:pt x="0" y="3222200"/>
                </a:moveTo>
                <a:lnTo>
                  <a:pt x="4902684" y="3222200"/>
                </a:lnTo>
                <a:lnTo>
                  <a:pt x="4902684" y="0"/>
                </a:lnTo>
                <a:lnTo>
                  <a:pt x="0" y="0"/>
                </a:lnTo>
                <a:lnTo>
                  <a:pt x="0" y="3222200"/>
                </a:lnTo>
                <a:close/>
              </a:path>
            </a:pathLst>
          </a:custGeom>
          <a:ln w="1008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771774" y="5230874"/>
            <a:ext cx="2433955" cy="135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>
                <a:latin typeface="Arial MT"/>
                <a:cs typeface="Arial MT"/>
              </a:rPr>
              <a:t>(f</a:t>
            </a:r>
            <a:r>
              <a:rPr dirty="0" sz="700" spc="-6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ile</a:t>
            </a:r>
            <a:r>
              <a:rPr dirty="0" sz="700" spc="9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Exercise_02_RC_Circuit_Finished.pl4;</a:t>
            </a:r>
            <a:r>
              <a:rPr dirty="0" sz="700" spc="135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x-</a:t>
            </a:r>
            <a:r>
              <a:rPr dirty="0" sz="700">
                <a:latin typeface="Arial MT"/>
                <a:cs typeface="Arial MT"/>
              </a:rPr>
              <a:t>v</a:t>
            </a:r>
            <a:r>
              <a:rPr dirty="0" sz="700" spc="-6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ar</a:t>
            </a:r>
            <a:r>
              <a:rPr dirty="0" sz="700" spc="9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t)</a:t>
            </a:r>
            <a:r>
              <a:rPr dirty="0" sz="700" spc="310">
                <a:latin typeface="Arial MT"/>
                <a:cs typeface="Arial MT"/>
              </a:rPr>
              <a:t> </a:t>
            </a:r>
            <a:r>
              <a:rPr dirty="0" sz="700">
                <a:solidFill>
                  <a:srgbClr val="FF0000"/>
                </a:solidFill>
                <a:latin typeface="Arial MT"/>
                <a:cs typeface="Arial MT"/>
              </a:rPr>
              <a:t>v</a:t>
            </a:r>
            <a:r>
              <a:rPr dirty="0" sz="700" spc="-6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700" spc="-25">
                <a:solidFill>
                  <a:srgbClr val="FF0000"/>
                </a:solidFill>
                <a:latin typeface="Arial MT"/>
                <a:cs typeface="Arial MT"/>
              </a:rPr>
              <a:t>:VC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080261" y="2310363"/>
            <a:ext cx="4498340" cy="2781935"/>
            <a:chOff x="6080261" y="2310363"/>
            <a:chExt cx="4498340" cy="2781935"/>
          </a:xfrm>
        </p:grpSpPr>
        <p:sp>
          <p:nvSpPr>
            <p:cNvPr id="7" name="object 7" descr=""/>
            <p:cNvSpPr/>
            <p:nvPr/>
          </p:nvSpPr>
          <p:spPr>
            <a:xfrm>
              <a:off x="6085341" y="2315443"/>
              <a:ext cx="4488180" cy="2736215"/>
            </a:xfrm>
            <a:custGeom>
              <a:avLst/>
              <a:gdLst/>
              <a:ahLst/>
              <a:cxnLst/>
              <a:rect l="l" t="t" r="r" b="b"/>
              <a:pathLst>
                <a:path w="4488180" h="2736215">
                  <a:moveTo>
                    <a:pt x="0" y="2735983"/>
                  </a:moveTo>
                  <a:lnTo>
                    <a:pt x="4488062" y="2735984"/>
                  </a:lnTo>
                  <a:lnTo>
                    <a:pt x="4488062" y="0"/>
                  </a:lnTo>
                  <a:lnTo>
                    <a:pt x="0" y="0"/>
                  </a:lnTo>
                  <a:lnTo>
                    <a:pt x="0" y="2735983"/>
                  </a:lnTo>
                  <a:close/>
                </a:path>
              </a:pathLst>
            </a:custGeom>
            <a:ln w="10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090392" y="5056465"/>
              <a:ext cx="1799589" cy="30480"/>
            </a:xfrm>
            <a:custGeom>
              <a:avLst/>
              <a:gdLst/>
              <a:ahLst/>
              <a:cxnLst/>
              <a:rect l="l" t="t" r="r" b="b"/>
              <a:pathLst>
                <a:path w="1799590" h="30479">
                  <a:moveTo>
                    <a:pt x="0" y="0"/>
                  </a:moveTo>
                  <a:lnTo>
                    <a:pt x="0" y="30311"/>
                  </a:lnTo>
                </a:path>
                <a:path w="1799590" h="30479">
                  <a:moveTo>
                    <a:pt x="444371" y="0"/>
                  </a:moveTo>
                  <a:lnTo>
                    <a:pt x="444371" y="30311"/>
                  </a:lnTo>
                </a:path>
                <a:path w="1799590" h="30479">
                  <a:moveTo>
                    <a:pt x="899342" y="0"/>
                  </a:moveTo>
                  <a:lnTo>
                    <a:pt x="899342" y="30311"/>
                  </a:lnTo>
                </a:path>
                <a:path w="1799590" h="30479">
                  <a:moveTo>
                    <a:pt x="1344211" y="0"/>
                  </a:moveTo>
                  <a:lnTo>
                    <a:pt x="1344211" y="30311"/>
                  </a:lnTo>
                </a:path>
                <a:path w="1799590" h="30479">
                  <a:moveTo>
                    <a:pt x="1799122" y="0"/>
                  </a:moveTo>
                  <a:lnTo>
                    <a:pt x="1799122" y="30311"/>
                  </a:lnTo>
                </a:path>
              </a:pathLst>
            </a:custGeom>
            <a:ln w="100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6055035" y="5089514"/>
            <a:ext cx="187388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899160" algn="l"/>
                <a:tab pos="1798955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1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8334364" y="5056466"/>
            <a:ext cx="444500" cy="30480"/>
          </a:xfrm>
          <a:custGeom>
            <a:avLst/>
            <a:gdLst/>
            <a:ahLst/>
            <a:cxnLst/>
            <a:rect l="l" t="t" r="r" b="b"/>
            <a:pathLst>
              <a:path w="444500" h="30479">
                <a:moveTo>
                  <a:pt x="0" y="0"/>
                </a:moveTo>
                <a:lnTo>
                  <a:pt x="0" y="30311"/>
                </a:lnTo>
              </a:path>
              <a:path w="444500" h="30479">
                <a:moveTo>
                  <a:pt x="444451" y="0"/>
                </a:moveTo>
                <a:lnTo>
                  <a:pt x="444451" y="30311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743418" y="5089514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3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9233806" y="5056466"/>
            <a:ext cx="445134" cy="30480"/>
          </a:xfrm>
          <a:custGeom>
            <a:avLst/>
            <a:gdLst/>
            <a:ahLst/>
            <a:cxnLst/>
            <a:rect l="l" t="t" r="r" b="b"/>
            <a:pathLst>
              <a:path w="445134" h="30479">
                <a:moveTo>
                  <a:pt x="0" y="0"/>
                </a:moveTo>
                <a:lnTo>
                  <a:pt x="0" y="30311"/>
                </a:lnTo>
              </a:path>
              <a:path w="445134" h="30479">
                <a:moveTo>
                  <a:pt x="444848" y="0"/>
                </a:moveTo>
                <a:lnTo>
                  <a:pt x="444848" y="30311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9643257" y="5089515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0133645" y="5056466"/>
            <a:ext cx="445134" cy="30480"/>
          </a:xfrm>
          <a:custGeom>
            <a:avLst/>
            <a:gdLst/>
            <a:ahLst/>
            <a:cxnLst/>
            <a:rect l="l" t="t" r="r" b="b"/>
            <a:pathLst>
              <a:path w="445134" h="30479">
                <a:moveTo>
                  <a:pt x="0" y="0"/>
                </a:moveTo>
                <a:lnTo>
                  <a:pt x="0" y="30311"/>
                </a:lnTo>
              </a:path>
              <a:path w="445134" h="30479">
                <a:moveTo>
                  <a:pt x="444848" y="0"/>
                </a:moveTo>
                <a:lnTo>
                  <a:pt x="444848" y="30311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0148758" y="5089515"/>
            <a:ext cx="46926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93700" algn="l"/>
              </a:tabLst>
            </a:pPr>
            <a:r>
              <a:rPr dirty="0" sz="850" spc="-20">
                <a:latin typeface="Arial MT"/>
                <a:cs typeface="Arial MT"/>
              </a:rPr>
              <a:t>[ms]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6049984" y="505646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6" y="0"/>
                </a:moveTo>
                <a:lnTo>
                  <a:pt x="0" y="0"/>
                </a:lnTo>
              </a:path>
            </a:pathLst>
          </a:custGeom>
          <a:ln w="100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953557" y="4967811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6049984" y="4509090"/>
            <a:ext cx="30480" cy="274320"/>
          </a:xfrm>
          <a:custGeom>
            <a:avLst/>
            <a:gdLst/>
            <a:ahLst/>
            <a:cxnLst/>
            <a:rect l="l" t="t" r="r" b="b"/>
            <a:pathLst>
              <a:path w="30479" h="274320">
                <a:moveTo>
                  <a:pt x="30306" y="273697"/>
                </a:moveTo>
                <a:lnTo>
                  <a:pt x="0" y="273697"/>
                </a:lnTo>
              </a:path>
              <a:path w="30479" h="274320">
                <a:moveTo>
                  <a:pt x="30306" y="0"/>
                </a:moveTo>
                <a:lnTo>
                  <a:pt x="0" y="0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5832372" y="4420436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200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6049984" y="3962191"/>
            <a:ext cx="30480" cy="273685"/>
          </a:xfrm>
          <a:custGeom>
            <a:avLst/>
            <a:gdLst/>
            <a:ahLst/>
            <a:cxnLst/>
            <a:rect l="l" t="t" r="r" b="b"/>
            <a:pathLst>
              <a:path w="30479" h="273685">
                <a:moveTo>
                  <a:pt x="30306" y="273221"/>
                </a:moveTo>
                <a:lnTo>
                  <a:pt x="0" y="273221"/>
                </a:lnTo>
              </a:path>
              <a:path w="30479" h="273685">
                <a:moveTo>
                  <a:pt x="30306" y="0"/>
                </a:moveTo>
                <a:lnTo>
                  <a:pt x="0" y="0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5832372" y="3873557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400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6049984" y="3414915"/>
            <a:ext cx="30480" cy="273685"/>
          </a:xfrm>
          <a:custGeom>
            <a:avLst/>
            <a:gdLst/>
            <a:ahLst/>
            <a:cxnLst/>
            <a:rect l="l" t="t" r="r" b="b"/>
            <a:pathLst>
              <a:path w="30479" h="273685">
                <a:moveTo>
                  <a:pt x="30306" y="273598"/>
                </a:moveTo>
                <a:lnTo>
                  <a:pt x="0" y="273598"/>
                </a:lnTo>
              </a:path>
              <a:path w="30479" h="273685">
                <a:moveTo>
                  <a:pt x="30306" y="0"/>
                </a:moveTo>
                <a:lnTo>
                  <a:pt x="0" y="0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5832372" y="3326221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600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6049984" y="2320482"/>
            <a:ext cx="30480" cy="821055"/>
          </a:xfrm>
          <a:custGeom>
            <a:avLst/>
            <a:gdLst/>
            <a:ahLst/>
            <a:cxnLst/>
            <a:rect l="l" t="t" r="r" b="b"/>
            <a:pathLst>
              <a:path w="30479" h="821055">
                <a:moveTo>
                  <a:pt x="30306" y="820676"/>
                </a:moveTo>
                <a:lnTo>
                  <a:pt x="0" y="820676"/>
                </a:lnTo>
              </a:path>
              <a:path w="30479" h="821055">
                <a:moveTo>
                  <a:pt x="30306" y="547514"/>
                </a:moveTo>
                <a:lnTo>
                  <a:pt x="0" y="547514"/>
                </a:lnTo>
              </a:path>
              <a:path w="30479" h="821055">
                <a:moveTo>
                  <a:pt x="30306" y="273757"/>
                </a:moveTo>
                <a:lnTo>
                  <a:pt x="0" y="273757"/>
                </a:lnTo>
              </a:path>
              <a:path w="30479" h="821055">
                <a:moveTo>
                  <a:pt x="30306" y="0"/>
                </a:moveTo>
                <a:lnTo>
                  <a:pt x="0" y="0"/>
                </a:lnTo>
              </a:path>
            </a:pathLst>
          </a:custGeom>
          <a:ln w="100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5771773" y="2231987"/>
            <a:ext cx="276225" cy="7067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0">
                <a:latin typeface="Arial MT"/>
                <a:cs typeface="Arial MT"/>
              </a:rPr>
              <a:t>1000</a:t>
            </a:r>
            <a:endParaRPr sz="850">
              <a:latin typeface="Arial MT"/>
              <a:cs typeface="Arial MT"/>
            </a:endParaRPr>
          </a:p>
          <a:p>
            <a:pPr marL="120650">
              <a:lnSpc>
                <a:spcPct val="100000"/>
              </a:lnSpc>
              <a:spcBef>
                <a:spcPts val="894"/>
              </a:spcBef>
            </a:pPr>
            <a:r>
              <a:rPr dirty="0" sz="850" spc="-25">
                <a:latin typeface="Arial MT"/>
                <a:cs typeface="Arial MT"/>
              </a:rPr>
              <a:t>[V]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850">
              <a:latin typeface="Arial MT"/>
              <a:cs typeface="Arial MT"/>
            </a:endParaRPr>
          </a:p>
          <a:p>
            <a:pPr marL="60325">
              <a:lnSpc>
                <a:spcPct val="100000"/>
              </a:lnSpc>
            </a:pPr>
            <a:r>
              <a:rPr dirty="0" sz="850" spc="-25">
                <a:latin typeface="Arial MT"/>
                <a:cs typeface="Arial MT"/>
              </a:rPr>
              <a:t>800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6085343" y="2335679"/>
            <a:ext cx="4483100" cy="2726055"/>
            <a:chOff x="6085343" y="2335679"/>
            <a:chExt cx="4483100" cy="2726055"/>
          </a:xfrm>
        </p:grpSpPr>
        <p:sp>
          <p:nvSpPr>
            <p:cNvPr id="27" name="object 27" descr=""/>
            <p:cNvSpPr/>
            <p:nvPr/>
          </p:nvSpPr>
          <p:spPr>
            <a:xfrm>
              <a:off x="6085343" y="505142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5037"/>
                  </a:moveTo>
                  <a:lnTo>
                    <a:pt x="1479" y="1475"/>
                  </a:lnTo>
                  <a:lnTo>
                    <a:pt x="5049" y="0"/>
                  </a:lnTo>
                  <a:lnTo>
                    <a:pt x="8620" y="1475"/>
                  </a:lnTo>
                  <a:lnTo>
                    <a:pt x="10099" y="5037"/>
                  </a:lnTo>
                  <a:lnTo>
                    <a:pt x="8620" y="8599"/>
                  </a:lnTo>
                  <a:lnTo>
                    <a:pt x="5049" y="10074"/>
                  </a:lnTo>
                  <a:lnTo>
                    <a:pt x="1479" y="8599"/>
                  </a:lnTo>
                  <a:lnTo>
                    <a:pt x="0" y="50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090393" y="2340716"/>
              <a:ext cx="4478020" cy="2715895"/>
            </a:xfrm>
            <a:custGeom>
              <a:avLst/>
              <a:gdLst/>
              <a:ahLst/>
              <a:cxnLst/>
              <a:rect l="l" t="t" r="r" b="b"/>
              <a:pathLst>
                <a:path w="4478020" h="2715895">
                  <a:moveTo>
                    <a:pt x="0" y="2715749"/>
                  </a:moveTo>
                  <a:lnTo>
                    <a:pt x="80796" y="2594066"/>
                  </a:lnTo>
                </a:path>
                <a:path w="4478020" h="2715895">
                  <a:moveTo>
                    <a:pt x="90898" y="2583968"/>
                  </a:moveTo>
                  <a:lnTo>
                    <a:pt x="181797" y="2350680"/>
                  </a:lnTo>
                </a:path>
                <a:path w="4478020" h="2715895">
                  <a:moveTo>
                    <a:pt x="181797" y="2340582"/>
                  </a:moveTo>
                  <a:lnTo>
                    <a:pt x="272696" y="2117867"/>
                  </a:lnTo>
                </a:path>
                <a:path w="4478020" h="2715895">
                  <a:moveTo>
                    <a:pt x="272696" y="2107770"/>
                  </a:moveTo>
                  <a:lnTo>
                    <a:pt x="363574" y="1914890"/>
                  </a:lnTo>
                </a:path>
                <a:path w="4478020" h="2715895">
                  <a:moveTo>
                    <a:pt x="363574" y="1904793"/>
                  </a:moveTo>
                  <a:lnTo>
                    <a:pt x="444371" y="1732604"/>
                  </a:lnTo>
                </a:path>
                <a:path w="4478020" h="2715895">
                  <a:moveTo>
                    <a:pt x="444371" y="1722487"/>
                  </a:moveTo>
                  <a:lnTo>
                    <a:pt x="535747" y="1570492"/>
                  </a:lnTo>
                </a:path>
                <a:path w="4478020" h="2715895">
                  <a:moveTo>
                    <a:pt x="535747" y="1560395"/>
                  </a:moveTo>
                  <a:lnTo>
                    <a:pt x="626646" y="1418497"/>
                  </a:lnTo>
                </a:path>
                <a:path w="4478020" h="2715895">
                  <a:moveTo>
                    <a:pt x="626646" y="1408400"/>
                  </a:moveTo>
                  <a:lnTo>
                    <a:pt x="707442" y="1286717"/>
                  </a:lnTo>
                </a:path>
                <a:path w="4478020" h="2715895">
                  <a:moveTo>
                    <a:pt x="717544" y="1276600"/>
                  </a:moveTo>
                  <a:lnTo>
                    <a:pt x="798341" y="1155393"/>
                  </a:lnTo>
                </a:path>
                <a:path w="4478020" h="2715895">
                  <a:moveTo>
                    <a:pt x="808443" y="1145296"/>
                  </a:moveTo>
                  <a:lnTo>
                    <a:pt x="889240" y="1043847"/>
                  </a:lnTo>
                </a:path>
                <a:path w="4478020" h="2715895">
                  <a:moveTo>
                    <a:pt x="899342" y="1033730"/>
                  </a:moveTo>
                  <a:lnTo>
                    <a:pt x="980138" y="952396"/>
                  </a:lnTo>
                </a:path>
                <a:path w="4478020" h="2715895">
                  <a:moveTo>
                    <a:pt x="990241" y="942279"/>
                  </a:moveTo>
                  <a:lnTo>
                    <a:pt x="1071514" y="861540"/>
                  </a:lnTo>
                </a:path>
                <a:path w="4478020" h="2715895">
                  <a:moveTo>
                    <a:pt x="1081617" y="851423"/>
                  </a:moveTo>
                  <a:lnTo>
                    <a:pt x="1152311" y="770090"/>
                  </a:lnTo>
                </a:path>
                <a:path w="4478020" h="2715895">
                  <a:moveTo>
                    <a:pt x="1162413" y="759973"/>
                  </a:moveTo>
                  <a:lnTo>
                    <a:pt x="1243210" y="699468"/>
                  </a:lnTo>
                </a:path>
                <a:path w="4478020" h="2715895">
                  <a:moveTo>
                    <a:pt x="1253312" y="689351"/>
                  </a:moveTo>
                  <a:lnTo>
                    <a:pt x="1334109" y="628252"/>
                  </a:lnTo>
                </a:path>
                <a:path w="4478020" h="2715895">
                  <a:moveTo>
                    <a:pt x="1344211" y="618135"/>
                  </a:moveTo>
                  <a:lnTo>
                    <a:pt x="1515886" y="506450"/>
                  </a:lnTo>
                </a:path>
                <a:path w="4478020" h="2715895">
                  <a:moveTo>
                    <a:pt x="1525988" y="506450"/>
                  </a:moveTo>
                  <a:lnTo>
                    <a:pt x="1698101" y="405477"/>
                  </a:lnTo>
                </a:path>
                <a:path w="4478020" h="2715895">
                  <a:moveTo>
                    <a:pt x="1708243" y="405477"/>
                  </a:moveTo>
                  <a:lnTo>
                    <a:pt x="1869916" y="334261"/>
                  </a:lnTo>
                </a:path>
                <a:path w="4478020" h="2715895">
                  <a:moveTo>
                    <a:pt x="1880058" y="334261"/>
                  </a:moveTo>
                  <a:lnTo>
                    <a:pt x="2051673" y="263639"/>
                  </a:lnTo>
                </a:path>
                <a:path w="4478020" h="2715895">
                  <a:moveTo>
                    <a:pt x="2061815" y="263639"/>
                  </a:moveTo>
                  <a:lnTo>
                    <a:pt x="2233829" y="213054"/>
                  </a:lnTo>
                </a:path>
                <a:path w="4478020" h="2715895">
                  <a:moveTo>
                    <a:pt x="2243971" y="213054"/>
                  </a:moveTo>
                  <a:lnTo>
                    <a:pt x="2415785" y="172189"/>
                  </a:lnTo>
                </a:path>
                <a:path w="4478020" h="2715895">
                  <a:moveTo>
                    <a:pt x="2425728" y="172189"/>
                  </a:moveTo>
                  <a:lnTo>
                    <a:pt x="2678280" y="121801"/>
                  </a:lnTo>
                </a:path>
                <a:path w="4478020" h="2715895">
                  <a:moveTo>
                    <a:pt x="2688422" y="121801"/>
                  </a:moveTo>
                  <a:lnTo>
                    <a:pt x="2951513" y="81333"/>
                  </a:lnTo>
                </a:path>
                <a:path w="4478020" h="2715895">
                  <a:moveTo>
                    <a:pt x="2961655" y="81333"/>
                  </a:moveTo>
                  <a:lnTo>
                    <a:pt x="3224150" y="61099"/>
                  </a:lnTo>
                </a:path>
                <a:path w="4478020" h="2715895">
                  <a:moveTo>
                    <a:pt x="3234291" y="61099"/>
                  </a:moveTo>
                  <a:lnTo>
                    <a:pt x="3578120" y="30351"/>
                  </a:lnTo>
                </a:path>
                <a:path w="4478020" h="2715895">
                  <a:moveTo>
                    <a:pt x="3588261" y="30351"/>
                  </a:moveTo>
                  <a:lnTo>
                    <a:pt x="4033110" y="10117"/>
                  </a:lnTo>
                </a:path>
                <a:path w="4478020" h="2715895">
                  <a:moveTo>
                    <a:pt x="4043252" y="10117"/>
                  </a:moveTo>
                  <a:lnTo>
                    <a:pt x="4386484" y="0"/>
                  </a:lnTo>
                </a:path>
                <a:path w="4478020" h="2715895">
                  <a:moveTo>
                    <a:pt x="4396626" y="0"/>
                  </a:moveTo>
                  <a:lnTo>
                    <a:pt x="4477959" y="0"/>
                  </a:lnTo>
                </a:path>
              </a:pathLst>
            </a:custGeom>
            <a:ln w="100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7743154" y="2153361"/>
            <a:ext cx="1172845" cy="1219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ts val="930"/>
              </a:lnSpc>
              <a:spcBef>
                <a:spcPts val="25"/>
              </a:spcBef>
            </a:pPr>
            <a:r>
              <a:rPr dirty="0" sz="850" spc="-10">
                <a:latin typeface="Arial MT"/>
                <a:cs typeface="Arial MT"/>
              </a:rPr>
              <a:t>Exercise_01_RC_Circuit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CIRCUITO</a:t>
            </a:r>
            <a:r>
              <a:rPr dirty="0" spc="-85"/>
              <a:t> </a:t>
            </a:r>
            <a:r>
              <a:rPr dirty="0"/>
              <a:t>RC</a:t>
            </a:r>
            <a:r>
              <a:rPr dirty="0" spc="-10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25"/>
              <a:t>CD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303" y="2279904"/>
            <a:ext cx="4011167" cy="259080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5791199" y="2240234"/>
            <a:ext cx="4902200" cy="3223895"/>
          </a:xfrm>
          <a:custGeom>
            <a:avLst/>
            <a:gdLst/>
            <a:ahLst/>
            <a:cxnLst/>
            <a:rect l="l" t="t" r="r" b="b"/>
            <a:pathLst>
              <a:path w="4902200" h="3223895">
                <a:moveTo>
                  <a:pt x="0" y="3223804"/>
                </a:moveTo>
                <a:lnTo>
                  <a:pt x="4901922" y="3223804"/>
                </a:lnTo>
                <a:lnTo>
                  <a:pt x="4901921" y="0"/>
                </a:lnTo>
                <a:lnTo>
                  <a:pt x="0" y="0"/>
                </a:lnTo>
                <a:lnTo>
                  <a:pt x="0" y="3223804"/>
                </a:lnTo>
                <a:close/>
              </a:path>
            </a:pathLst>
          </a:custGeom>
          <a:ln w="100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811394" y="5319232"/>
            <a:ext cx="2705735" cy="135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>
                <a:latin typeface="Arial MT"/>
                <a:cs typeface="Arial MT"/>
              </a:rPr>
              <a:t>(f</a:t>
            </a:r>
            <a:r>
              <a:rPr dirty="0" sz="700" spc="-65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ile</a:t>
            </a:r>
            <a:r>
              <a:rPr dirty="0" sz="700" spc="7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Exercise_02_RC_Circuit_Finished.pl4;</a:t>
            </a:r>
            <a:r>
              <a:rPr dirty="0" sz="700" spc="114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x-</a:t>
            </a:r>
            <a:r>
              <a:rPr dirty="0" sz="700">
                <a:latin typeface="Arial MT"/>
                <a:cs typeface="Arial MT"/>
              </a:rPr>
              <a:t>v</a:t>
            </a:r>
            <a:r>
              <a:rPr dirty="0" sz="700" spc="-6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ar</a:t>
            </a:r>
            <a:r>
              <a:rPr dirty="0" sz="700" spc="75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t)</a:t>
            </a:r>
            <a:r>
              <a:rPr dirty="0" sz="700" spc="285"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008000"/>
                </a:solidFill>
                <a:latin typeface="Arial MT"/>
                <a:cs typeface="Arial MT"/>
              </a:rPr>
              <a:t>c:VR</a:t>
            </a:r>
            <a:r>
              <a:rPr dirty="0" sz="700" spc="380">
                <a:solidFill>
                  <a:srgbClr val="008000"/>
                </a:solidFill>
                <a:latin typeface="Arial MT"/>
                <a:cs typeface="Arial MT"/>
              </a:rPr>
              <a:t>  </a:t>
            </a:r>
            <a:r>
              <a:rPr dirty="0" sz="700">
                <a:solidFill>
                  <a:srgbClr val="008000"/>
                </a:solidFill>
                <a:latin typeface="Arial MT"/>
                <a:cs typeface="Arial MT"/>
              </a:rPr>
              <a:t>-</a:t>
            </a:r>
            <a:r>
              <a:rPr dirty="0" sz="700" spc="-25">
                <a:solidFill>
                  <a:srgbClr val="008000"/>
                </a:solidFill>
                <a:latin typeface="Arial MT"/>
                <a:cs typeface="Arial MT"/>
              </a:rPr>
              <a:t>VC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119833" y="2397255"/>
            <a:ext cx="4497705" cy="2783205"/>
            <a:chOff x="6119833" y="2397255"/>
            <a:chExt cx="4497705" cy="2783205"/>
          </a:xfrm>
        </p:grpSpPr>
        <p:sp>
          <p:nvSpPr>
            <p:cNvPr id="7" name="object 7" descr=""/>
            <p:cNvSpPr/>
            <p:nvPr/>
          </p:nvSpPr>
          <p:spPr>
            <a:xfrm>
              <a:off x="6124913" y="2402335"/>
              <a:ext cx="4487545" cy="2737485"/>
            </a:xfrm>
            <a:custGeom>
              <a:avLst/>
              <a:gdLst/>
              <a:ahLst/>
              <a:cxnLst/>
              <a:rect l="l" t="t" r="r" b="b"/>
              <a:pathLst>
                <a:path w="4487545" h="2737485">
                  <a:moveTo>
                    <a:pt x="0" y="2737345"/>
                  </a:moveTo>
                  <a:lnTo>
                    <a:pt x="4487364" y="2737345"/>
                  </a:lnTo>
                  <a:lnTo>
                    <a:pt x="4487364" y="0"/>
                  </a:lnTo>
                  <a:lnTo>
                    <a:pt x="0" y="0"/>
                  </a:lnTo>
                  <a:lnTo>
                    <a:pt x="0" y="2737345"/>
                  </a:lnTo>
                  <a:close/>
                </a:path>
              </a:pathLst>
            </a:custGeom>
            <a:ln w="10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29964" y="5144742"/>
              <a:ext cx="1798955" cy="30480"/>
            </a:xfrm>
            <a:custGeom>
              <a:avLst/>
              <a:gdLst/>
              <a:ahLst/>
              <a:cxnLst/>
              <a:rect l="l" t="t" r="r" b="b"/>
              <a:pathLst>
                <a:path w="1798954" h="30479">
                  <a:moveTo>
                    <a:pt x="0" y="0"/>
                  </a:moveTo>
                  <a:lnTo>
                    <a:pt x="0" y="30306"/>
                  </a:lnTo>
                </a:path>
                <a:path w="1798954" h="30479">
                  <a:moveTo>
                    <a:pt x="444302" y="0"/>
                  </a:moveTo>
                  <a:lnTo>
                    <a:pt x="444302" y="30306"/>
                  </a:lnTo>
                </a:path>
                <a:path w="1798954" h="30479">
                  <a:moveTo>
                    <a:pt x="899202" y="0"/>
                  </a:moveTo>
                  <a:lnTo>
                    <a:pt x="899202" y="30306"/>
                  </a:lnTo>
                </a:path>
                <a:path w="1798954" h="30479">
                  <a:moveTo>
                    <a:pt x="1344002" y="0"/>
                  </a:moveTo>
                  <a:lnTo>
                    <a:pt x="1344002" y="30306"/>
                  </a:lnTo>
                </a:path>
                <a:path w="1798954" h="30479">
                  <a:moveTo>
                    <a:pt x="1798842" y="0"/>
                  </a:moveTo>
                  <a:lnTo>
                    <a:pt x="1798842" y="30306"/>
                  </a:lnTo>
                </a:path>
              </a:pathLst>
            </a:custGeom>
            <a:ln w="100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6094612" y="5177794"/>
            <a:ext cx="187388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898525" algn="l"/>
                <a:tab pos="1798320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1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8373586" y="5144742"/>
            <a:ext cx="444500" cy="30480"/>
          </a:xfrm>
          <a:custGeom>
            <a:avLst/>
            <a:gdLst/>
            <a:ahLst/>
            <a:cxnLst/>
            <a:rect l="l" t="t" r="r" b="b"/>
            <a:pathLst>
              <a:path w="444500" h="30479">
                <a:moveTo>
                  <a:pt x="0" y="0"/>
                </a:moveTo>
                <a:lnTo>
                  <a:pt x="0" y="30306"/>
                </a:lnTo>
              </a:path>
              <a:path w="444500" h="30479">
                <a:moveTo>
                  <a:pt x="444382" y="0"/>
                </a:moveTo>
                <a:lnTo>
                  <a:pt x="444382" y="30306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782577" y="5177794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3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9272888" y="5144742"/>
            <a:ext cx="445134" cy="30480"/>
          </a:xfrm>
          <a:custGeom>
            <a:avLst/>
            <a:gdLst/>
            <a:ahLst/>
            <a:cxnLst/>
            <a:rect l="l" t="t" r="r" b="b"/>
            <a:pathLst>
              <a:path w="445134" h="30479">
                <a:moveTo>
                  <a:pt x="0" y="0"/>
                </a:moveTo>
                <a:lnTo>
                  <a:pt x="0" y="30306"/>
                </a:lnTo>
              </a:path>
              <a:path w="445134" h="30479">
                <a:moveTo>
                  <a:pt x="444779" y="0"/>
                </a:moveTo>
                <a:lnTo>
                  <a:pt x="444779" y="30306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9682277" y="5177794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0172588" y="5144742"/>
            <a:ext cx="445134" cy="30480"/>
          </a:xfrm>
          <a:custGeom>
            <a:avLst/>
            <a:gdLst/>
            <a:ahLst/>
            <a:cxnLst/>
            <a:rect l="l" t="t" r="r" b="b"/>
            <a:pathLst>
              <a:path w="445134" h="30479">
                <a:moveTo>
                  <a:pt x="0" y="0"/>
                </a:moveTo>
                <a:lnTo>
                  <a:pt x="0" y="30306"/>
                </a:lnTo>
              </a:path>
              <a:path w="445134" h="30479">
                <a:moveTo>
                  <a:pt x="444779" y="0"/>
                </a:moveTo>
                <a:lnTo>
                  <a:pt x="444779" y="30306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0228061" y="5177794"/>
            <a:ext cx="429259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53695" algn="l"/>
              </a:tabLst>
            </a:pPr>
            <a:r>
              <a:rPr dirty="0" sz="850" spc="-25">
                <a:latin typeface="Arial MT"/>
                <a:cs typeface="Arial MT"/>
              </a:rPr>
              <a:t>[s]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5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6089562" y="514474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1" y="0"/>
                </a:moveTo>
                <a:lnTo>
                  <a:pt x="0" y="0"/>
                </a:lnTo>
              </a:path>
            </a:pathLst>
          </a:custGeom>
          <a:ln w="10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993150" y="5056050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6089562" y="4597094"/>
            <a:ext cx="30480" cy="274320"/>
          </a:xfrm>
          <a:custGeom>
            <a:avLst/>
            <a:gdLst/>
            <a:ahLst/>
            <a:cxnLst/>
            <a:rect l="l" t="t" r="r" b="b"/>
            <a:pathLst>
              <a:path w="30479" h="274320">
                <a:moveTo>
                  <a:pt x="30301" y="273813"/>
                </a:moveTo>
                <a:lnTo>
                  <a:pt x="0" y="273813"/>
                </a:lnTo>
              </a:path>
              <a:path w="30479" h="274320">
                <a:moveTo>
                  <a:pt x="30301" y="0"/>
                </a:moveTo>
                <a:lnTo>
                  <a:pt x="0" y="0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5871983" y="4508403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200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6089562" y="4049922"/>
            <a:ext cx="30480" cy="273685"/>
          </a:xfrm>
          <a:custGeom>
            <a:avLst/>
            <a:gdLst/>
            <a:ahLst/>
            <a:cxnLst/>
            <a:rect l="l" t="t" r="r" b="b"/>
            <a:pathLst>
              <a:path w="30479" h="273685">
                <a:moveTo>
                  <a:pt x="30301" y="273337"/>
                </a:moveTo>
                <a:lnTo>
                  <a:pt x="0" y="273337"/>
                </a:lnTo>
              </a:path>
              <a:path w="30479" h="273685">
                <a:moveTo>
                  <a:pt x="30301" y="0"/>
                </a:moveTo>
                <a:lnTo>
                  <a:pt x="0" y="0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5871983" y="3961231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400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6089562" y="3502275"/>
            <a:ext cx="30480" cy="274320"/>
          </a:xfrm>
          <a:custGeom>
            <a:avLst/>
            <a:gdLst/>
            <a:ahLst/>
            <a:cxnLst/>
            <a:rect l="l" t="t" r="r" b="b"/>
            <a:pathLst>
              <a:path w="30479" h="274320">
                <a:moveTo>
                  <a:pt x="30301" y="273813"/>
                </a:moveTo>
                <a:lnTo>
                  <a:pt x="0" y="273813"/>
                </a:lnTo>
              </a:path>
              <a:path w="30479" h="274320">
                <a:moveTo>
                  <a:pt x="30301" y="0"/>
                </a:moveTo>
                <a:lnTo>
                  <a:pt x="0" y="0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5871983" y="3413543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600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6089561" y="2407495"/>
            <a:ext cx="30480" cy="821055"/>
          </a:xfrm>
          <a:custGeom>
            <a:avLst/>
            <a:gdLst/>
            <a:ahLst/>
            <a:cxnLst/>
            <a:rect l="l" t="t" r="r" b="b"/>
            <a:pathLst>
              <a:path w="30479" h="821055">
                <a:moveTo>
                  <a:pt x="30301" y="820886"/>
                </a:moveTo>
                <a:lnTo>
                  <a:pt x="0" y="820886"/>
                </a:lnTo>
              </a:path>
              <a:path w="30479" h="821055">
                <a:moveTo>
                  <a:pt x="30301" y="547588"/>
                </a:moveTo>
                <a:lnTo>
                  <a:pt x="0" y="547588"/>
                </a:lnTo>
              </a:path>
              <a:path w="30479" h="821055">
                <a:moveTo>
                  <a:pt x="30301" y="273694"/>
                </a:moveTo>
                <a:lnTo>
                  <a:pt x="0" y="273694"/>
                </a:lnTo>
              </a:path>
              <a:path w="30479" h="821055">
                <a:moveTo>
                  <a:pt x="30301" y="0"/>
                </a:moveTo>
                <a:lnTo>
                  <a:pt x="0" y="0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5811394" y="2318764"/>
            <a:ext cx="25527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0">
                <a:latin typeface="Arial MT"/>
                <a:cs typeface="Arial MT"/>
              </a:rPr>
              <a:t>1000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871983" y="2562291"/>
            <a:ext cx="215900" cy="4635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60325"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[A]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dirty="0" sz="850" spc="-25">
                <a:latin typeface="Arial MT"/>
                <a:cs typeface="Arial MT"/>
              </a:rPr>
              <a:t>800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6124915" y="2412569"/>
            <a:ext cx="4487545" cy="2737485"/>
            <a:chOff x="6124915" y="2412569"/>
            <a:chExt cx="4487545" cy="2737485"/>
          </a:xfrm>
        </p:grpSpPr>
        <p:sp>
          <p:nvSpPr>
            <p:cNvPr id="28" name="object 28" descr=""/>
            <p:cNvSpPr/>
            <p:nvPr/>
          </p:nvSpPr>
          <p:spPr>
            <a:xfrm>
              <a:off x="6124915" y="513970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5039"/>
                  </a:moveTo>
                  <a:lnTo>
                    <a:pt x="1478" y="1476"/>
                  </a:lnTo>
                  <a:lnTo>
                    <a:pt x="5048" y="0"/>
                  </a:lnTo>
                  <a:lnTo>
                    <a:pt x="8619" y="1476"/>
                  </a:lnTo>
                  <a:lnTo>
                    <a:pt x="10097" y="5039"/>
                  </a:lnTo>
                  <a:lnTo>
                    <a:pt x="8619" y="8603"/>
                  </a:lnTo>
                  <a:lnTo>
                    <a:pt x="5048" y="10079"/>
                  </a:lnTo>
                  <a:lnTo>
                    <a:pt x="1478" y="8603"/>
                  </a:lnTo>
                  <a:lnTo>
                    <a:pt x="0" y="5039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129964" y="2417617"/>
              <a:ext cx="4467225" cy="2727325"/>
            </a:xfrm>
            <a:custGeom>
              <a:avLst/>
              <a:gdLst/>
              <a:ahLst/>
              <a:cxnLst/>
              <a:rect l="l" t="t" r="r" b="b"/>
              <a:pathLst>
                <a:path w="4467225" h="2727325">
                  <a:moveTo>
                    <a:pt x="0" y="2727124"/>
                  </a:moveTo>
                  <a:lnTo>
                    <a:pt x="10099" y="10122"/>
                  </a:lnTo>
                </a:path>
                <a:path w="4467225" h="2727325">
                  <a:moveTo>
                    <a:pt x="10099" y="0"/>
                  </a:moveTo>
                  <a:lnTo>
                    <a:pt x="111085" y="273694"/>
                  </a:lnTo>
                </a:path>
                <a:path w="4467225" h="2727325">
                  <a:moveTo>
                    <a:pt x="111085" y="283817"/>
                  </a:moveTo>
                  <a:lnTo>
                    <a:pt x="201949" y="527343"/>
                  </a:lnTo>
                </a:path>
                <a:path w="4467225" h="2727325">
                  <a:moveTo>
                    <a:pt x="201949" y="537466"/>
                  </a:moveTo>
                  <a:lnTo>
                    <a:pt x="302934" y="760351"/>
                  </a:lnTo>
                </a:path>
                <a:path w="4467225" h="2727325">
                  <a:moveTo>
                    <a:pt x="302934" y="770473"/>
                  </a:moveTo>
                  <a:lnTo>
                    <a:pt x="403920" y="962993"/>
                  </a:lnTo>
                </a:path>
                <a:path w="4467225" h="2727325">
                  <a:moveTo>
                    <a:pt x="403920" y="972916"/>
                  </a:moveTo>
                  <a:lnTo>
                    <a:pt x="505382" y="1145291"/>
                  </a:lnTo>
                </a:path>
                <a:path w="4467225" h="2727325">
                  <a:moveTo>
                    <a:pt x="505382" y="1155869"/>
                  </a:moveTo>
                  <a:lnTo>
                    <a:pt x="606367" y="1328164"/>
                  </a:lnTo>
                </a:path>
                <a:path w="4467225" h="2727325">
                  <a:moveTo>
                    <a:pt x="606367" y="1338266"/>
                  </a:moveTo>
                  <a:lnTo>
                    <a:pt x="707332" y="1480234"/>
                  </a:lnTo>
                </a:path>
                <a:path w="4467225" h="2727325">
                  <a:moveTo>
                    <a:pt x="717433" y="1490337"/>
                  </a:moveTo>
                  <a:lnTo>
                    <a:pt x="818418" y="1622202"/>
                  </a:lnTo>
                </a:path>
                <a:path w="4467225" h="2727325">
                  <a:moveTo>
                    <a:pt x="828518" y="1632305"/>
                  </a:moveTo>
                  <a:lnTo>
                    <a:pt x="919403" y="1743470"/>
                  </a:lnTo>
                </a:path>
                <a:path w="4467225" h="2727325">
                  <a:moveTo>
                    <a:pt x="929503" y="1753572"/>
                  </a:moveTo>
                  <a:lnTo>
                    <a:pt x="1040569" y="1865213"/>
                  </a:lnTo>
                </a:path>
                <a:path w="4467225" h="2727325">
                  <a:moveTo>
                    <a:pt x="1050670" y="1875336"/>
                  </a:moveTo>
                  <a:lnTo>
                    <a:pt x="1152132" y="1966752"/>
                  </a:lnTo>
                </a:path>
                <a:path w="4467225" h="2727325">
                  <a:moveTo>
                    <a:pt x="1162232" y="1976875"/>
                  </a:moveTo>
                  <a:lnTo>
                    <a:pt x="1283399" y="2067815"/>
                  </a:lnTo>
                </a:path>
                <a:path w="4467225" h="2727325">
                  <a:moveTo>
                    <a:pt x="1293499" y="2077937"/>
                  </a:moveTo>
                  <a:lnTo>
                    <a:pt x="1404585" y="2149150"/>
                  </a:lnTo>
                </a:path>
                <a:path w="4467225" h="2727325">
                  <a:moveTo>
                    <a:pt x="1414685" y="2159252"/>
                  </a:moveTo>
                  <a:lnTo>
                    <a:pt x="1545952" y="2240586"/>
                  </a:lnTo>
                </a:path>
                <a:path w="4467225" h="2727325">
                  <a:moveTo>
                    <a:pt x="1556052" y="2240586"/>
                  </a:moveTo>
                  <a:lnTo>
                    <a:pt x="1687896" y="2311322"/>
                  </a:lnTo>
                </a:path>
                <a:path w="4467225" h="2727325">
                  <a:moveTo>
                    <a:pt x="1697837" y="2311322"/>
                  </a:moveTo>
                  <a:lnTo>
                    <a:pt x="1839204" y="2371956"/>
                  </a:lnTo>
                </a:path>
                <a:path w="4467225" h="2727325">
                  <a:moveTo>
                    <a:pt x="1849345" y="2371956"/>
                  </a:moveTo>
                  <a:lnTo>
                    <a:pt x="2000852" y="2433086"/>
                  </a:lnTo>
                </a:path>
                <a:path w="4467225" h="2727325">
                  <a:moveTo>
                    <a:pt x="2010992" y="2433086"/>
                  </a:moveTo>
                  <a:lnTo>
                    <a:pt x="2183178" y="2483617"/>
                  </a:lnTo>
                </a:path>
                <a:path w="4467225" h="2727325">
                  <a:moveTo>
                    <a:pt x="2193119" y="2483617"/>
                  </a:moveTo>
                  <a:lnTo>
                    <a:pt x="2375048" y="2534148"/>
                  </a:lnTo>
                </a:path>
                <a:path w="4467225" h="2727325">
                  <a:moveTo>
                    <a:pt x="2384989" y="2534148"/>
                  </a:moveTo>
                  <a:lnTo>
                    <a:pt x="2597139" y="2575054"/>
                  </a:lnTo>
                </a:path>
                <a:path w="4467225" h="2727325">
                  <a:moveTo>
                    <a:pt x="2607279" y="2575054"/>
                  </a:moveTo>
                  <a:lnTo>
                    <a:pt x="2829769" y="2615463"/>
                  </a:lnTo>
                </a:path>
                <a:path w="4467225" h="2727325">
                  <a:moveTo>
                    <a:pt x="2839909" y="2615463"/>
                  </a:moveTo>
                  <a:lnTo>
                    <a:pt x="3112503" y="2645790"/>
                  </a:lnTo>
                </a:path>
                <a:path w="4467225" h="2727325">
                  <a:moveTo>
                    <a:pt x="3122643" y="2645790"/>
                  </a:moveTo>
                  <a:lnTo>
                    <a:pt x="3446336" y="2665994"/>
                  </a:lnTo>
                </a:path>
                <a:path w="4467225" h="2727325">
                  <a:moveTo>
                    <a:pt x="3456477" y="2665994"/>
                  </a:moveTo>
                  <a:lnTo>
                    <a:pt x="3850157" y="2686219"/>
                  </a:lnTo>
                </a:path>
                <a:path w="4467225" h="2727325">
                  <a:moveTo>
                    <a:pt x="3860894" y="2686219"/>
                  </a:moveTo>
                  <a:lnTo>
                    <a:pt x="4355580" y="2706900"/>
                  </a:lnTo>
                </a:path>
                <a:path w="4467225" h="2727325">
                  <a:moveTo>
                    <a:pt x="4365720" y="2706900"/>
                  </a:moveTo>
                  <a:lnTo>
                    <a:pt x="4467123" y="2706900"/>
                  </a:lnTo>
                </a:path>
              </a:pathLst>
            </a:custGeom>
            <a:ln w="1008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602178" y="511947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0" y="5039"/>
                  </a:moveTo>
                  <a:lnTo>
                    <a:pt x="1478" y="1476"/>
                  </a:lnTo>
                  <a:lnTo>
                    <a:pt x="5048" y="0"/>
                  </a:lnTo>
                  <a:lnTo>
                    <a:pt x="8619" y="1476"/>
                  </a:lnTo>
                  <a:lnTo>
                    <a:pt x="10097" y="5039"/>
                  </a:lnTo>
                  <a:lnTo>
                    <a:pt x="8619" y="8603"/>
                  </a:lnTo>
                  <a:lnTo>
                    <a:pt x="5048" y="10079"/>
                  </a:lnTo>
                  <a:lnTo>
                    <a:pt x="1478" y="8603"/>
                  </a:lnTo>
                  <a:lnTo>
                    <a:pt x="0" y="5039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7782468" y="2227863"/>
            <a:ext cx="118427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10">
                <a:latin typeface="Arial MT"/>
                <a:cs typeface="Arial MT"/>
              </a:rPr>
              <a:t>Exercise_01_RC_Circuit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3" name="object 3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CIRCUITO</a:t>
            </a:r>
            <a:r>
              <a:rPr dirty="0" spc="-95"/>
              <a:t> </a:t>
            </a:r>
            <a:r>
              <a:rPr dirty="0"/>
              <a:t>RLC</a:t>
            </a:r>
            <a:r>
              <a:rPr dirty="0" spc="-105"/>
              <a:t> </a:t>
            </a:r>
            <a:r>
              <a:rPr dirty="0"/>
              <a:t>EN</a:t>
            </a:r>
            <a:r>
              <a:rPr dirty="0" spc="-95"/>
              <a:t> </a:t>
            </a:r>
            <a:r>
              <a:rPr dirty="0" spc="-25"/>
              <a:t>CD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241805" y="2168398"/>
            <a:ext cx="2967355" cy="3202940"/>
            <a:chOff x="1241805" y="2168398"/>
            <a:chExt cx="2967355" cy="3202940"/>
          </a:xfrm>
        </p:grpSpPr>
        <p:sp>
          <p:nvSpPr>
            <p:cNvPr id="4" name="object 4" descr=""/>
            <p:cNvSpPr/>
            <p:nvPr/>
          </p:nvSpPr>
          <p:spPr>
            <a:xfrm>
              <a:off x="3740023" y="3018789"/>
              <a:ext cx="274320" cy="302260"/>
            </a:xfrm>
            <a:custGeom>
              <a:avLst/>
              <a:gdLst/>
              <a:ahLst/>
              <a:cxnLst/>
              <a:rect l="l" t="t" r="r" b="b"/>
              <a:pathLst>
                <a:path w="274320" h="302260">
                  <a:moveTo>
                    <a:pt x="273939" y="24130"/>
                  </a:moveTo>
                  <a:lnTo>
                    <a:pt x="157480" y="0"/>
                  </a:lnTo>
                  <a:lnTo>
                    <a:pt x="17653" y="39878"/>
                  </a:lnTo>
                  <a:lnTo>
                    <a:pt x="0" y="67310"/>
                  </a:lnTo>
                  <a:lnTo>
                    <a:pt x="762" y="76327"/>
                  </a:lnTo>
                  <a:lnTo>
                    <a:pt x="3302" y="84455"/>
                  </a:lnTo>
                  <a:lnTo>
                    <a:pt x="7366" y="90932"/>
                  </a:lnTo>
                  <a:lnTo>
                    <a:pt x="13208" y="94742"/>
                  </a:lnTo>
                  <a:lnTo>
                    <a:pt x="106045" y="145415"/>
                  </a:lnTo>
                  <a:lnTo>
                    <a:pt x="107200" y="146050"/>
                  </a:lnTo>
                  <a:lnTo>
                    <a:pt x="106045" y="146050"/>
                  </a:lnTo>
                  <a:lnTo>
                    <a:pt x="106045" y="152400"/>
                  </a:lnTo>
                  <a:lnTo>
                    <a:pt x="106045" y="302260"/>
                  </a:lnTo>
                  <a:lnTo>
                    <a:pt x="147955" y="302260"/>
                  </a:lnTo>
                  <a:lnTo>
                    <a:pt x="147955" y="152654"/>
                  </a:lnTo>
                  <a:lnTo>
                    <a:pt x="147955" y="152400"/>
                  </a:lnTo>
                  <a:lnTo>
                    <a:pt x="147955" y="125222"/>
                  </a:lnTo>
                  <a:lnTo>
                    <a:pt x="129159" y="97790"/>
                  </a:lnTo>
                  <a:lnTo>
                    <a:pt x="118783" y="97790"/>
                  </a:lnTo>
                  <a:lnTo>
                    <a:pt x="118783" y="152400"/>
                  </a:lnTo>
                  <a:lnTo>
                    <a:pt x="112991" y="152400"/>
                  </a:lnTo>
                  <a:lnTo>
                    <a:pt x="112991" y="149225"/>
                  </a:lnTo>
                  <a:lnTo>
                    <a:pt x="118783" y="152400"/>
                  </a:lnTo>
                  <a:lnTo>
                    <a:pt x="118783" y="97790"/>
                  </a:lnTo>
                  <a:lnTo>
                    <a:pt x="24257" y="97790"/>
                  </a:lnTo>
                  <a:lnTo>
                    <a:pt x="28702" y="42926"/>
                  </a:lnTo>
                  <a:lnTo>
                    <a:pt x="210312" y="42926"/>
                  </a:lnTo>
                  <a:lnTo>
                    <a:pt x="273939" y="2413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64279" y="2985516"/>
              <a:ext cx="251841" cy="13106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720084" y="2895472"/>
              <a:ext cx="318135" cy="147320"/>
            </a:xfrm>
            <a:custGeom>
              <a:avLst/>
              <a:gdLst/>
              <a:ahLst/>
              <a:cxnLst/>
              <a:rect l="l" t="t" r="r" b="b"/>
              <a:pathLst>
                <a:path w="318135" h="147319">
                  <a:moveTo>
                    <a:pt x="318135" y="117475"/>
                  </a:moveTo>
                  <a:lnTo>
                    <a:pt x="151765" y="60706"/>
                  </a:lnTo>
                  <a:lnTo>
                    <a:pt x="24257" y="90043"/>
                  </a:lnTo>
                  <a:lnTo>
                    <a:pt x="22098" y="35179"/>
                  </a:lnTo>
                  <a:lnTo>
                    <a:pt x="262890" y="35179"/>
                  </a:lnTo>
                  <a:lnTo>
                    <a:pt x="302641" y="26035"/>
                  </a:lnTo>
                  <a:lnTo>
                    <a:pt x="296037" y="26035"/>
                  </a:lnTo>
                  <a:lnTo>
                    <a:pt x="161671" y="0"/>
                  </a:lnTo>
                  <a:lnTo>
                    <a:pt x="15494" y="35179"/>
                  </a:lnTo>
                  <a:lnTo>
                    <a:pt x="0" y="62611"/>
                  </a:lnTo>
                  <a:lnTo>
                    <a:pt x="1270" y="73279"/>
                  </a:lnTo>
                  <a:lnTo>
                    <a:pt x="4699" y="82042"/>
                  </a:lnTo>
                  <a:lnTo>
                    <a:pt x="10287" y="87884"/>
                  </a:lnTo>
                  <a:lnTo>
                    <a:pt x="17653" y="90043"/>
                  </a:lnTo>
                  <a:lnTo>
                    <a:pt x="177419" y="123317"/>
                  </a:lnTo>
                  <a:lnTo>
                    <a:pt x="293878" y="90043"/>
                  </a:lnTo>
                  <a:lnTo>
                    <a:pt x="296037" y="146812"/>
                  </a:lnTo>
                  <a:lnTo>
                    <a:pt x="318135" y="117475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2182" y="2863596"/>
              <a:ext cx="296037" cy="12191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731133" y="2775457"/>
              <a:ext cx="292100" cy="120014"/>
            </a:xfrm>
            <a:custGeom>
              <a:avLst/>
              <a:gdLst/>
              <a:ahLst/>
              <a:cxnLst/>
              <a:rect l="l" t="t" r="r" b="b"/>
              <a:pathLst>
                <a:path w="292100" h="120014">
                  <a:moveTo>
                    <a:pt x="291592" y="27178"/>
                  </a:moveTo>
                  <a:lnTo>
                    <a:pt x="284988" y="27178"/>
                  </a:lnTo>
                  <a:lnTo>
                    <a:pt x="167894" y="0"/>
                  </a:lnTo>
                  <a:lnTo>
                    <a:pt x="17653" y="36322"/>
                  </a:lnTo>
                  <a:lnTo>
                    <a:pt x="0" y="63754"/>
                  </a:lnTo>
                  <a:lnTo>
                    <a:pt x="1524" y="74549"/>
                  </a:lnTo>
                  <a:lnTo>
                    <a:pt x="5461" y="83566"/>
                  </a:lnTo>
                  <a:lnTo>
                    <a:pt x="11176" y="90297"/>
                  </a:lnTo>
                  <a:lnTo>
                    <a:pt x="17653" y="94234"/>
                  </a:lnTo>
                  <a:lnTo>
                    <a:pt x="150622" y="120015"/>
                  </a:lnTo>
                  <a:lnTo>
                    <a:pt x="257429" y="94234"/>
                  </a:lnTo>
                  <a:lnTo>
                    <a:pt x="282829" y="88138"/>
                  </a:lnTo>
                  <a:lnTo>
                    <a:pt x="289433" y="88138"/>
                  </a:lnTo>
                  <a:lnTo>
                    <a:pt x="154051" y="61722"/>
                  </a:lnTo>
                  <a:lnTo>
                    <a:pt x="24257" y="36322"/>
                  </a:lnTo>
                  <a:lnTo>
                    <a:pt x="255143" y="36322"/>
                  </a:lnTo>
                  <a:lnTo>
                    <a:pt x="291592" y="27178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5389" y="2747772"/>
              <a:ext cx="282829" cy="8940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735577" y="2638298"/>
              <a:ext cx="292100" cy="137160"/>
            </a:xfrm>
            <a:custGeom>
              <a:avLst/>
              <a:gdLst/>
              <a:ahLst/>
              <a:cxnLst/>
              <a:rect l="l" t="t" r="r" b="b"/>
              <a:pathLst>
                <a:path w="292100" h="137160">
                  <a:moveTo>
                    <a:pt x="187579" y="0"/>
                  </a:moveTo>
                  <a:lnTo>
                    <a:pt x="17652" y="48513"/>
                  </a:lnTo>
                  <a:lnTo>
                    <a:pt x="0" y="75946"/>
                  </a:lnTo>
                  <a:lnTo>
                    <a:pt x="1524" y="86232"/>
                  </a:lnTo>
                  <a:lnTo>
                    <a:pt x="5461" y="94234"/>
                  </a:lnTo>
                  <a:lnTo>
                    <a:pt x="11175" y="99949"/>
                  </a:lnTo>
                  <a:lnTo>
                    <a:pt x="17652" y="103377"/>
                  </a:lnTo>
                  <a:lnTo>
                    <a:pt x="163449" y="137160"/>
                  </a:lnTo>
                  <a:lnTo>
                    <a:pt x="278384" y="109474"/>
                  </a:lnTo>
                  <a:lnTo>
                    <a:pt x="291973" y="109474"/>
                  </a:lnTo>
                  <a:lnTo>
                    <a:pt x="287147" y="106425"/>
                  </a:lnTo>
                  <a:lnTo>
                    <a:pt x="273304" y="103377"/>
                  </a:lnTo>
                  <a:lnTo>
                    <a:pt x="26543" y="103377"/>
                  </a:lnTo>
                  <a:lnTo>
                    <a:pt x="24257" y="48513"/>
                  </a:lnTo>
                  <a:lnTo>
                    <a:pt x="218694" y="48513"/>
                  </a:lnTo>
                  <a:lnTo>
                    <a:pt x="282829" y="30225"/>
                  </a:lnTo>
                  <a:lnTo>
                    <a:pt x="273938" y="30225"/>
                  </a:lnTo>
                  <a:lnTo>
                    <a:pt x="187579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9835" y="2421636"/>
              <a:ext cx="276225" cy="32003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740023" y="3018790"/>
              <a:ext cx="274320" cy="302260"/>
            </a:xfrm>
            <a:custGeom>
              <a:avLst/>
              <a:gdLst/>
              <a:ahLst/>
              <a:cxnLst/>
              <a:rect l="l" t="t" r="r" b="b"/>
              <a:pathLst>
                <a:path w="274320" h="302260">
                  <a:moveTo>
                    <a:pt x="106044" y="145414"/>
                  </a:moveTo>
                  <a:lnTo>
                    <a:pt x="106044" y="302006"/>
                  </a:lnTo>
                  <a:lnTo>
                    <a:pt x="147954" y="302006"/>
                  </a:lnTo>
                  <a:lnTo>
                    <a:pt x="147954" y="152654"/>
                  </a:lnTo>
                  <a:lnTo>
                    <a:pt x="119252" y="152654"/>
                  </a:lnTo>
                  <a:lnTo>
                    <a:pt x="106044" y="145414"/>
                  </a:lnTo>
                  <a:close/>
                </a:path>
                <a:path w="274320" h="302260">
                  <a:moveTo>
                    <a:pt x="106044" y="125222"/>
                  </a:moveTo>
                  <a:lnTo>
                    <a:pt x="106044" y="145414"/>
                  </a:lnTo>
                  <a:lnTo>
                    <a:pt x="119252" y="152654"/>
                  </a:lnTo>
                  <a:lnTo>
                    <a:pt x="106044" y="125222"/>
                  </a:lnTo>
                  <a:close/>
                </a:path>
                <a:path w="274320" h="302260">
                  <a:moveTo>
                    <a:pt x="147954" y="125222"/>
                  </a:moveTo>
                  <a:lnTo>
                    <a:pt x="106044" y="125222"/>
                  </a:lnTo>
                  <a:lnTo>
                    <a:pt x="119252" y="152654"/>
                  </a:lnTo>
                  <a:lnTo>
                    <a:pt x="147954" y="152654"/>
                  </a:lnTo>
                  <a:lnTo>
                    <a:pt x="147954" y="125222"/>
                  </a:lnTo>
                  <a:close/>
                </a:path>
                <a:path w="274320" h="302260">
                  <a:moveTo>
                    <a:pt x="157479" y="0"/>
                  </a:moveTo>
                  <a:lnTo>
                    <a:pt x="17652" y="39877"/>
                  </a:lnTo>
                  <a:lnTo>
                    <a:pt x="0" y="67310"/>
                  </a:lnTo>
                  <a:lnTo>
                    <a:pt x="762" y="76326"/>
                  </a:lnTo>
                  <a:lnTo>
                    <a:pt x="3301" y="84455"/>
                  </a:lnTo>
                  <a:lnTo>
                    <a:pt x="7365" y="90932"/>
                  </a:lnTo>
                  <a:lnTo>
                    <a:pt x="13207" y="94742"/>
                  </a:lnTo>
                  <a:lnTo>
                    <a:pt x="106044" y="145414"/>
                  </a:lnTo>
                  <a:lnTo>
                    <a:pt x="106044" y="125222"/>
                  </a:lnTo>
                  <a:lnTo>
                    <a:pt x="147954" y="125222"/>
                  </a:lnTo>
                  <a:lnTo>
                    <a:pt x="129159" y="97789"/>
                  </a:lnTo>
                  <a:lnTo>
                    <a:pt x="24256" y="97789"/>
                  </a:lnTo>
                  <a:lnTo>
                    <a:pt x="28701" y="42925"/>
                  </a:lnTo>
                  <a:lnTo>
                    <a:pt x="210312" y="42925"/>
                  </a:lnTo>
                  <a:lnTo>
                    <a:pt x="273938" y="24130"/>
                  </a:lnTo>
                  <a:lnTo>
                    <a:pt x="157479" y="0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9707" y="2980944"/>
              <a:ext cx="260985" cy="14020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720083" y="2895473"/>
              <a:ext cx="318135" cy="147320"/>
            </a:xfrm>
            <a:custGeom>
              <a:avLst/>
              <a:gdLst/>
              <a:ahLst/>
              <a:cxnLst/>
              <a:rect l="l" t="t" r="r" b="b"/>
              <a:pathLst>
                <a:path w="318135" h="147319">
                  <a:moveTo>
                    <a:pt x="151764" y="60705"/>
                  </a:moveTo>
                  <a:lnTo>
                    <a:pt x="24256" y="90042"/>
                  </a:lnTo>
                  <a:lnTo>
                    <a:pt x="293877" y="90042"/>
                  </a:lnTo>
                  <a:lnTo>
                    <a:pt x="296037" y="146812"/>
                  </a:lnTo>
                  <a:lnTo>
                    <a:pt x="318135" y="117475"/>
                  </a:lnTo>
                  <a:lnTo>
                    <a:pt x="316991" y="107187"/>
                  </a:lnTo>
                  <a:lnTo>
                    <a:pt x="313436" y="99187"/>
                  </a:lnTo>
                  <a:lnTo>
                    <a:pt x="307848" y="93472"/>
                  </a:lnTo>
                  <a:lnTo>
                    <a:pt x="300481" y="90042"/>
                  </a:lnTo>
                  <a:lnTo>
                    <a:pt x="151764" y="60705"/>
                  </a:lnTo>
                  <a:close/>
                </a:path>
                <a:path w="318135" h="147319">
                  <a:moveTo>
                    <a:pt x="161670" y="0"/>
                  </a:moveTo>
                  <a:lnTo>
                    <a:pt x="15493" y="35178"/>
                  </a:lnTo>
                  <a:lnTo>
                    <a:pt x="0" y="62611"/>
                  </a:lnTo>
                  <a:lnTo>
                    <a:pt x="1269" y="73278"/>
                  </a:lnTo>
                  <a:lnTo>
                    <a:pt x="4699" y="82041"/>
                  </a:lnTo>
                  <a:lnTo>
                    <a:pt x="10287" y="87884"/>
                  </a:lnTo>
                  <a:lnTo>
                    <a:pt x="17652" y="90042"/>
                  </a:lnTo>
                  <a:lnTo>
                    <a:pt x="177418" y="123316"/>
                  </a:lnTo>
                  <a:lnTo>
                    <a:pt x="293877" y="90042"/>
                  </a:lnTo>
                  <a:lnTo>
                    <a:pt x="24256" y="90042"/>
                  </a:lnTo>
                  <a:lnTo>
                    <a:pt x="22098" y="35178"/>
                  </a:lnTo>
                  <a:lnTo>
                    <a:pt x="262889" y="35178"/>
                  </a:lnTo>
                  <a:lnTo>
                    <a:pt x="302640" y="26035"/>
                  </a:lnTo>
                  <a:lnTo>
                    <a:pt x="296037" y="26035"/>
                  </a:lnTo>
                  <a:lnTo>
                    <a:pt x="161670" y="0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37610" y="2859024"/>
              <a:ext cx="305181" cy="131063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3731132" y="2775458"/>
              <a:ext cx="292100" cy="120014"/>
            </a:xfrm>
            <a:custGeom>
              <a:avLst/>
              <a:gdLst/>
              <a:ahLst/>
              <a:cxnLst/>
              <a:rect l="l" t="t" r="r" b="b"/>
              <a:pathLst>
                <a:path w="292100" h="120014">
                  <a:moveTo>
                    <a:pt x="167893" y="0"/>
                  </a:moveTo>
                  <a:lnTo>
                    <a:pt x="17652" y="36321"/>
                  </a:lnTo>
                  <a:lnTo>
                    <a:pt x="0" y="63753"/>
                  </a:lnTo>
                  <a:lnTo>
                    <a:pt x="1524" y="74549"/>
                  </a:lnTo>
                  <a:lnTo>
                    <a:pt x="5461" y="83565"/>
                  </a:lnTo>
                  <a:lnTo>
                    <a:pt x="11175" y="90296"/>
                  </a:lnTo>
                  <a:lnTo>
                    <a:pt x="17652" y="94233"/>
                  </a:lnTo>
                  <a:lnTo>
                    <a:pt x="150621" y="120014"/>
                  </a:lnTo>
                  <a:lnTo>
                    <a:pt x="257428" y="94233"/>
                  </a:lnTo>
                  <a:lnTo>
                    <a:pt x="24256" y="94233"/>
                  </a:lnTo>
                  <a:lnTo>
                    <a:pt x="24256" y="36321"/>
                  </a:lnTo>
                  <a:lnTo>
                    <a:pt x="255142" y="36321"/>
                  </a:lnTo>
                  <a:lnTo>
                    <a:pt x="291591" y="27177"/>
                  </a:lnTo>
                  <a:lnTo>
                    <a:pt x="284988" y="27177"/>
                  </a:lnTo>
                  <a:lnTo>
                    <a:pt x="167893" y="0"/>
                  </a:lnTo>
                  <a:close/>
                </a:path>
                <a:path w="292100" h="120014">
                  <a:moveTo>
                    <a:pt x="24256" y="36321"/>
                  </a:moveTo>
                  <a:lnTo>
                    <a:pt x="24256" y="94233"/>
                  </a:lnTo>
                  <a:lnTo>
                    <a:pt x="154050" y="61721"/>
                  </a:lnTo>
                  <a:lnTo>
                    <a:pt x="24256" y="36321"/>
                  </a:lnTo>
                  <a:close/>
                </a:path>
                <a:path w="292100" h="120014">
                  <a:moveTo>
                    <a:pt x="154050" y="61721"/>
                  </a:moveTo>
                  <a:lnTo>
                    <a:pt x="24256" y="94233"/>
                  </a:lnTo>
                  <a:lnTo>
                    <a:pt x="257428" y="94233"/>
                  </a:lnTo>
                  <a:lnTo>
                    <a:pt x="282828" y="88137"/>
                  </a:lnTo>
                  <a:lnTo>
                    <a:pt x="289432" y="88137"/>
                  </a:lnTo>
                  <a:lnTo>
                    <a:pt x="154050" y="61721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0817" y="2743200"/>
              <a:ext cx="291973" cy="9855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735577" y="2638298"/>
              <a:ext cx="292100" cy="137160"/>
            </a:xfrm>
            <a:custGeom>
              <a:avLst/>
              <a:gdLst/>
              <a:ahLst/>
              <a:cxnLst/>
              <a:rect l="l" t="t" r="r" b="b"/>
              <a:pathLst>
                <a:path w="292100" h="137160">
                  <a:moveTo>
                    <a:pt x="187579" y="0"/>
                  </a:moveTo>
                  <a:lnTo>
                    <a:pt x="17652" y="48513"/>
                  </a:lnTo>
                  <a:lnTo>
                    <a:pt x="0" y="75946"/>
                  </a:lnTo>
                  <a:lnTo>
                    <a:pt x="1524" y="86232"/>
                  </a:lnTo>
                  <a:lnTo>
                    <a:pt x="5461" y="94234"/>
                  </a:lnTo>
                  <a:lnTo>
                    <a:pt x="11175" y="99949"/>
                  </a:lnTo>
                  <a:lnTo>
                    <a:pt x="17652" y="103377"/>
                  </a:lnTo>
                  <a:lnTo>
                    <a:pt x="163449" y="137160"/>
                  </a:lnTo>
                  <a:lnTo>
                    <a:pt x="278384" y="109474"/>
                  </a:lnTo>
                  <a:lnTo>
                    <a:pt x="291973" y="109474"/>
                  </a:lnTo>
                  <a:lnTo>
                    <a:pt x="287147" y="106425"/>
                  </a:lnTo>
                  <a:lnTo>
                    <a:pt x="273304" y="103377"/>
                  </a:lnTo>
                  <a:lnTo>
                    <a:pt x="26543" y="103377"/>
                  </a:lnTo>
                  <a:lnTo>
                    <a:pt x="24257" y="48513"/>
                  </a:lnTo>
                  <a:lnTo>
                    <a:pt x="218694" y="48513"/>
                  </a:lnTo>
                  <a:lnTo>
                    <a:pt x="282829" y="30225"/>
                  </a:lnTo>
                  <a:lnTo>
                    <a:pt x="273938" y="30225"/>
                  </a:lnTo>
                  <a:lnTo>
                    <a:pt x="187579" y="0"/>
                  </a:lnTo>
                  <a:close/>
                </a:path>
                <a:path w="292100" h="137160">
                  <a:moveTo>
                    <a:pt x="24257" y="48513"/>
                  </a:moveTo>
                  <a:lnTo>
                    <a:pt x="26543" y="103377"/>
                  </a:lnTo>
                  <a:lnTo>
                    <a:pt x="133985" y="72643"/>
                  </a:lnTo>
                  <a:lnTo>
                    <a:pt x="24257" y="48513"/>
                  </a:lnTo>
                  <a:close/>
                </a:path>
                <a:path w="292100" h="137160">
                  <a:moveTo>
                    <a:pt x="133985" y="72643"/>
                  </a:moveTo>
                  <a:lnTo>
                    <a:pt x="26543" y="103377"/>
                  </a:lnTo>
                  <a:lnTo>
                    <a:pt x="273304" y="103377"/>
                  </a:lnTo>
                  <a:lnTo>
                    <a:pt x="133985" y="72643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55263" y="2417064"/>
              <a:ext cx="285369" cy="29845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590544" y="3293364"/>
              <a:ext cx="563880" cy="300355"/>
            </a:xfrm>
            <a:custGeom>
              <a:avLst/>
              <a:gdLst/>
              <a:ahLst/>
              <a:cxnLst/>
              <a:rect l="l" t="t" r="r" b="b"/>
              <a:pathLst>
                <a:path w="563879" h="300354">
                  <a:moveTo>
                    <a:pt x="275843" y="0"/>
                  </a:moveTo>
                  <a:lnTo>
                    <a:pt x="275843" y="143001"/>
                  </a:lnTo>
                </a:path>
                <a:path w="563879" h="300354">
                  <a:moveTo>
                    <a:pt x="1523" y="167639"/>
                  </a:moveTo>
                  <a:lnTo>
                    <a:pt x="563371" y="167639"/>
                  </a:lnTo>
                </a:path>
                <a:path w="563879" h="300354">
                  <a:moveTo>
                    <a:pt x="0" y="300227"/>
                  </a:moveTo>
                  <a:lnTo>
                    <a:pt x="560323" y="300227"/>
                  </a:lnTo>
                </a:path>
              </a:pathLst>
            </a:custGeom>
            <a:ln w="57912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867911" y="360883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w="0" h="457200">
                  <a:moveTo>
                    <a:pt x="0" y="0"/>
                  </a:moveTo>
                  <a:lnTo>
                    <a:pt x="0" y="456946"/>
                  </a:lnTo>
                </a:path>
              </a:pathLst>
            </a:custGeom>
            <a:ln w="5486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271015" y="2400300"/>
              <a:ext cx="560705" cy="920750"/>
            </a:xfrm>
            <a:custGeom>
              <a:avLst/>
              <a:gdLst/>
              <a:ahLst/>
              <a:cxnLst/>
              <a:rect l="l" t="t" r="r" b="b"/>
              <a:pathLst>
                <a:path w="560705" h="920750">
                  <a:moveTo>
                    <a:pt x="272796" y="0"/>
                  </a:moveTo>
                  <a:lnTo>
                    <a:pt x="272796" y="821816"/>
                  </a:lnTo>
                </a:path>
                <a:path w="560705" h="920750">
                  <a:moveTo>
                    <a:pt x="0" y="822960"/>
                  </a:moveTo>
                  <a:lnTo>
                    <a:pt x="560323" y="822960"/>
                  </a:lnTo>
                </a:path>
                <a:path w="560705" h="920750">
                  <a:moveTo>
                    <a:pt x="147828" y="920496"/>
                  </a:moveTo>
                  <a:lnTo>
                    <a:pt x="421894" y="920496"/>
                  </a:lnTo>
                </a:path>
              </a:pathLst>
            </a:custGeom>
            <a:ln w="57912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545335" y="3323844"/>
              <a:ext cx="0" cy="913765"/>
            </a:xfrm>
            <a:custGeom>
              <a:avLst/>
              <a:gdLst/>
              <a:ahLst/>
              <a:cxnLst/>
              <a:rect l="l" t="t" r="r" b="b"/>
              <a:pathLst>
                <a:path w="0" h="913764">
                  <a:moveTo>
                    <a:pt x="0" y="0"/>
                  </a:moveTo>
                  <a:lnTo>
                    <a:pt x="0" y="913764"/>
                  </a:lnTo>
                </a:path>
              </a:pathLst>
            </a:custGeom>
            <a:ln w="5486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274063" y="4238244"/>
              <a:ext cx="2905760" cy="1103630"/>
            </a:xfrm>
            <a:custGeom>
              <a:avLst/>
              <a:gdLst/>
              <a:ahLst/>
              <a:cxnLst/>
              <a:rect l="l" t="t" r="r" b="b"/>
              <a:pathLst>
                <a:path w="2905760" h="1103629">
                  <a:moveTo>
                    <a:pt x="561848" y="0"/>
                  </a:moveTo>
                  <a:lnTo>
                    <a:pt x="0" y="0"/>
                  </a:lnTo>
                </a:path>
                <a:path w="2905760" h="1103629">
                  <a:moveTo>
                    <a:pt x="457073" y="80771"/>
                  </a:moveTo>
                  <a:lnTo>
                    <a:pt x="103632" y="80771"/>
                  </a:lnTo>
                </a:path>
                <a:path w="2905760" h="1103629">
                  <a:moveTo>
                    <a:pt x="389763" y="147827"/>
                  </a:moveTo>
                  <a:lnTo>
                    <a:pt x="173736" y="147827"/>
                  </a:lnTo>
                </a:path>
                <a:path w="2905760" h="1103629">
                  <a:moveTo>
                    <a:pt x="332105" y="208787"/>
                  </a:moveTo>
                  <a:lnTo>
                    <a:pt x="240792" y="208787"/>
                  </a:lnTo>
                </a:path>
                <a:path w="2905760" h="1103629">
                  <a:moveTo>
                    <a:pt x="2905760" y="896111"/>
                  </a:moveTo>
                  <a:lnTo>
                    <a:pt x="2345436" y="896111"/>
                  </a:lnTo>
                </a:path>
                <a:path w="2905760" h="1103629">
                  <a:moveTo>
                    <a:pt x="2802509" y="975359"/>
                  </a:moveTo>
                  <a:lnTo>
                    <a:pt x="2449068" y="975359"/>
                  </a:lnTo>
                </a:path>
                <a:path w="2905760" h="1103629">
                  <a:moveTo>
                    <a:pt x="2733675" y="1043939"/>
                  </a:moveTo>
                  <a:lnTo>
                    <a:pt x="2519172" y="1043939"/>
                  </a:lnTo>
                </a:path>
                <a:path w="2905760" h="1103629">
                  <a:moveTo>
                    <a:pt x="2677541" y="1103375"/>
                  </a:moveTo>
                  <a:lnTo>
                    <a:pt x="2586228" y="1103375"/>
                  </a:lnTo>
                </a:path>
              </a:pathLst>
            </a:custGeom>
            <a:ln w="57912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522475" y="2398776"/>
              <a:ext cx="640080" cy="0"/>
            </a:xfrm>
            <a:custGeom>
              <a:avLst/>
              <a:gdLst/>
              <a:ahLst/>
              <a:cxnLst/>
              <a:rect l="l" t="t" r="r" b="b"/>
              <a:pathLst>
                <a:path w="640080" h="0">
                  <a:moveTo>
                    <a:pt x="0" y="0"/>
                  </a:moveTo>
                  <a:lnTo>
                    <a:pt x="639699" y="0"/>
                  </a:lnTo>
                </a:path>
              </a:pathLst>
            </a:custGeom>
            <a:ln w="5486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138172" y="2197608"/>
              <a:ext cx="397510" cy="200660"/>
            </a:xfrm>
            <a:custGeom>
              <a:avLst/>
              <a:gdLst/>
              <a:ahLst/>
              <a:cxnLst/>
              <a:rect l="l" t="t" r="r" b="b"/>
              <a:pathLst>
                <a:path w="397510" h="200660">
                  <a:moveTo>
                    <a:pt x="397255" y="0"/>
                  </a:moveTo>
                  <a:lnTo>
                    <a:pt x="0" y="200532"/>
                  </a:lnTo>
                </a:path>
              </a:pathLst>
            </a:custGeom>
            <a:ln w="57912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40609" y="2478024"/>
              <a:ext cx="69976" cy="106045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2077211" y="2170176"/>
              <a:ext cx="302895" cy="309245"/>
            </a:xfrm>
            <a:custGeom>
              <a:avLst/>
              <a:gdLst/>
              <a:ahLst/>
              <a:cxnLst/>
              <a:rect l="l" t="t" r="r" b="b"/>
              <a:pathLst>
                <a:path w="302894" h="309244">
                  <a:moveTo>
                    <a:pt x="254" y="0"/>
                  </a:moveTo>
                  <a:lnTo>
                    <a:pt x="0" y="16256"/>
                  </a:lnTo>
                  <a:lnTo>
                    <a:pt x="15493" y="16763"/>
                  </a:lnTo>
                  <a:lnTo>
                    <a:pt x="30606" y="18161"/>
                  </a:lnTo>
                  <a:lnTo>
                    <a:pt x="74675" y="27939"/>
                  </a:lnTo>
                  <a:lnTo>
                    <a:pt x="116077" y="45212"/>
                  </a:lnTo>
                  <a:lnTo>
                    <a:pt x="154558" y="69596"/>
                  </a:lnTo>
                  <a:lnTo>
                    <a:pt x="189611" y="100329"/>
                  </a:lnTo>
                  <a:lnTo>
                    <a:pt x="220344" y="136651"/>
                  </a:lnTo>
                  <a:lnTo>
                    <a:pt x="246761" y="178308"/>
                  </a:lnTo>
                  <a:lnTo>
                    <a:pt x="268224" y="224154"/>
                  </a:lnTo>
                  <a:lnTo>
                    <a:pt x="283971" y="273938"/>
                  </a:lnTo>
                  <a:lnTo>
                    <a:pt x="291211" y="308737"/>
                  </a:lnTo>
                  <a:lnTo>
                    <a:pt x="291211" y="307848"/>
                  </a:lnTo>
                  <a:lnTo>
                    <a:pt x="302894" y="307848"/>
                  </a:lnTo>
                  <a:lnTo>
                    <a:pt x="302768" y="306070"/>
                  </a:lnTo>
                  <a:lnTo>
                    <a:pt x="290068" y="250316"/>
                  </a:lnTo>
                  <a:lnTo>
                    <a:pt x="271399" y="199644"/>
                  </a:lnTo>
                  <a:lnTo>
                    <a:pt x="247269" y="153162"/>
                  </a:lnTo>
                  <a:lnTo>
                    <a:pt x="218058" y="111378"/>
                  </a:lnTo>
                  <a:lnTo>
                    <a:pt x="172465" y="64897"/>
                  </a:lnTo>
                  <a:lnTo>
                    <a:pt x="133604" y="37591"/>
                  </a:lnTo>
                  <a:lnTo>
                    <a:pt x="91693" y="17018"/>
                  </a:lnTo>
                  <a:lnTo>
                    <a:pt x="46862" y="4445"/>
                  </a:lnTo>
                  <a:lnTo>
                    <a:pt x="15875" y="508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584703" y="2441448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1279397" y="0"/>
                  </a:lnTo>
                </a:path>
              </a:pathLst>
            </a:custGeom>
            <a:ln w="5486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570732" y="4064507"/>
              <a:ext cx="308610" cy="855344"/>
            </a:xfrm>
            <a:custGeom>
              <a:avLst/>
              <a:gdLst/>
              <a:ahLst/>
              <a:cxnLst/>
              <a:rect l="l" t="t" r="r" b="b"/>
              <a:pathLst>
                <a:path w="308610" h="855345">
                  <a:moveTo>
                    <a:pt x="308356" y="731139"/>
                  </a:moveTo>
                  <a:lnTo>
                    <a:pt x="141224" y="731139"/>
                  </a:lnTo>
                  <a:lnTo>
                    <a:pt x="132588" y="728980"/>
                  </a:lnTo>
                  <a:lnTo>
                    <a:pt x="115316" y="728980"/>
                  </a:lnTo>
                  <a:lnTo>
                    <a:pt x="103759" y="723646"/>
                  </a:lnTo>
                  <a:lnTo>
                    <a:pt x="95123" y="723646"/>
                  </a:lnTo>
                  <a:lnTo>
                    <a:pt x="83566" y="713867"/>
                  </a:lnTo>
                  <a:lnTo>
                    <a:pt x="77851" y="713867"/>
                  </a:lnTo>
                  <a:lnTo>
                    <a:pt x="72009" y="710692"/>
                  </a:lnTo>
                  <a:lnTo>
                    <a:pt x="83566" y="703199"/>
                  </a:lnTo>
                  <a:lnTo>
                    <a:pt x="92202" y="695579"/>
                  </a:lnTo>
                  <a:lnTo>
                    <a:pt x="103759" y="686943"/>
                  </a:lnTo>
                  <a:lnTo>
                    <a:pt x="54737" y="686943"/>
                  </a:lnTo>
                  <a:lnTo>
                    <a:pt x="51816" y="679450"/>
                  </a:lnTo>
                  <a:lnTo>
                    <a:pt x="43180" y="677291"/>
                  </a:lnTo>
                  <a:lnTo>
                    <a:pt x="37465" y="669798"/>
                  </a:lnTo>
                  <a:lnTo>
                    <a:pt x="37465" y="661162"/>
                  </a:lnTo>
                  <a:lnTo>
                    <a:pt x="31750" y="659003"/>
                  </a:lnTo>
                  <a:lnTo>
                    <a:pt x="31750" y="630936"/>
                  </a:lnTo>
                  <a:lnTo>
                    <a:pt x="37465" y="622427"/>
                  </a:lnTo>
                  <a:lnTo>
                    <a:pt x="37465" y="618109"/>
                  </a:lnTo>
                  <a:lnTo>
                    <a:pt x="43180" y="612648"/>
                  </a:lnTo>
                  <a:lnTo>
                    <a:pt x="43180" y="607314"/>
                  </a:lnTo>
                  <a:lnTo>
                    <a:pt x="46101" y="599821"/>
                  </a:lnTo>
                  <a:lnTo>
                    <a:pt x="51816" y="596519"/>
                  </a:lnTo>
                  <a:lnTo>
                    <a:pt x="54737" y="589026"/>
                  </a:lnTo>
                  <a:lnTo>
                    <a:pt x="115316" y="589026"/>
                  </a:lnTo>
                  <a:lnTo>
                    <a:pt x="103759" y="586867"/>
                  </a:lnTo>
                  <a:lnTo>
                    <a:pt x="100838" y="581406"/>
                  </a:lnTo>
                  <a:lnTo>
                    <a:pt x="92202" y="581406"/>
                  </a:lnTo>
                  <a:lnTo>
                    <a:pt x="86487" y="579247"/>
                  </a:lnTo>
                  <a:lnTo>
                    <a:pt x="83566" y="573913"/>
                  </a:lnTo>
                  <a:lnTo>
                    <a:pt x="72009" y="568579"/>
                  </a:lnTo>
                  <a:lnTo>
                    <a:pt x="100838" y="553466"/>
                  </a:lnTo>
                  <a:lnTo>
                    <a:pt x="115316" y="550291"/>
                  </a:lnTo>
                  <a:lnTo>
                    <a:pt x="123571" y="544830"/>
                  </a:lnTo>
                  <a:lnTo>
                    <a:pt x="60579" y="544830"/>
                  </a:lnTo>
                  <a:lnTo>
                    <a:pt x="54737" y="537337"/>
                  </a:lnTo>
                  <a:lnTo>
                    <a:pt x="46101" y="531876"/>
                  </a:lnTo>
                  <a:lnTo>
                    <a:pt x="43180" y="524383"/>
                  </a:lnTo>
                  <a:lnTo>
                    <a:pt x="37465" y="516890"/>
                  </a:lnTo>
                  <a:lnTo>
                    <a:pt x="37465" y="511429"/>
                  </a:lnTo>
                  <a:lnTo>
                    <a:pt x="31750" y="507111"/>
                  </a:lnTo>
                  <a:lnTo>
                    <a:pt x="31750" y="480187"/>
                  </a:lnTo>
                  <a:lnTo>
                    <a:pt x="37465" y="472694"/>
                  </a:lnTo>
                  <a:lnTo>
                    <a:pt x="37465" y="465201"/>
                  </a:lnTo>
                  <a:lnTo>
                    <a:pt x="43180" y="457581"/>
                  </a:lnTo>
                  <a:lnTo>
                    <a:pt x="46101" y="452247"/>
                  </a:lnTo>
                  <a:lnTo>
                    <a:pt x="51816" y="444754"/>
                  </a:lnTo>
                  <a:lnTo>
                    <a:pt x="109474" y="444754"/>
                  </a:lnTo>
                  <a:lnTo>
                    <a:pt x="95123" y="439293"/>
                  </a:lnTo>
                  <a:lnTo>
                    <a:pt x="83566" y="431800"/>
                  </a:lnTo>
                  <a:lnTo>
                    <a:pt x="72009" y="426466"/>
                  </a:lnTo>
                  <a:lnTo>
                    <a:pt x="83566" y="418846"/>
                  </a:lnTo>
                  <a:lnTo>
                    <a:pt x="95123" y="413512"/>
                  </a:lnTo>
                  <a:lnTo>
                    <a:pt x="109474" y="408051"/>
                  </a:lnTo>
                  <a:lnTo>
                    <a:pt x="126873" y="402717"/>
                  </a:lnTo>
                  <a:lnTo>
                    <a:pt x="54737" y="402717"/>
                  </a:lnTo>
                  <a:lnTo>
                    <a:pt x="51816" y="395224"/>
                  </a:lnTo>
                  <a:lnTo>
                    <a:pt x="43180" y="390906"/>
                  </a:lnTo>
                  <a:lnTo>
                    <a:pt x="37465" y="382270"/>
                  </a:lnTo>
                  <a:lnTo>
                    <a:pt x="37465" y="377952"/>
                  </a:lnTo>
                  <a:lnTo>
                    <a:pt x="31750" y="372618"/>
                  </a:lnTo>
                  <a:lnTo>
                    <a:pt x="31750" y="346710"/>
                  </a:lnTo>
                  <a:lnTo>
                    <a:pt x="37465" y="338074"/>
                  </a:lnTo>
                  <a:lnTo>
                    <a:pt x="37465" y="333756"/>
                  </a:lnTo>
                  <a:lnTo>
                    <a:pt x="43180" y="328422"/>
                  </a:lnTo>
                  <a:lnTo>
                    <a:pt x="46101" y="323088"/>
                  </a:lnTo>
                  <a:lnTo>
                    <a:pt x="51816" y="315468"/>
                  </a:lnTo>
                  <a:lnTo>
                    <a:pt x="51816" y="313309"/>
                  </a:lnTo>
                  <a:lnTo>
                    <a:pt x="54737" y="304673"/>
                  </a:lnTo>
                  <a:lnTo>
                    <a:pt x="95123" y="304673"/>
                  </a:lnTo>
                  <a:lnTo>
                    <a:pt x="72009" y="289687"/>
                  </a:lnTo>
                  <a:lnTo>
                    <a:pt x="86487" y="284226"/>
                  </a:lnTo>
                  <a:lnTo>
                    <a:pt x="115316" y="269240"/>
                  </a:lnTo>
                  <a:lnTo>
                    <a:pt x="54737" y="269240"/>
                  </a:lnTo>
                  <a:lnTo>
                    <a:pt x="37465" y="248793"/>
                  </a:lnTo>
                  <a:lnTo>
                    <a:pt x="31750" y="234696"/>
                  </a:lnTo>
                  <a:lnTo>
                    <a:pt x="31750" y="214249"/>
                  </a:lnTo>
                  <a:lnTo>
                    <a:pt x="37465" y="199263"/>
                  </a:lnTo>
                  <a:lnTo>
                    <a:pt x="46101" y="188468"/>
                  </a:lnTo>
                  <a:lnTo>
                    <a:pt x="54737" y="173355"/>
                  </a:lnTo>
                  <a:lnTo>
                    <a:pt x="123952" y="173355"/>
                  </a:lnTo>
                  <a:lnTo>
                    <a:pt x="103759" y="168021"/>
                  </a:lnTo>
                  <a:lnTo>
                    <a:pt x="86487" y="160401"/>
                  </a:lnTo>
                  <a:lnTo>
                    <a:pt x="72009" y="152908"/>
                  </a:lnTo>
                  <a:lnTo>
                    <a:pt x="101473" y="136779"/>
                  </a:lnTo>
                  <a:lnTo>
                    <a:pt x="51816" y="136779"/>
                  </a:lnTo>
                  <a:lnTo>
                    <a:pt x="46101" y="127000"/>
                  </a:lnTo>
                  <a:lnTo>
                    <a:pt x="43180" y="119507"/>
                  </a:lnTo>
                  <a:lnTo>
                    <a:pt x="31750" y="98044"/>
                  </a:lnTo>
                  <a:lnTo>
                    <a:pt x="31750" y="79629"/>
                  </a:lnTo>
                  <a:lnTo>
                    <a:pt x="37465" y="72136"/>
                  </a:lnTo>
                  <a:lnTo>
                    <a:pt x="43180" y="62484"/>
                  </a:lnTo>
                  <a:lnTo>
                    <a:pt x="72009" y="31242"/>
                  </a:lnTo>
                  <a:lnTo>
                    <a:pt x="100838" y="25781"/>
                  </a:lnTo>
                  <a:lnTo>
                    <a:pt x="115316" y="20447"/>
                  </a:lnTo>
                  <a:lnTo>
                    <a:pt x="299720" y="20447"/>
                  </a:lnTo>
                  <a:lnTo>
                    <a:pt x="299720" y="0"/>
                  </a:lnTo>
                  <a:lnTo>
                    <a:pt x="123952" y="0"/>
                  </a:lnTo>
                  <a:lnTo>
                    <a:pt x="100838" y="3175"/>
                  </a:lnTo>
                  <a:lnTo>
                    <a:pt x="83566" y="3175"/>
                  </a:lnTo>
                  <a:lnTo>
                    <a:pt x="63373" y="10795"/>
                  </a:lnTo>
                  <a:lnTo>
                    <a:pt x="46101" y="12954"/>
                  </a:lnTo>
                  <a:lnTo>
                    <a:pt x="37465" y="25781"/>
                  </a:lnTo>
                  <a:lnTo>
                    <a:pt x="28829" y="31242"/>
                  </a:lnTo>
                  <a:lnTo>
                    <a:pt x="20193" y="44196"/>
                  </a:lnTo>
                  <a:lnTo>
                    <a:pt x="14351" y="54864"/>
                  </a:lnTo>
                  <a:lnTo>
                    <a:pt x="11557" y="69977"/>
                  </a:lnTo>
                  <a:lnTo>
                    <a:pt x="5715" y="79629"/>
                  </a:lnTo>
                  <a:lnTo>
                    <a:pt x="5715" y="105537"/>
                  </a:lnTo>
                  <a:lnTo>
                    <a:pt x="11557" y="119507"/>
                  </a:lnTo>
                  <a:lnTo>
                    <a:pt x="14351" y="129159"/>
                  </a:lnTo>
                  <a:lnTo>
                    <a:pt x="20193" y="144272"/>
                  </a:lnTo>
                  <a:lnTo>
                    <a:pt x="28829" y="155067"/>
                  </a:lnTo>
                  <a:lnTo>
                    <a:pt x="14351" y="173355"/>
                  </a:lnTo>
                  <a:lnTo>
                    <a:pt x="11557" y="191643"/>
                  </a:lnTo>
                  <a:lnTo>
                    <a:pt x="0" y="208915"/>
                  </a:lnTo>
                  <a:lnTo>
                    <a:pt x="0" y="230378"/>
                  </a:lnTo>
                  <a:lnTo>
                    <a:pt x="5715" y="248793"/>
                  </a:lnTo>
                  <a:lnTo>
                    <a:pt x="11557" y="261620"/>
                  </a:lnTo>
                  <a:lnTo>
                    <a:pt x="20193" y="276733"/>
                  </a:lnTo>
                  <a:lnTo>
                    <a:pt x="31750" y="289687"/>
                  </a:lnTo>
                  <a:lnTo>
                    <a:pt x="23114" y="297180"/>
                  </a:lnTo>
                  <a:lnTo>
                    <a:pt x="20193" y="310134"/>
                  </a:lnTo>
                  <a:lnTo>
                    <a:pt x="14351" y="315468"/>
                  </a:lnTo>
                  <a:lnTo>
                    <a:pt x="11557" y="323088"/>
                  </a:lnTo>
                  <a:lnTo>
                    <a:pt x="5715" y="330581"/>
                  </a:lnTo>
                  <a:lnTo>
                    <a:pt x="0" y="341376"/>
                  </a:lnTo>
                  <a:lnTo>
                    <a:pt x="0" y="367157"/>
                  </a:lnTo>
                  <a:lnTo>
                    <a:pt x="5715" y="374777"/>
                  </a:lnTo>
                  <a:lnTo>
                    <a:pt x="11557" y="385445"/>
                  </a:lnTo>
                  <a:lnTo>
                    <a:pt x="11557" y="393065"/>
                  </a:lnTo>
                  <a:lnTo>
                    <a:pt x="14351" y="400558"/>
                  </a:lnTo>
                  <a:lnTo>
                    <a:pt x="20193" y="408051"/>
                  </a:lnTo>
                  <a:lnTo>
                    <a:pt x="28829" y="413512"/>
                  </a:lnTo>
                  <a:lnTo>
                    <a:pt x="31750" y="421005"/>
                  </a:lnTo>
                  <a:lnTo>
                    <a:pt x="28829" y="428498"/>
                  </a:lnTo>
                  <a:lnTo>
                    <a:pt x="14351" y="446913"/>
                  </a:lnTo>
                  <a:lnTo>
                    <a:pt x="11557" y="455422"/>
                  </a:lnTo>
                  <a:lnTo>
                    <a:pt x="11557" y="463042"/>
                  </a:lnTo>
                  <a:lnTo>
                    <a:pt x="5715" y="472694"/>
                  </a:lnTo>
                  <a:lnTo>
                    <a:pt x="0" y="480187"/>
                  </a:lnTo>
                  <a:lnTo>
                    <a:pt x="0" y="516890"/>
                  </a:lnTo>
                  <a:lnTo>
                    <a:pt x="5715" y="527685"/>
                  </a:lnTo>
                  <a:lnTo>
                    <a:pt x="11557" y="535178"/>
                  </a:lnTo>
                  <a:lnTo>
                    <a:pt x="20193" y="544830"/>
                  </a:lnTo>
                  <a:lnTo>
                    <a:pt x="23114" y="555625"/>
                  </a:lnTo>
                  <a:lnTo>
                    <a:pt x="31750" y="568579"/>
                  </a:lnTo>
                  <a:lnTo>
                    <a:pt x="28829" y="573913"/>
                  </a:lnTo>
                  <a:lnTo>
                    <a:pt x="20193" y="581406"/>
                  </a:lnTo>
                  <a:lnTo>
                    <a:pt x="14351" y="589026"/>
                  </a:lnTo>
                  <a:lnTo>
                    <a:pt x="11557" y="596519"/>
                  </a:lnTo>
                  <a:lnTo>
                    <a:pt x="5715" y="607314"/>
                  </a:lnTo>
                  <a:lnTo>
                    <a:pt x="5715" y="614807"/>
                  </a:lnTo>
                  <a:lnTo>
                    <a:pt x="0" y="625602"/>
                  </a:lnTo>
                  <a:lnTo>
                    <a:pt x="0" y="653542"/>
                  </a:lnTo>
                  <a:lnTo>
                    <a:pt x="5715" y="666496"/>
                  </a:lnTo>
                  <a:lnTo>
                    <a:pt x="5715" y="671957"/>
                  </a:lnTo>
                  <a:lnTo>
                    <a:pt x="11557" y="684784"/>
                  </a:lnTo>
                  <a:lnTo>
                    <a:pt x="14351" y="692404"/>
                  </a:lnTo>
                  <a:lnTo>
                    <a:pt x="23114" y="697738"/>
                  </a:lnTo>
                  <a:lnTo>
                    <a:pt x="28829" y="705231"/>
                  </a:lnTo>
                  <a:lnTo>
                    <a:pt x="14351" y="731139"/>
                  </a:lnTo>
                  <a:lnTo>
                    <a:pt x="11557" y="747268"/>
                  </a:lnTo>
                  <a:lnTo>
                    <a:pt x="5715" y="756920"/>
                  </a:lnTo>
                  <a:lnTo>
                    <a:pt x="5715" y="782828"/>
                  </a:lnTo>
                  <a:lnTo>
                    <a:pt x="11557" y="795782"/>
                  </a:lnTo>
                  <a:lnTo>
                    <a:pt x="14351" y="808609"/>
                  </a:lnTo>
                  <a:lnTo>
                    <a:pt x="20193" y="819404"/>
                  </a:lnTo>
                  <a:lnTo>
                    <a:pt x="28829" y="827024"/>
                  </a:lnTo>
                  <a:lnTo>
                    <a:pt x="37465" y="837692"/>
                  </a:lnTo>
                  <a:lnTo>
                    <a:pt x="51816" y="839851"/>
                  </a:lnTo>
                  <a:lnTo>
                    <a:pt x="63373" y="847471"/>
                  </a:lnTo>
                  <a:lnTo>
                    <a:pt x="77851" y="852805"/>
                  </a:lnTo>
                  <a:lnTo>
                    <a:pt x="95123" y="854964"/>
                  </a:lnTo>
                  <a:lnTo>
                    <a:pt x="299720" y="854964"/>
                  </a:lnTo>
                  <a:lnTo>
                    <a:pt x="299720" y="832358"/>
                  </a:lnTo>
                  <a:lnTo>
                    <a:pt x="132588" y="830199"/>
                  </a:lnTo>
                  <a:lnTo>
                    <a:pt x="115316" y="830199"/>
                  </a:lnTo>
                  <a:lnTo>
                    <a:pt x="95123" y="827024"/>
                  </a:lnTo>
                  <a:lnTo>
                    <a:pt x="83566" y="827024"/>
                  </a:lnTo>
                  <a:lnTo>
                    <a:pt x="69215" y="821563"/>
                  </a:lnTo>
                  <a:lnTo>
                    <a:pt x="60579" y="814070"/>
                  </a:lnTo>
                  <a:lnTo>
                    <a:pt x="54737" y="811911"/>
                  </a:lnTo>
                  <a:lnTo>
                    <a:pt x="51816" y="801116"/>
                  </a:lnTo>
                  <a:lnTo>
                    <a:pt x="46101" y="793623"/>
                  </a:lnTo>
                  <a:lnTo>
                    <a:pt x="46101" y="782828"/>
                  </a:lnTo>
                  <a:lnTo>
                    <a:pt x="43180" y="775335"/>
                  </a:lnTo>
                  <a:lnTo>
                    <a:pt x="43180" y="756920"/>
                  </a:lnTo>
                  <a:lnTo>
                    <a:pt x="46101" y="749427"/>
                  </a:lnTo>
                  <a:lnTo>
                    <a:pt x="46101" y="734314"/>
                  </a:lnTo>
                  <a:lnTo>
                    <a:pt x="51816" y="728980"/>
                  </a:lnTo>
                  <a:lnTo>
                    <a:pt x="54737" y="731139"/>
                  </a:lnTo>
                  <a:lnTo>
                    <a:pt x="63373" y="734314"/>
                  </a:lnTo>
                  <a:lnTo>
                    <a:pt x="69215" y="738632"/>
                  </a:lnTo>
                  <a:lnTo>
                    <a:pt x="77851" y="741934"/>
                  </a:lnTo>
                  <a:lnTo>
                    <a:pt x="86487" y="747268"/>
                  </a:lnTo>
                  <a:lnTo>
                    <a:pt x="95123" y="747268"/>
                  </a:lnTo>
                  <a:lnTo>
                    <a:pt x="103759" y="749427"/>
                  </a:lnTo>
                  <a:lnTo>
                    <a:pt x="115316" y="751586"/>
                  </a:lnTo>
                  <a:lnTo>
                    <a:pt x="126873" y="751586"/>
                  </a:lnTo>
                  <a:lnTo>
                    <a:pt x="135509" y="756920"/>
                  </a:lnTo>
                  <a:lnTo>
                    <a:pt x="227711" y="756920"/>
                  </a:lnTo>
                  <a:lnTo>
                    <a:pt x="236347" y="751586"/>
                  </a:lnTo>
                  <a:lnTo>
                    <a:pt x="247904" y="751586"/>
                  </a:lnTo>
                  <a:lnTo>
                    <a:pt x="259334" y="749427"/>
                  </a:lnTo>
                  <a:lnTo>
                    <a:pt x="268097" y="747268"/>
                  </a:lnTo>
                  <a:lnTo>
                    <a:pt x="276733" y="747268"/>
                  </a:lnTo>
                  <a:lnTo>
                    <a:pt x="285369" y="741934"/>
                  </a:lnTo>
                  <a:lnTo>
                    <a:pt x="294005" y="738632"/>
                  </a:lnTo>
                  <a:lnTo>
                    <a:pt x="299720" y="734314"/>
                  </a:lnTo>
                  <a:lnTo>
                    <a:pt x="308356" y="731139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25469" y="4713858"/>
              <a:ext cx="265175" cy="81788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25469" y="4573777"/>
              <a:ext cx="265175" cy="108839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622548" y="4509261"/>
              <a:ext cx="256540" cy="38735"/>
            </a:xfrm>
            <a:custGeom>
              <a:avLst/>
              <a:gdLst/>
              <a:ahLst/>
              <a:cxnLst/>
              <a:rect l="l" t="t" r="r" b="b"/>
              <a:pathLst>
                <a:path w="256539" h="38735">
                  <a:moveTo>
                    <a:pt x="256032" y="10668"/>
                  </a:moveTo>
                  <a:lnTo>
                    <a:pt x="106680" y="10668"/>
                  </a:lnTo>
                  <a:lnTo>
                    <a:pt x="89408" y="7493"/>
                  </a:lnTo>
                  <a:lnTo>
                    <a:pt x="72136" y="7493"/>
                  </a:lnTo>
                  <a:lnTo>
                    <a:pt x="57658" y="0"/>
                  </a:lnTo>
                  <a:lnTo>
                    <a:pt x="0" y="0"/>
                  </a:lnTo>
                  <a:lnTo>
                    <a:pt x="2921" y="2159"/>
                  </a:lnTo>
                  <a:lnTo>
                    <a:pt x="8763" y="10668"/>
                  </a:lnTo>
                  <a:lnTo>
                    <a:pt x="11557" y="12827"/>
                  </a:lnTo>
                  <a:lnTo>
                    <a:pt x="20193" y="18288"/>
                  </a:lnTo>
                  <a:lnTo>
                    <a:pt x="31750" y="20447"/>
                  </a:lnTo>
                  <a:lnTo>
                    <a:pt x="40386" y="25781"/>
                  </a:lnTo>
                  <a:lnTo>
                    <a:pt x="57658" y="31242"/>
                  </a:lnTo>
                  <a:lnTo>
                    <a:pt x="72136" y="31242"/>
                  </a:lnTo>
                  <a:lnTo>
                    <a:pt x="80772" y="35433"/>
                  </a:lnTo>
                  <a:lnTo>
                    <a:pt x="103759" y="35433"/>
                  </a:lnTo>
                  <a:lnTo>
                    <a:pt x="112522" y="38735"/>
                  </a:lnTo>
                  <a:lnTo>
                    <a:pt x="170053" y="38735"/>
                  </a:lnTo>
                  <a:lnTo>
                    <a:pt x="184531" y="35433"/>
                  </a:lnTo>
                  <a:lnTo>
                    <a:pt x="193167" y="35433"/>
                  </a:lnTo>
                  <a:lnTo>
                    <a:pt x="201803" y="31242"/>
                  </a:lnTo>
                  <a:lnTo>
                    <a:pt x="210439" y="27940"/>
                  </a:lnTo>
                  <a:lnTo>
                    <a:pt x="224917" y="27940"/>
                  </a:lnTo>
                  <a:lnTo>
                    <a:pt x="233553" y="25781"/>
                  </a:lnTo>
                  <a:lnTo>
                    <a:pt x="242189" y="20447"/>
                  </a:lnTo>
                  <a:lnTo>
                    <a:pt x="247904" y="18288"/>
                  </a:lnTo>
                  <a:lnTo>
                    <a:pt x="256032" y="10668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5469" y="4439285"/>
              <a:ext cx="265175" cy="8064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25469" y="4299204"/>
              <a:ext cx="265175" cy="114172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22548" y="4162552"/>
              <a:ext cx="268097" cy="108712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570732" y="4064508"/>
              <a:ext cx="320040" cy="855344"/>
            </a:xfrm>
            <a:custGeom>
              <a:avLst/>
              <a:gdLst/>
              <a:ahLst/>
              <a:cxnLst/>
              <a:rect l="l" t="t" r="r" b="b"/>
              <a:pathLst>
                <a:path w="320039" h="855345">
                  <a:moveTo>
                    <a:pt x="299719" y="0"/>
                  </a:moveTo>
                  <a:lnTo>
                    <a:pt x="123951" y="0"/>
                  </a:lnTo>
                  <a:lnTo>
                    <a:pt x="100837" y="3175"/>
                  </a:lnTo>
                  <a:lnTo>
                    <a:pt x="83565" y="3175"/>
                  </a:lnTo>
                  <a:lnTo>
                    <a:pt x="63372" y="10795"/>
                  </a:lnTo>
                  <a:lnTo>
                    <a:pt x="46100" y="12954"/>
                  </a:lnTo>
                  <a:lnTo>
                    <a:pt x="37464" y="25781"/>
                  </a:lnTo>
                  <a:lnTo>
                    <a:pt x="28828" y="31242"/>
                  </a:lnTo>
                  <a:lnTo>
                    <a:pt x="20192" y="44196"/>
                  </a:lnTo>
                  <a:lnTo>
                    <a:pt x="14350" y="54864"/>
                  </a:lnTo>
                  <a:lnTo>
                    <a:pt x="11556" y="69977"/>
                  </a:lnTo>
                  <a:lnTo>
                    <a:pt x="5714" y="79629"/>
                  </a:lnTo>
                  <a:lnTo>
                    <a:pt x="5714" y="105537"/>
                  </a:lnTo>
                  <a:lnTo>
                    <a:pt x="11556" y="119507"/>
                  </a:lnTo>
                  <a:lnTo>
                    <a:pt x="14350" y="129159"/>
                  </a:lnTo>
                  <a:lnTo>
                    <a:pt x="20192" y="144272"/>
                  </a:lnTo>
                  <a:lnTo>
                    <a:pt x="28828" y="155067"/>
                  </a:lnTo>
                  <a:lnTo>
                    <a:pt x="14350" y="173355"/>
                  </a:lnTo>
                  <a:lnTo>
                    <a:pt x="11556" y="191643"/>
                  </a:lnTo>
                  <a:lnTo>
                    <a:pt x="0" y="208915"/>
                  </a:lnTo>
                  <a:lnTo>
                    <a:pt x="0" y="230378"/>
                  </a:lnTo>
                  <a:lnTo>
                    <a:pt x="5714" y="248793"/>
                  </a:lnTo>
                  <a:lnTo>
                    <a:pt x="11556" y="261620"/>
                  </a:lnTo>
                  <a:lnTo>
                    <a:pt x="20192" y="276733"/>
                  </a:lnTo>
                  <a:lnTo>
                    <a:pt x="31750" y="289687"/>
                  </a:lnTo>
                  <a:lnTo>
                    <a:pt x="23113" y="297180"/>
                  </a:lnTo>
                  <a:lnTo>
                    <a:pt x="20192" y="310134"/>
                  </a:lnTo>
                  <a:lnTo>
                    <a:pt x="14350" y="315468"/>
                  </a:lnTo>
                  <a:lnTo>
                    <a:pt x="11556" y="323088"/>
                  </a:lnTo>
                  <a:lnTo>
                    <a:pt x="5714" y="330581"/>
                  </a:lnTo>
                  <a:lnTo>
                    <a:pt x="0" y="341376"/>
                  </a:lnTo>
                  <a:lnTo>
                    <a:pt x="0" y="367157"/>
                  </a:lnTo>
                  <a:lnTo>
                    <a:pt x="5714" y="374777"/>
                  </a:lnTo>
                  <a:lnTo>
                    <a:pt x="11556" y="385445"/>
                  </a:lnTo>
                  <a:lnTo>
                    <a:pt x="11556" y="393065"/>
                  </a:lnTo>
                  <a:lnTo>
                    <a:pt x="14350" y="400558"/>
                  </a:lnTo>
                  <a:lnTo>
                    <a:pt x="20192" y="408051"/>
                  </a:lnTo>
                  <a:lnTo>
                    <a:pt x="28828" y="413512"/>
                  </a:lnTo>
                  <a:lnTo>
                    <a:pt x="31750" y="421005"/>
                  </a:lnTo>
                  <a:lnTo>
                    <a:pt x="28828" y="428498"/>
                  </a:lnTo>
                  <a:lnTo>
                    <a:pt x="20192" y="439293"/>
                  </a:lnTo>
                  <a:lnTo>
                    <a:pt x="14350" y="446913"/>
                  </a:lnTo>
                  <a:lnTo>
                    <a:pt x="11556" y="455422"/>
                  </a:lnTo>
                  <a:lnTo>
                    <a:pt x="11556" y="463042"/>
                  </a:lnTo>
                  <a:lnTo>
                    <a:pt x="5714" y="472694"/>
                  </a:lnTo>
                  <a:lnTo>
                    <a:pt x="0" y="480187"/>
                  </a:lnTo>
                  <a:lnTo>
                    <a:pt x="0" y="516890"/>
                  </a:lnTo>
                  <a:lnTo>
                    <a:pt x="5714" y="527685"/>
                  </a:lnTo>
                  <a:lnTo>
                    <a:pt x="11556" y="535178"/>
                  </a:lnTo>
                  <a:lnTo>
                    <a:pt x="20192" y="544830"/>
                  </a:lnTo>
                  <a:lnTo>
                    <a:pt x="23113" y="555625"/>
                  </a:lnTo>
                  <a:lnTo>
                    <a:pt x="31750" y="568579"/>
                  </a:lnTo>
                  <a:lnTo>
                    <a:pt x="28828" y="573913"/>
                  </a:lnTo>
                  <a:lnTo>
                    <a:pt x="20192" y="581406"/>
                  </a:lnTo>
                  <a:lnTo>
                    <a:pt x="14350" y="589026"/>
                  </a:lnTo>
                  <a:lnTo>
                    <a:pt x="11556" y="596519"/>
                  </a:lnTo>
                  <a:lnTo>
                    <a:pt x="5714" y="607314"/>
                  </a:lnTo>
                  <a:lnTo>
                    <a:pt x="5714" y="614807"/>
                  </a:lnTo>
                  <a:lnTo>
                    <a:pt x="0" y="625602"/>
                  </a:lnTo>
                  <a:lnTo>
                    <a:pt x="0" y="653542"/>
                  </a:lnTo>
                  <a:lnTo>
                    <a:pt x="5714" y="666496"/>
                  </a:lnTo>
                  <a:lnTo>
                    <a:pt x="5714" y="671957"/>
                  </a:lnTo>
                  <a:lnTo>
                    <a:pt x="11556" y="684784"/>
                  </a:lnTo>
                  <a:lnTo>
                    <a:pt x="14350" y="692404"/>
                  </a:lnTo>
                  <a:lnTo>
                    <a:pt x="23113" y="697738"/>
                  </a:lnTo>
                  <a:lnTo>
                    <a:pt x="28828" y="705231"/>
                  </a:lnTo>
                  <a:lnTo>
                    <a:pt x="14350" y="731139"/>
                  </a:lnTo>
                  <a:lnTo>
                    <a:pt x="11556" y="747268"/>
                  </a:lnTo>
                  <a:lnTo>
                    <a:pt x="5714" y="756920"/>
                  </a:lnTo>
                  <a:lnTo>
                    <a:pt x="5714" y="782828"/>
                  </a:lnTo>
                  <a:lnTo>
                    <a:pt x="11556" y="795782"/>
                  </a:lnTo>
                  <a:lnTo>
                    <a:pt x="14350" y="808609"/>
                  </a:lnTo>
                  <a:lnTo>
                    <a:pt x="20192" y="819404"/>
                  </a:lnTo>
                  <a:lnTo>
                    <a:pt x="28828" y="827024"/>
                  </a:lnTo>
                  <a:lnTo>
                    <a:pt x="37464" y="837692"/>
                  </a:lnTo>
                  <a:lnTo>
                    <a:pt x="51815" y="839851"/>
                  </a:lnTo>
                  <a:lnTo>
                    <a:pt x="63372" y="847471"/>
                  </a:lnTo>
                  <a:lnTo>
                    <a:pt x="77850" y="852805"/>
                  </a:lnTo>
                  <a:lnTo>
                    <a:pt x="95122" y="854964"/>
                  </a:lnTo>
                  <a:lnTo>
                    <a:pt x="299719" y="854964"/>
                  </a:lnTo>
                  <a:lnTo>
                    <a:pt x="299719" y="832358"/>
                  </a:lnTo>
                  <a:lnTo>
                    <a:pt x="132587" y="830199"/>
                  </a:lnTo>
                  <a:lnTo>
                    <a:pt x="115315" y="830199"/>
                  </a:lnTo>
                  <a:lnTo>
                    <a:pt x="95122" y="827024"/>
                  </a:lnTo>
                  <a:lnTo>
                    <a:pt x="83565" y="827024"/>
                  </a:lnTo>
                  <a:lnTo>
                    <a:pt x="69214" y="821563"/>
                  </a:lnTo>
                  <a:lnTo>
                    <a:pt x="60578" y="814070"/>
                  </a:lnTo>
                  <a:lnTo>
                    <a:pt x="54737" y="811911"/>
                  </a:lnTo>
                  <a:lnTo>
                    <a:pt x="51815" y="801116"/>
                  </a:lnTo>
                  <a:lnTo>
                    <a:pt x="46100" y="793623"/>
                  </a:lnTo>
                  <a:lnTo>
                    <a:pt x="46100" y="782828"/>
                  </a:lnTo>
                  <a:lnTo>
                    <a:pt x="43179" y="775335"/>
                  </a:lnTo>
                  <a:lnTo>
                    <a:pt x="43179" y="756920"/>
                  </a:lnTo>
                  <a:lnTo>
                    <a:pt x="46100" y="749427"/>
                  </a:lnTo>
                  <a:lnTo>
                    <a:pt x="46100" y="734314"/>
                  </a:lnTo>
                  <a:lnTo>
                    <a:pt x="51815" y="728980"/>
                  </a:lnTo>
                  <a:lnTo>
                    <a:pt x="115315" y="728980"/>
                  </a:lnTo>
                  <a:lnTo>
                    <a:pt x="103758" y="723646"/>
                  </a:lnTo>
                  <a:lnTo>
                    <a:pt x="95122" y="723646"/>
                  </a:lnTo>
                  <a:lnTo>
                    <a:pt x="83565" y="713867"/>
                  </a:lnTo>
                  <a:lnTo>
                    <a:pt x="77850" y="713867"/>
                  </a:lnTo>
                  <a:lnTo>
                    <a:pt x="72008" y="710692"/>
                  </a:lnTo>
                  <a:lnTo>
                    <a:pt x="83565" y="703199"/>
                  </a:lnTo>
                  <a:lnTo>
                    <a:pt x="92201" y="695579"/>
                  </a:lnTo>
                  <a:lnTo>
                    <a:pt x="103758" y="686943"/>
                  </a:lnTo>
                  <a:lnTo>
                    <a:pt x="54737" y="686943"/>
                  </a:lnTo>
                  <a:lnTo>
                    <a:pt x="51815" y="679450"/>
                  </a:lnTo>
                  <a:lnTo>
                    <a:pt x="43179" y="677291"/>
                  </a:lnTo>
                  <a:lnTo>
                    <a:pt x="37464" y="669798"/>
                  </a:lnTo>
                  <a:lnTo>
                    <a:pt x="37464" y="661162"/>
                  </a:lnTo>
                  <a:lnTo>
                    <a:pt x="31750" y="659003"/>
                  </a:lnTo>
                  <a:lnTo>
                    <a:pt x="31750" y="630936"/>
                  </a:lnTo>
                  <a:lnTo>
                    <a:pt x="37464" y="622427"/>
                  </a:lnTo>
                  <a:lnTo>
                    <a:pt x="37464" y="618109"/>
                  </a:lnTo>
                  <a:lnTo>
                    <a:pt x="43179" y="612648"/>
                  </a:lnTo>
                  <a:lnTo>
                    <a:pt x="43179" y="607314"/>
                  </a:lnTo>
                  <a:lnTo>
                    <a:pt x="46100" y="599821"/>
                  </a:lnTo>
                  <a:lnTo>
                    <a:pt x="51815" y="596519"/>
                  </a:lnTo>
                  <a:lnTo>
                    <a:pt x="54737" y="589026"/>
                  </a:lnTo>
                  <a:lnTo>
                    <a:pt x="115315" y="589026"/>
                  </a:lnTo>
                  <a:lnTo>
                    <a:pt x="103758" y="586867"/>
                  </a:lnTo>
                  <a:lnTo>
                    <a:pt x="100837" y="581406"/>
                  </a:lnTo>
                  <a:lnTo>
                    <a:pt x="92201" y="581406"/>
                  </a:lnTo>
                  <a:lnTo>
                    <a:pt x="86487" y="579247"/>
                  </a:lnTo>
                  <a:lnTo>
                    <a:pt x="83565" y="573913"/>
                  </a:lnTo>
                  <a:lnTo>
                    <a:pt x="72008" y="568579"/>
                  </a:lnTo>
                  <a:lnTo>
                    <a:pt x="100837" y="553466"/>
                  </a:lnTo>
                  <a:lnTo>
                    <a:pt x="115315" y="550291"/>
                  </a:lnTo>
                  <a:lnTo>
                    <a:pt x="123570" y="544830"/>
                  </a:lnTo>
                  <a:lnTo>
                    <a:pt x="60578" y="544830"/>
                  </a:lnTo>
                  <a:lnTo>
                    <a:pt x="54737" y="537337"/>
                  </a:lnTo>
                  <a:lnTo>
                    <a:pt x="46100" y="531876"/>
                  </a:lnTo>
                  <a:lnTo>
                    <a:pt x="43179" y="524383"/>
                  </a:lnTo>
                  <a:lnTo>
                    <a:pt x="37464" y="516890"/>
                  </a:lnTo>
                  <a:lnTo>
                    <a:pt x="37464" y="511429"/>
                  </a:lnTo>
                  <a:lnTo>
                    <a:pt x="31750" y="507111"/>
                  </a:lnTo>
                  <a:lnTo>
                    <a:pt x="31750" y="480187"/>
                  </a:lnTo>
                  <a:lnTo>
                    <a:pt x="37464" y="472694"/>
                  </a:lnTo>
                  <a:lnTo>
                    <a:pt x="37464" y="465201"/>
                  </a:lnTo>
                  <a:lnTo>
                    <a:pt x="43179" y="457581"/>
                  </a:lnTo>
                  <a:lnTo>
                    <a:pt x="46100" y="452247"/>
                  </a:lnTo>
                  <a:lnTo>
                    <a:pt x="51815" y="444754"/>
                  </a:lnTo>
                  <a:lnTo>
                    <a:pt x="109473" y="444754"/>
                  </a:lnTo>
                  <a:lnTo>
                    <a:pt x="95122" y="439293"/>
                  </a:lnTo>
                  <a:lnTo>
                    <a:pt x="83565" y="431800"/>
                  </a:lnTo>
                  <a:lnTo>
                    <a:pt x="72008" y="426466"/>
                  </a:lnTo>
                  <a:lnTo>
                    <a:pt x="83565" y="418846"/>
                  </a:lnTo>
                  <a:lnTo>
                    <a:pt x="95122" y="413512"/>
                  </a:lnTo>
                  <a:lnTo>
                    <a:pt x="109473" y="408051"/>
                  </a:lnTo>
                  <a:lnTo>
                    <a:pt x="126872" y="402717"/>
                  </a:lnTo>
                  <a:lnTo>
                    <a:pt x="54737" y="402717"/>
                  </a:lnTo>
                  <a:lnTo>
                    <a:pt x="51815" y="395224"/>
                  </a:lnTo>
                  <a:lnTo>
                    <a:pt x="43179" y="390906"/>
                  </a:lnTo>
                  <a:lnTo>
                    <a:pt x="37464" y="382270"/>
                  </a:lnTo>
                  <a:lnTo>
                    <a:pt x="37464" y="377952"/>
                  </a:lnTo>
                  <a:lnTo>
                    <a:pt x="31750" y="372618"/>
                  </a:lnTo>
                  <a:lnTo>
                    <a:pt x="31750" y="346710"/>
                  </a:lnTo>
                  <a:lnTo>
                    <a:pt x="37464" y="338074"/>
                  </a:lnTo>
                  <a:lnTo>
                    <a:pt x="37464" y="333756"/>
                  </a:lnTo>
                  <a:lnTo>
                    <a:pt x="43179" y="328422"/>
                  </a:lnTo>
                  <a:lnTo>
                    <a:pt x="46100" y="323088"/>
                  </a:lnTo>
                  <a:lnTo>
                    <a:pt x="51815" y="315468"/>
                  </a:lnTo>
                  <a:lnTo>
                    <a:pt x="51815" y="313309"/>
                  </a:lnTo>
                  <a:lnTo>
                    <a:pt x="54737" y="304673"/>
                  </a:lnTo>
                  <a:lnTo>
                    <a:pt x="95122" y="304673"/>
                  </a:lnTo>
                  <a:lnTo>
                    <a:pt x="72008" y="289687"/>
                  </a:lnTo>
                  <a:lnTo>
                    <a:pt x="86487" y="284226"/>
                  </a:lnTo>
                  <a:lnTo>
                    <a:pt x="115315" y="269240"/>
                  </a:lnTo>
                  <a:lnTo>
                    <a:pt x="54737" y="269240"/>
                  </a:lnTo>
                  <a:lnTo>
                    <a:pt x="37464" y="248793"/>
                  </a:lnTo>
                  <a:lnTo>
                    <a:pt x="31750" y="234696"/>
                  </a:lnTo>
                  <a:lnTo>
                    <a:pt x="31750" y="214249"/>
                  </a:lnTo>
                  <a:lnTo>
                    <a:pt x="37464" y="199263"/>
                  </a:lnTo>
                  <a:lnTo>
                    <a:pt x="46100" y="188468"/>
                  </a:lnTo>
                  <a:lnTo>
                    <a:pt x="54737" y="173355"/>
                  </a:lnTo>
                  <a:lnTo>
                    <a:pt x="123951" y="173355"/>
                  </a:lnTo>
                  <a:lnTo>
                    <a:pt x="103758" y="168021"/>
                  </a:lnTo>
                  <a:lnTo>
                    <a:pt x="86487" y="160401"/>
                  </a:lnTo>
                  <a:lnTo>
                    <a:pt x="72008" y="152908"/>
                  </a:lnTo>
                  <a:lnTo>
                    <a:pt x="101472" y="136779"/>
                  </a:lnTo>
                  <a:lnTo>
                    <a:pt x="51815" y="136779"/>
                  </a:lnTo>
                  <a:lnTo>
                    <a:pt x="46100" y="127000"/>
                  </a:lnTo>
                  <a:lnTo>
                    <a:pt x="43179" y="119507"/>
                  </a:lnTo>
                  <a:lnTo>
                    <a:pt x="31750" y="98044"/>
                  </a:lnTo>
                  <a:lnTo>
                    <a:pt x="31750" y="79629"/>
                  </a:lnTo>
                  <a:lnTo>
                    <a:pt x="37464" y="72136"/>
                  </a:lnTo>
                  <a:lnTo>
                    <a:pt x="43179" y="62484"/>
                  </a:lnTo>
                  <a:lnTo>
                    <a:pt x="72008" y="31242"/>
                  </a:lnTo>
                  <a:lnTo>
                    <a:pt x="100837" y="25781"/>
                  </a:lnTo>
                  <a:lnTo>
                    <a:pt x="115315" y="20447"/>
                  </a:lnTo>
                  <a:lnTo>
                    <a:pt x="299719" y="20447"/>
                  </a:lnTo>
                  <a:lnTo>
                    <a:pt x="299719" y="0"/>
                  </a:lnTo>
                  <a:close/>
                </a:path>
                <a:path w="320039" h="855345">
                  <a:moveTo>
                    <a:pt x="236346" y="751586"/>
                  </a:moveTo>
                  <a:lnTo>
                    <a:pt x="126872" y="751586"/>
                  </a:lnTo>
                  <a:lnTo>
                    <a:pt x="135508" y="756920"/>
                  </a:lnTo>
                  <a:lnTo>
                    <a:pt x="227710" y="756920"/>
                  </a:lnTo>
                  <a:lnTo>
                    <a:pt x="236346" y="751586"/>
                  </a:lnTo>
                  <a:close/>
                </a:path>
                <a:path w="320039" h="855345">
                  <a:moveTo>
                    <a:pt x="268096" y="747268"/>
                  </a:moveTo>
                  <a:lnTo>
                    <a:pt x="95122" y="747268"/>
                  </a:lnTo>
                  <a:lnTo>
                    <a:pt x="103758" y="749427"/>
                  </a:lnTo>
                  <a:lnTo>
                    <a:pt x="115315" y="751586"/>
                  </a:lnTo>
                  <a:lnTo>
                    <a:pt x="247903" y="751586"/>
                  </a:lnTo>
                  <a:lnTo>
                    <a:pt x="259333" y="749427"/>
                  </a:lnTo>
                  <a:lnTo>
                    <a:pt x="268096" y="747268"/>
                  </a:lnTo>
                  <a:close/>
                </a:path>
                <a:path w="320039" h="855345">
                  <a:moveTo>
                    <a:pt x="132587" y="728980"/>
                  </a:moveTo>
                  <a:lnTo>
                    <a:pt x="51815" y="728980"/>
                  </a:lnTo>
                  <a:lnTo>
                    <a:pt x="54737" y="731139"/>
                  </a:lnTo>
                  <a:lnTo>
                    <a:pt x="63372" y="734314"/>
                  </a:lnTo>
                  <a:lnTo>
                    <a:pt x="69214" y="738632"/>
                  </a:lnTo>
                  <a:lnTo>
                    <a:pt x="77850" y="741934"/>
                  </a:lnTo>
                  <a:lnTo>
                    <a:pt x="86487" y="747268"/>
                  </a:lnTo>
                  <a:lnTo>
                    <a:pt x="276732" y="747268"/>
                  </a:lnTo>
                  <a:lnTo>
                    <a:pt x="285368" y="741934"/>
                  </a:lnTo>
                  <a:lnTo>
                    <a:pt x="294004" y="738632"/>
                  </a:lnTo>
                  <a:lnTo>
                    <a:pt x="299719" y="734314"/>
                  </a:lnTo>
                  <a:lnTo>
                    <a:pt x="308355" y="731139"/>
                  </a:lnTo>
                  <a:lnTo>
                    <a:pt x="141223" y="731139"/>
                  </a:lnTo>
                  <a:lnTo>
                    <a:pt x="132587" y="728980"/>
                  </a:lnTo>
                  <a:close/>
                </a:path>
                <a:path w="320039" h="855345">
                  <a:moveTo>
                    <a:pt x="308355" y="677291"/>
                  </a:moveTo>
                  <a:lnTo>
                    <a:pt x="216153" y="677291"/>
                  </a:lnTo>
                  <a:lnTo>
                    <a:pt x="236346" y="679450"/>
                  </a:lnTo>
                  <a:lnTo>
                    <a:pt x="247903" y="679450"/>
                  </a:lnTo>
                  <a:lnTo>
                    <a:pt x="262254" y="684784"/>
                  </a:lnTo>
                  <a:lnTo>
                    <a:pt x="270890" y="686943"/>
                  </a:lnTo>
                  <a:lnTo>
                    <a:pt x="279526" y="692404"/>
                  </a:lnTo>
                  <a:lnTo>
                    <a:pt x="285368" y="697738"/>
                  </a:lnTo>
                  <a:lnTo>
                    <a:pt x="285368" y="710692"/>
                  </a:lnTo>
                  <a:lnTo>
                    <a:pt x="279526" y="713867"/>
                  </a:lnTo>
                  <a:lnTo>
                    <a:pt x="270890" y="721487"/>
                  </a:lnTo>
                  <a:lnTo>
                    <a:pt x="262254" y="723646"/>
                  </a:lnTo>
                  <a:lnTo>
                    <a:pt x="247903" y="723646"/>
                  </a:lnTo>
                  <a:lnTo>
                    <a:pt x="244982" y="728980"/>
                  </a:lnTo>
                  <a:lnTo>
                    <a:pt x="227710" y="728980"/>
                  </a:lnTo>
                  <a:lnTo>
                    <a:pt x="221868" y="731139"/>
                  </a:lnTo>
                  <a:lnTo>
                    <a:pt x="308355" y="731139"/>
                  </a:lnTo>
                  <a:lnTo>
                    <a:pt x="311276" y="723646"/>
                  </a:lnTo>
                  <a:lnTo>
                    <a:pt x="316991" y="721487"/>
                  </a:lnTo>
                  <a:lnTo>
                    <a:pt x="316991" y="713867"/>
                  </a:lnTo>
                  <a:lnTo>
                    <a:pt x="319913" y="710692"/>
                  </a:lnTo>
                  <a:lnTo>
                    <a:pt x="319913" y="697738"/>
                  </a:lnTo>
                  <a:lnTo>
                    <a:pt x="316991" y="692404"/>
                  </a:lnTo>
                  <a:lnTo>
                    <a:pt x="316991" y="686943"/>
                  </a:lnTo>
                  <a:lnTo>
                    <a:pt x="311276" y="679450"/>
                  </a:lnTo>
                  <a:lnTo>
                    <a:pt x="308355" y="677291"/>
                  </a:lnTo>
                  <a:close/>
                </a:path>
                <a:path w="320039" h="855345">
                  <a:moveTo>
                    <a:pt x="259333" y="653542"/>
                  </a:moveTo>
                  <a:lnTo>
                    <a:pt x="118109" y="653542"/>
                  </a:lnTo>
                  <a:lnTo>
                    <a:pt x="109473" y="659003"/>
                  </a:lnTo>
                  <a:lnTo>
                    <a:pt x="95122" y="661162"/>
                  </a:lnTo>
                  <a:lnTo>
                    <a:pt x="86487" y="666496"/>
                  </a:lnTo>
                  <a:lnTo>
                    <a:pt x="72008" y="671957"/>
                  </a:lnTo>
                  <a:lnTo>
                    <a:pt x="63372" y="677291"/>
                  </a:lnTo>
                  <a:lnTo>
                    <a:pt x="60578" y="684784"/>
                  </a:lnTo>
                  <a:lnTo>
                    <a:pt x="54737" y="686943"/>
                  </a:lnTo>
                  <a:lnTo>
                    <a:pt x="103758" y="686943"/>
                  </a:lnTo>
                  <a:lnTo>
                    <a:pt x="118109" y="684784"/>
                  </a:lnTo>
                  <a:lnTo>
                    <a:pt x="132587" y="679450"/>
                  </a:lnTo>
                  <a:lnTo>
                    <a:pt x="149859" y="677291"/>
                  </a:lnTo>
                  <a:lnTo>
                    <a:pt x="308355" y="677291"/>
                  </a:lnTo>
                  <a:lnTo>
                    <a:pt x="299719" y="671957"/>
                  </a:lnTo>
                  <a:lnTo>
                    <a:pt x="285368" y="666496"/>
                  </a:lnTo>
                  <a:lnTo>
                    <a:pt x="276732" y="661162"/>
                  </a:lnTo>
                  <a:lnTo>
                    <a:pt x="268096" y="659003"/>
                  </a:lnTo>
                  <a:lnTo>
                    <a:pt x="259333" y="653542"/>
                  </a:lnTo>
                  <a:close/>
                </a:path>
                <a:path w="320039" h="855345">
                  <a:moveTo>
                    <a:pt x="236346" y="651510"/>
                  </a:moveTo>
                  <a:lnTo>
                    <a:pt x="141223" y="651510"/>
                  </a:lnTo>
                  <a:lnTo>
                    <a:pt x="126872" y="653542"/>
                  </a:lnTo>
                  <a:lnTo>
                    <a:pt x="247903" y="653542"/>
                  </a:lnTo>
                  <a:lnTo>
                    <a:pt x="236346" y="651510"/>
                  </a:lnTo>
                  <a:close/>
                </a:path>
                <a:path w="320039" h="855345">
                  <a:moveTo>
                    <a:pt x="216153" y="649351"/>
                  </a:moveTo>
                  <a:lnTo>
                    <a:pt x="172973" y="649351"/>
                  </a:lnTo>
                  <a:lnTo>
                    <a:pt x="158495" y="651510"/>
                  </a:lnTo>
                  <a:lnTo>
                    <a:pt x="227710" y="651510"/>
                  </a:lnTo>
                  <a:lnTo>
                    <a:pt x="216153" y="649351"/>
                  </a:lnTo>
                  <a:close/>
                </a:path>
                <a:path w="320039" h="855345">
                  <a:moveTo>
                    <a:pt x="244982" y="614807"/>
                  </a:moveTo>
                  <a:lnTo>
                    <a:pt x="135508" y="614807"/>
                  </a:lnTo>
                  <a:lnTo>
                    <a:pt x="144144" y="618109"/>
                  </a:lnTo>
                  <a:lnTo>
                    <a:pt x="236346" y="618109"/>
                  </a:lnTo>
                  <a:lnTo>
                    <a:pt x="244982" y="614807"/>
                  </a:lnTo>
                  <a:close/>
                </a:path>
                <a:path w="320039" h="855345">
                  <a:moveTo>
                    <a:pt x="132587" y="589026"/>
                  </a:moveTo>
                  <a:lnTo>
                    <a:pt x="54737" y="589026"/>
                  </a:lnTo>
                  <a:lnTo>
                    <a:pt x="60578" y="592201"/>
                  </a:lnTo>
                  <a:lnTo>
                    <a:pt x="63372" y="596519"/>
                  </a:lnTo>
                  <a:lnTo>
                    <a:pt x="69214" y="599821"/>
                  </a:lnTo>
                  <a:lnTo>
                    <a:pt x="77850" y="605155"/>
                  </a:lnTo>
                  <a:lnTo>
                    <a:pt x="86487" y="605155"/>
                  </a:lnTo>
                  <a:lnTo>
                    <a:pt x="95122" y="607314"/>
                  </a:lnTo>
                  <a:lnTo>
                    <a:pt x="103758" y="612648"/>
                  </a:lnTo>
                  <a:lnTo>
                    <a:pt x="115315" y="612648"/>
                  </a:lnTo>
                  <a:lnTo>
                    <a:pt x="123951" y="614807"/>
                  </a:lnTo>
                  <a:lnTo>
                    <a:pt x="253618" y="614807"/>
                  </a:lnTo>
                  <a:lnTo>
                    <a:pt x="262254" y="612648"/>
                  </a:lnTo>
                  <a:lnTo>
                    <a:pt x="276732" y="607314"/>
                  </a:lnTo>
                  <a:lnTo>
                    <a:pt x="285368" y="605155"/>
                  </a:lnTo>
                  <a:lnTo>
                    <a:pt x="294004" y="599821"/>
                  </a:lnTo>
                  <a:lnTo>
                    <a:pt x="299719" y="596519"/>
                  </a:lnTo>
                  <a:lnTo>
                    <a:pt x="308355" y="592201"/>
                  </a:lnTo>
                  <a:lnTo>
                    <a:pt x="141223" y="592201"/>
                  </a:lnTo>
                  <a:lnTo>
                    <a:pt x="132587" y="589026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82313" y="4597273"/>
              <a:ext cx="112903" cy="64008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3622548" y="4509262"/>
              <a:ext cx="256540" cy="100330"/>
            </a:xfrm>
            <a:custGeom>
              <a:avLst/>
              <a:gdLst/>
              <a:ahLst/>
              <a:cxnLst/>
              <a:rect l="l" t="t" r="r" b="b"/>
              <a:pathLst>
                <a:path w="256539" h="100329">
                  <a:moveTo>
                    <a:pt x="187451" y="66675"/>
                  </a:moveTo>
                  <a:lnTo>
                    <a:pt x="80772" y="66675"/>
                  </a:lnTo>
                  <a:lnTo>
                    <a:pt x="72136" y="72136"/>
                  </a:lnTo>
                  <a:lnTo>
                    <a:pt x="63500" y="75311"/>
                  </a:lnTo>
                  <a:lnTo>
                    <a:pt x="49022" y="79629"/>
                  </a:lnTo>
                  <a:lnTo>
                    <a:pt x="40386" y="79629"/>
                  </a:lnTo>
                  <a:lnTo>
                    <a:pt x="31750" y="82931"/>
                  </a:lnTo>
                  <a:lnTo>
                    <a:pt x="26035" y="87121"/>
                  </a:lnTo>
                  <a:lnTo>
                    <a:pt x="17399" y="90424"/>
                  </a:lnTo>
                  <a:lnTo>
                    <a:pt x="11556" y="97917"/>
                  </a:lnTo>
                  <a:lnTo>
                    <a:pt x="8762" y="100075"/>
                  </a:lnTo>
                  <a:lnTo>
                    <a:pt x="71754" y="100075"/>
                  </a:lnTo>
                  <a:lnTo>
                    <a:pt x="75056" y="97917"/>
                  </a:lnTo>
                  <a:lnTo>
                    <a:pt x="92328" y="97917"/>
                  </a:lnTo>
                  <a:lnTo>
                    <a:pt x="112522" y="92582"/>
                  </a:lnTo>
                  <a:lnTo>
                    <a:pt x="256539" y="92582"/>
                  </a:lnTo>
                  <a:lnTo>
                    <a:pt x="250825" y="90424"/>
                  </a:lnTo>
                  <a:lnTo>
                    <a:pt x="247903" y="87121"/>
                  </a:lnTo>
                  <a:lnTo>
                    <a:pt x="227711" y="79629"/>
                  </a:lnTo>
                  <a:lnTo>
                    <a:pt x="219075" y="75311"/>
                  </a:lnTo>
                  <a:lnTo>
                    <a:pt x="210438" y="72136"/>
                  </a:lnTo>
                  <a:lnTo>
                    <a:pt x="201802" y="72136"/>
                  </a:lnTo>
                  <a:lnTo>
                    <a:pt x="187451" y="66675"/>
                  </a:lnTo>
                  <a:close/>
                </a:path>
                <a:path w="256539" h="100329">
                  <a:moveTo>
                    <a:pt x="170052" y="64515"/>
                  </a:moveTo>
                  <a:lnTo>
                    <a:pt x="103759" y="64515"/>
                  </a:lnTo>
                  <a:lnTo>
                    <a:pt x="92328" y="66675"/>
                  </a:lnTo>
                  <a:lnTo>
                    <a:pt x="178815" y="66675"/>
                  </a:lnTo>
                  <a:lnTo>
                    <a:pt x="170052" y="64515"/>
                  </a:lnTo>
                  <a:close/>
                </a:path>
                <a:path w="256539" h="100329">
                  <a:moveTo>
                    <a:pt x="184530" y="35432"/>
                  </a:moveTo>
                  <a:lnTo>
                    <a:pt x="103759" y="35432"/>
                  </a:lnTo>
                  <a:lnTo>
                    <a:pt x="112522" y="38735"/>
                  </a:lnTo>
                  <a:lnTo>
                    <a:pt x="170052" y="38735"/>
                  </a:lnTo>
                  <a:lnTo>
                    <a:pt x="184530" y="35432"/>
                  </a:lnTo>
                  <a:close/>
                </a:path>
                <a:path w="256539" h="100329">
                  <a:moveTo>
                    <a:pt x="57657" y="0"/>
                  </a:moveTo>
                  <a:lnTo>
                    <a:pt x="0" y="0"/>
                  </a:lnTo>
                  <a:lnTo>
                    <a:pt x="2921" y="2158"/>
                  </a:lnTo>
                  <a:lnTo>
                    <a:pt x="8762" y="10668"/>
                  </a:lnTo>
                  <a:lnTo>
                    <a:pt x="11556" y="12826"/>
                  </a:lnTo>
                  <a:lnTo>
                    <a:pt x="20192" y="18287"/>
                  </a:lnTo>
                  <a:lnTo>
                    <a:pt x="31750" y="20446"/>
                  </a:lnTo>
                  <a:lnTo>
                    <a:pt x="40386" y="25781"/>
                  </a:lnTo>
                  <a:lnTo>
                    <a:pt x="57657" y="31242"/>
                  </a:lnTo>
                  <a:lnTo>
                    <a:pt x="72136" y="31242"/>
                  </a:lnTo>
                  <a:lnTo>
                    <a:pt x="80772" y="35432"/>
                  </a:lnTo>
                  <a:lnTo>
                    <a:pt x="193166" y="35432"/>
                  </a:lnTo>
                  <a:lnTo>
                    <a:pt x="201802" y="31242"/>
                  </a:lnTo>
                  <a:lnTo>
                    <a:pt x="210438" y="27939"/>
                  </a:lnTo>
                  <a:lnTo>
                    <a:pt x="224916" y="27939"/>
                  </a:lnTo>
                  <a:lnTo>
                    <a:pt x="233552" y="25781"/>
                  </a:lnTo>
                  <a:lnTo>
                    <a:pt x="242188" y="20446"/>
                  </a:lnTo>
                  <a:lnTo>
                    <a:pt x="247903" y="18287"/>
                  </a:lnTo>
                  <a:lnTo>
                    <a:pt x="256031" y="10668"/>
                  </a:lnTo>
                  <a:lnTo>
                    <a:pt x="106679" y="10668"/>
                  </a:lnTo>
                  <a:lnTo>
                    <a:pt x="89407" y="7493"/>
                  </a:lnTo>
                  <a:lnTo>
                    <a:pt x="72136" y="7493"/>
                  </a:lnTo>
                  <a:lnTo>
                    <a:pt x="57657" y="0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82313" y="4460494"/>
              <a:ext cx="112903" cy="64008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3625469" y="4449952"/>
              <a:ext cx="254000" cy="17780"/>
            </a:xfrm>
            <a:custGeom>
              <a:avLst/>
              <a:gdLst/>
              <a:ahLst/>
              <a:cxnLst/>
              <a:rect l="l" t="t" r="r" b="b"/>
              <a:pathLst>
                <a:path w="254000" h="17779">
                  <a:moveTo>
                    <a:pt x="221995" y="0"/>
                  </a:moveTo>
                  <a:lnTo>
                    <a:pt x="31750" y="0"/>
                  </a:lnTo>
                  <a:lnTo>
                    <a:pt x="23113" y="5461"/>
                  </a:lnTo>
                  <a:lnTo>
                    <a:pt x="17271" y="7620"/>
                  </a:lnTo>
                  <a:lnTo>
                    <a:pt x="8635" y="9779"/>
                  </a:lnTo>
                  <a:lnTo>
                    <a:pt x="5841" y="15113"/>
                  </a:lnTo>
                  <a:lnTo>
                    <a:pt x="0" y="17272"/>
                  </a:lnTo>
                  <a:lnTo>
                    <a:pt x="72135" y="17272"/>
                  </a:lnTo>
                  <a:lnTo>
                    <a:pt x="86486" y="15113"/>
                  </a:lnTo>
                  <a:lnTo>
                    <a:pt x="253618" y="15113"/>
                  </a:lnTo>
                  <a:lnTo>
                    <a:pt x="244982" y="9779"/>
                  </a:lnTo>
                  <a:lnTo>
                    <a:pt x="239267" y="7620"/>
                  </a:lnTo>
                  <a:lnTo>
                    <a:pt x="230631" y="5461"/>
                  </a:lnTo>
                  <a:lnTo>
                    <a:pt x="221995" y="0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20897" y="4321555"/>
              <a:ext cx="274320" cy="132969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3625469" y="4237863"/>
              <a:ext cx="248920" cy="95885"/>
            </a:xfrm>
            <a:custGeom>
              <a:avLst/>
              <a:gdLst/>
              <a:ahLst/>
              <a:cxnLst/>
              <a:rect l="l" t="t" r="r" b="b"/>
              <a:pathLst>
                <a:path w="248920" h="95885">
                  <a:moveTo>
                    <a:pt x="190245" y="66801"/>
                  </a:moveTo>
                  <a:lnTo>
                    <a:pt x="60578" y="66801"/>
                  </a:lnTo>
                  <a:lnTo>
                    <a:pt x="49021" y="69976"/>
                  </a:lnTo>
                  <a:lnTo>
                    <a:pt x="40385" y="75437"/>
                  </a:lnTo>
                  <a:lnTo>
                    <a:pt x="23113" y="79629"/>
                  </a:lnTo>
                  <a:lnTo>
                    <a:pt x="14477" y="85089"/>
                  </a:lnTo>
                  <a:lnTo>
                    <a:pt x="8635" y="92582"/>
                  </a:lnTo>
                  <a:lnTo>
                    <a:pt x="0" y="95885"/>
                  </a:lnTo>
                  <a:lnTo>
                    <a:pt x="60578" y="95885"/>
                  </a:lnTo>
                  <a:lnTo>
                    <a:pt x="77850" y="92582"/>
                  </a:lnTo>
                  <a:lnTo>
                    <a:pt x="89407" y="88264"/>
                  </a:lnTo>
                  <a:lnTo>
                    <a:pt x="248665" y="88264"/>
                  </a:lnTo>
                  <a:lnTo>
                    <a:pt x="244982" y="85089"/>
                  </a:lnTo>
                  <a:lnTo>
                    <a:pt x="233425" y="79629"/>
                  </a:lnTo>
                  <a:lnTo>
                    <a:pt x="224789" y="77597"/>
                  </a:lnTo>
                  <a:lnTo>
                    <a:pt x="216153" y="77597"/>
                  </a:lnTo>
                  <a:lnTo>
                    <a:pt x="207517" y="75437"/>
                  </a:lnTo>
                  <a:lnTo>
                    <a:pt x="198881" y="69976"/>
                  </a:lnTo>
                  <a:lnTo>
                    <a:pt x="190245" y="66801"/>
                  </a:lnTo>
                  <a:close/>
                </a:path>
                <a:path w="248920" h="95885">
                  <a:moveTo>
                    <a:pt x="172973" y="61341"/>
                  </a:moveTo>
                  <a:lnTo>
                    <a:pt x="89407" y="61341"/>
                  </a:lnTo>
                  <a:lnTo>
                    <a:pt x="80771" y="66801"/>
                  </a:lnTo>
                  <a:lnTo>
                    <a:pt x="181609" y="66801"/>
                  </a:lnTo>
                  <a:lnTo>
                    <a:pt x="172973" y="61341"/>
                  </a:lnTo>
                  <a:close/>
                </a:path>
                <a:path w="248920" h="95885">
                  <a:moveTo>
                    <a:pt x="144144" y="31242"/>
                  </a:moveTo>
                  <a:lnTo>
                    <a:pt x="100837" y="31242"/>
                  </a:lnTo>
                  <a:lnTo>
                    <a:pt x="109600" y="33400"/>
                  </a:lnTo>
                  <a:lnTo>
                    <a:pt x="132587" y="33400"/>
                  </a:lnTo>
                  <a:lnTo>
                    <a:pt x="144144" y="31242"/>
                  </a:lnTo>
                  <a:close/>
                </a:path>
                <a:path w="248920" h="95885">
                  <a:moveTo>
                    <a:pt x="184530" y="25907"/>
                  </a:moveTo>
                  <a:lnTo>
                    <a:pt x="69214" y="25907"/>
                  </a:lnTo>
                  <a:lnTo>
                    <a:pt x="77850" y="31242"/>
                  </a:lnTo>
                  <a:lnTo>
                    <a:pt x="175894" y="31242"/>
                  </a:lnTo>
                  <a:lnTo>
                    <a:pt x="184530" y="25907"/>
                  </a:lnTo>
                  <a:close/>
                </a:path>
                <a:path w="248920" h="95885">
                  <a:moveTo>
                    <a:pt x="69214" y="0"/>
                  </a:moveTo>
                  <a:lnTo>
                    <a:pt x="0" y="0"/>
                  </a:lnTo>
                  <a:lnTo>
                    <a:pt x="5841" y="5334"/>
                  </a:lnTo>
                  <a:lnTo>
                    <a:pt x="14477" y="7493"/>
                  </a:lnTo>
                  <a:lnTo>
                    <a:pt x="17271" y="12954"/>
                  </a:lnTo>
                  <a:lnTo>
                    <a:pt x="28828" y="15112"/>
                  </a:lnTo>
                  <a:lnTo>
                    <a:pt x="37464" y="18287"/>
                  </a:lnTo>
                  <a:lnTo>
                    <a:pt x="46100" y="23749"/>
                  </a:lnTo>
                  <a:lnTo>
                    <a:pt x="54736" y="25907"/>
                  </a:lnTo>
                  <a:lnTo>
                    <a:pt x="193166" y="25907"/>
                  </a:lnTo>
                  <a:lnTo>
                    <a:pt x="204596" y="23749"/>
                  </a:lnTo>
                  <a:lnTo>
                    <a:pt x="213359" y="18287"/>
                  </a:lnTo>
                  <a:lnTo>
                    <a:pt x="221995" y="18287"/>
                  </a:lnTo>
                  <a:lnTo>
                    <a:pt x="239267" y="12954"/>
                  </a:lnTo>
                  <a:lnTo>
                    <a:pt x="244982" y="7493"/>
                  </a:lnTo>
                  <a:lnTo>
                    <a:pt x="100837" y="7493"/>
                  </a:lnTo>
                  <a:lnTo>
                    <a:pt x="80771" y="5334"/>
                  </a:lnTo>
                  <a:lnTo>
                    <a:pt x="69214" y="0"/>
                  </a:lnTo>
                  <a:close/>
                </a:path>
              </a:pathLst>
            </a:custGeom>
            <a:ln w="914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17976" y="4157980"/>
              <a:ext cx="277241" cy="91948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3901439" y="4887468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w="0" h="228600">
                  <a:moveTo>
                    <a:pt x="0" y="0"/>
                  </a:moveTo>
                  <a:lnTo>
                    <a:pt x="0" y="228472"/>
                  </a:lnTo>
                </a:path>
              </a:pathLst>
            </a:custGeom>
            <a:ln w="54864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990091" y="3001517"/>
            <a:ext cx="2292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V</a:t>
            </a:r>
            <a:endParaRPr sz="24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259960" y="3453129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249039" y="2691206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217289" y="4309109"/>
            <a:ext cx="2120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583307" y="3290696"/>
            <a:ext cx="1066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>
                <a:latin typeface="Cambria Math"/>
                <a:cs typeface="Cambria Math"/>
              </a:rPr>
              <a:t>𝑖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2022601" y="3117214"/>
            <a:ext cx="1240155" cy="382270"/>
            <a:chOff x="2022601" y="3117214"/>
            <a:chExt cx="1240155" cy="382270"/>
          </a:xfrm>
        </p:grpSpPr>
        <p:pic>
          <p:nvPicPr>
            <p:cNvPr id="52" name="object 5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83381" y="3417188"/>
              <a:ext cx="79375" cy="82041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2022601" y="311721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498856" y="0"/>
                  </a:moveTo>
                  <a:lnTo>
                    <a:pt x="458978" y="381"/>
                  </a:lnTo>
                  <a:lnTo>
                    <a:pt x="419354" y="2667"/>
                  </a:lnTo>
                  <a:lnTo>
                    <a:pt x="380238" y="6985"/>
                  </a:lnTo>
                  <a:lnTo>
                    <a:pt x="341503" y="13081"/>
                  </a:lnTo>
                  <a:lnTo>
                    <a:pt x="303656" y="21336"/>
                  </a:lnTo>
                  <a:lnTo>
                    <a:pt x="266192" y="31623"/>
                  </a:lnTo>
                  <a:lnTo>
                    <a:pt x="229489" y="43814"/>
                  </a:lnTo>
                  <a:lnTo>
                    <a:pt x="193548" y="58165"/>
                  </a:lnTo>
                  <a:lnTo>
                    <a:pt x="158623" y="74422"/>
                  </a:lnTo>
                  <a:lnTo>
                    <a:pt x="124714" y="92710"/>
                  </a:lnTo>
                  <a:lnTo>
                    <a:pt x="91821" y="113030"/>
                  </a:lnTo>
                  <a:lnTo>
                    <a:pt x="59943" y="135509"/>
                  </a:lnTo>
                  <a:lnTo>
                    <a:pt x="29337" y="160020"/>
                  </a:lnTo>
                  <a:lnTo>
                    <a:pt x="0" y="186436"/>
                  </a:lnTo>
                  <a:lnTo>
                    <a:pt x="8636" y="195707"/>
                  </a:lnTo>
                  <a:lnTo>
                    <a:pt x="23114" y="182245"/>
                  </a:lnTo>
                  <a:lnTo>
                    <a:pt x="37718" y="169545"/>
                  </a:lnTo>
                  <a:lnTo>
                    <a:pt x="67691" y="145542"/>
                  </a:lnTo>
                  <a:lnTo>
                    <a:pt x="98933" y="123698"/>
                  </a:lnTo>
                  <a:lnTo>
                    <a:pt x="164719" y="85471"/>
                  </a:lnTo>
                  <a:lnTo>
                    <a:pt x="234187" y="55625"/>
                  </a:lnTo>
                  <a:lnTo>
                    <a:pt x="306959" y="33527"/>
                  </a:lnTo>
                  <a:lnTo>
                    <a:pt x="344297" y="25400"/>
                  </a:lnTo>
                  <a:lnTo>
                    <a:pt x="382270" y="19431"/>
                  </a:lnTo>
                  <a:lnTo>
                    <a:pt x="420750" y="15239"/>
                  </a:lnTo>
                  <a:lnTo>
                    <a:pt x="459740" y="12954"/>
                  </a:lnTo>
                  <a:lnTo>
                    <a:pt x="498983" y="12700"/>
                  </a:lnTo>
                  <a:lnTo>
                    <a:pt x="538607" y="14477"/>
                  </a:lnTo>
                  <a:lnTo>
                    <a:pt x="578358" y="17907"/>
                  </a:lnTo>
                  <a:lnTo>
                    <a:pt x="618236" y="23495"/>
                  </a:lnTo>
                  <a:lnTo>
                    <a:pt x="658368" y="30861"/>
                  </a:lnTo>
                  <a:lnTo>
                    <a:pt x="698246" y="40005"/>
                  </a:lnTo>
                  <a:lnTo>
                    <a:pt x="738251" y="51181"/>
                  </a:lnTo>
                  <a:lnTo>
                    <a:pt x="778002" y="64135"/>
                  </a:lnTo>
                  <a:lnTo>
                    <a:pt x="817626" y="79121"/>
                  </a:lnTo>
                  <a:lnTo>
                    <a:pt x="856742" y="95758"/>
                  </a:lnTo>
                  <a:lnTo>
                    <a:pt x="895604" y="114426"/>
                  </a:lnTo>
                  <a:lnTo>
                    <a:pt x="933958" y="134874"/>
                  </a:lnTo>
                  <a:lnTo>
                    <a:pt x="971804" y="157225"/>
                  </a:lnTo>
                  <a:lnTo>
                    <a:pt x="1009142" y="181356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4" y="264668"/>
                  </a:lnTo>
                  <a:lnTo>
                    <a:pt x="1150747" y="295910"/>
                  </a:lnTo>
                  <a:lnTo>
                    <a:pt x="1184402" y="329819"/>
                  </a:lnTo>
                  <a:lnTo>
                    <a:pt x="1193800" y="321310"/>
                  </a:lnTo>
                  <a:lnTo>
                    <a:pt x="1159256" y="286765"/>
                  </a:lnTo>
                  <a:lnTo>
                    <a:pt x="1124839" y="254888"/>
                  </a:lnTo>
                  <a:lnTo>
                    <a:pt x="1089406" y="225044"/>
                  </a:lnTo>
                  <a:lnTo>
                    <a:pt x="1053084" y="196976"/>
                  </a:lnTo>
                  <a:lnTo>
                    <a:pt x="1016000" y="170687"/>
                  </a:lnTo>
                  <a:lnTo>
                    <a:pt x="978408" y="146304"/>
                  </a:lnTo>
                  <a:lnTo>
                    <a:pt x="939927" y="123698"/>
                  </a:lnTo>
                  <a:lnTo>
                    <a:pt x="901065" y="102997"/>
                  </a:lnTo>
                  <a:lnTo>
                    <a:pt x="861695" y="84200"/>
                  </a:lnTo>
                  <a:lnTo>
                    <a:pt x="821944" y="67183"/>
                  </a:lnTo>
                  <a:lnTo>
                    <a:pt x="781939" y="52070"/>
                  </a:lnTo>
                  <a:lnTo>
                    <a:pt x="741680" y="38862"/>
                  </a:lnTo>
                  <a:lnTo>
                    <a:pt x="701040" y="27686"/>
                  </a:lnTo>
                  <a:lnTo>
                    <a:pt x="660527" y="18287"/>
                  </a:lnTo>
                  <a:lnTo>
                    <a:pt x="620014" y="10922"/>
                  </a:lnTo>
                  <a:lnTo>
                    <a:pt x="579501" y="5334"/>
                  </a:lnTo>
                  <a:lnTo>
                    <a:pt x="538988" y="1650"/>
                  </a:lnTo>
                  <a:lnTo>
                    <a:pt x="49885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 descr=""/>
          <p:cNvGrpSpPr/>
          <p:nvPr/>
        </p:nvGrpSpPr>
        <p:grpSpPr>
          <a:xfrm>
            <a:off x="5470651" y="2160491"/>
            <a:ext cx="4916170" cy="3235960"/>
            <a:chOff x="5470651" y="2160491"/>
            <a:chExt cx="4916170" cy="3235960"/>
          </a:xfrm>
        </p:grpSpPr>
        <p:sp>
          <p:nvSpPr>
            <p:cNvPr id="55" name="object 55" descr=""/>
            <p:cNvSpPr/>
            <p:nvPr/>
          </p:nvSpPr>
          <p:spPr>
            <a:xfrm>
              <a:off x="5475731" y="2165571"/>
              <a:ext cx="4906010" cy="3225800"/>
            </a:xfrm>
            <a:custGeom>
              <a:avLst/>
              <a:gdLst/>
              <a:ahLst/>
              <a:cxnLst/>
              <a:rect l="l" t="t" r="r" b="b"/>
              <a:pathLst>
                <a:path w="4906009" h="3225800">
                  <a:moveTo>
                    <a:pt x="0" y="3225273"/>
                  </a:moveTo>
                  <a:lnTo>
                    <a:pt x="4905806" y="3225273"/>
                  </a:lnTo>
                  <a:lnTo>
                    <a:pt x="4905805" y="0"/>
                  </a:lnTo>
                  <a:lnTo>
                    <a:pt x="0" y="0"/>
                  </a:lnTo>
                  <a:lnTo>
                    <a:pt x="0" y="3225273"/>
                  </a:lnTo>
                  <a:close/>
                </a:path>
              </a:pathLst>
            </a:custGeom>
            <a:ln w="100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789493" y="2327750"/>
              <a:ext cx="4511675" cy="2738755"/>
            </a:xfrm>
            <a:custGeom>
              <a:avLst/>
              <a:gdLst/>
              <a:ahLst/>
              <a:cxnLst/>
              <a:rect l="l" t="t" r="r" b="b"/>
              <a:pathLst>
                <a:path w="4511675" h="2738754">
                  <a:moveTo>
                    <a:pt x="0" y="2738593"/>
                  </a:moveTo>
                  <a:lnTo>
                    <a:pt x="4511216" y="2738593"/>
                  </a:lnTo>
                  <a:lnTo>
                    <a:pt x="4511216" y="0"/>
                  </a:lnTo>
                  <a:lnTo>
                    <a:pt x="0" y="0"/>
                  </a:lnTo>
                  <a:lnTo>
                    <a:pt x="0" y="2738593"/>
                  </a:lnTo>
                  <a:close/>
                </a:path>
              </a:pathLst>
            </a:custGeom>
            <a:ln w="10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794547" y="5071406"/>
              <a:ext cx="2710815" cy="30480"/>
            </a:xfrm>
            <a:custGeom>
              <a:avLst/>
              <a:gdLst/>
              <a:ahLst/>
              <a:cxnLst/>
              <a:rect l="l" t="t" r="r" b="b"/>
              <a:pathLst>
                <a:path w="2710815" h="30479">
                  <a:moveTo>
                    <a:pt x="0" y="0"/>
                  </a:moveTo>
                  <a:lnTo>
                    <a:pt x="0" y="30320"/>
                  </a:lnTo>
                </a:path>
                <a:path w="2710815" h="30479">
                  <a:moveTo>
                    <a:pt x="454782" y="0"/>
                  </a:moveTo>
                  <a:lnTo>
                    <a:pt x="454782" y="30320"/>
                  </a:lnTo>
                </a:path>
                <a:path w="2710815" h="30479">
                  <a:moveTo>
                    <a:pt x="899915" y="0"/>
                  </a:moveTo>
                  <a:lnTo>
                    <a:pt x="899915" y="30320"/>
                  </a:lnTo>
                </a:path>
                <a:path w="2710815" h="30479">
                  <a:moveTo>
                    <a:pt x="1355175" y="0"/>
                  </a:moveTo>
                  <a:lnTo>
                    <a:pt x="1355175" y="30320"/>
                  </a:lnTo>
                </a:path>
                <a:path w="2710815" h="30479">
                  <a:moveTo>
                    <a:pt x="1800387" y="0"/>
                  </a:moveTo>
                  <a:lnTo>
                    <a:pt x="1800387" y="30320"/>
                  </a:lnTo>
                </a:path>
                <a:path w="2710815" h="30479">
                  <a:moveTo>
                    <a:pt x="2255468" y="0"/>
                  </a:moveTo>
                  <a:lnTo>
                    <a:pt x="2255468" y="30320"/>
                  </a:lnTo>
                </a:path>
                <a:path w="2710815" h="30479">
                  <a:moveTo>
                    <a:pt x="2710351" y="0"/>
                  </a:moveTo>
                  <a:lnTo>
                    <a:pt x="2710351" y="30320"/>
                  </a:lnTo>
                </a:path>
              </a:pathLst>
            </a:custGeom>
            <a:ln w="10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 txBox="1"/>
          <p:nvPr/>
        </p:nvSpPr>
        <p:spPr>
          <a:xfrm>
            <a:off x="5759188" y="5104479"/>
            <a:ext cx="278511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899794" algn="l"/>
                <a:tab pos="1800225" algn="l"/>
                <a:tab pos="2710180" algn="l"/>
              </a:tabLst>
            </a:pPr>
            <a:r>
              <a:rPr dirty="0" sz="850" spc="-50">
                <a:latin typeface="Arial MT"/>
                <a:cs typeface="Arial MT"/>
              </a:rPr>
              <a:t>0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2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4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50">
                <a:latin typeface="Arial MT"/>
                <a:cs typeface="Arial MT"/>
              </a:rPr>
              <a:t>6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8950031" y="5071406"/>
            <a:ext cx="455295" cy="30480"/>
          </a:xfrm>
          <a:custGeom>
            <a:avLst/>
            <a:gdLst/>
            <a:ahLst/>
            <a:cxnLst/>
            <a:rect l="l" t="t" r="r" b="b"/>
            <a:pathLst>
              <a:path w="455295" h="30479">
                <a:moveTo>
                  <a:pt x="0" y="0"/>
                </a:moveTo>
                <a:lnTo>
                  <a:pt x="0" y="30320"/>
                </a:lnTo>
              </a:path>
              <a:path w="455295" h="30479">
                <a:moveTo>
                  <a:pt x="455280" y="0"/>
                </a:moveTo>
                <a:lnTo>
                  <a:pt x="455280" y="30320"/>
                </a:lnTo>
              </a:path>
            </a:pathLst>
          </a:custGeom>
          <a:ln w="100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5495942" y="5082013"/>
            <a:ext cx="4149725" cy="30988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r" marR="205740">
              <a:lnSpc>
                <a:spcPct val="100000"/>
              </a:lnSpc>
              <a:spcBef>
                <a:spcPts val="305"/>
              </a:spcBef>
            </a:pPr>
            <a:r>
              <a:rPr dirty="0" sz="850" spc="-50">
                <a:latin typeface="Arial MT"/>
                <a:cs typeface="Arial MT"/>
              </a:rPr>
              <a:t>8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tabLst>
                <a:tab pos="2962910" algn="l"/>
                <a:tab pos="3661410" algn="l"/>
              </a:tabLst>
            </a:pPr>
            <a:r>
              <a:rPr dirty="0" sz="700">
                <a:latin typeface="Arial MT"/>
                <a:cs typeface="Arial MT"/>
              </a:rPr>
              <a:t>(f</a:t>
            </a:r>
            <a:r>
              <a:rPr dirty="0" sz="700" spc="-6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ile</a:t>
            </a:r>
            <a:r>
              <a:rPr dirty="0" sz="700" spc="85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Exercise_04_RLC_Circuit_Finished.pl4;</a:t>
            </a:r>
            <a:r>
              <a:rPr dirty="0" sz="700" spc="13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x-</a:t>
            </a:r>
            <a:r>
              <a:rPr dirty="0" sz="700">
                <a:latin typeface="Arial MT"/>
                <a:cs typeface="Arial MT"/>
              </a:rPr>
              <a:t>v</a:t>
            </a:r>
            <a:r>
              <a:rPr dirty="0" sz="700" spc="-60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ar</a:t>
            </a:r>
            <a:r>
              <a:rPr dirty="0" sz="700" spc="85">
                <a:latin typeface="Arial MT"/>
                <a:cs typeface="Arial MT"/>
              </a:rPr>
              <a:t> </a:t>
            </a:r>
            <a:r>
              <a:rPr dirty="0" sz="700" spc="10">
                <a:latin typeface="Arial MT"/>
                <a:cs typeface="Arial MT"/>
              </a:rPr>
              <a:t>t)</a:t>
            </a:r>
            <a:r>
              <a:rPr dirty="0" sz="700" spc="400">
                <a:latin typeface="Arial MT"/>
                <a:cs typeface="Arial MT"/>
              </a:rPr>
              <a:t> </a:t>
            </a:r>
            <a:r>
              <a:rPr dirty="0" sz="700" spc="10">
                <a:solidFill>
                  <a:srgbClr val="FF0000"/>
                </a:solidFill>
                <a:latin typeface="Arial MT"/>
                <a:cs typeface="Arial MT"/>
              </a:rPr>
              <a:t>c:VR3</a:t>
            </a:r>
            <a:r>
              <a:rPr dirty="0" sz="700" spc="229">
                <a:solidFill>
                  <a:srgbClr val="FF0000"/>
                </a:solidFill>
                <a:latin typeface="Arial MT"/>
                <a:cs typeface="Arial MT"/>
              </a:rPr>
              <a:t>  </a:t>
            </a:r>
            <a:r>
              <a:rPr dirty="0" sz="70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700" spc="-25">
                <a:solidFill>
                  <a:srgbClr val="FF0000"/>
                </a:solidFill>
                <a:latin typeface="Arial MT"/>
                <a:cs typeface="Arial MT"/>
              </a:rPr>
              <a:t>VL3</a:t>
            </a:r>
            <a:r>
              <a:rPr dirty="0" sz="70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700">
                <a:solidFill>
                  <a:srgbClr val="008000"/>
                </a:solidFill>
                <a:latin typeface="Arial MT"/>
                <a:cs typeface="Arial MT"/>
              </a:rPr>
              <a:t>c:VR2</a:t>
            </a:r>
            <a:r>
              <a:rPr dirty="0" sz="700" spc="240">
                <a:solidFill>
                  <a:srgbClr val="008000"/>
                </a:solidFill>
                <a:latin typeface="Arial MT"/>
                <a:cs typeface="Arial MT"/>
              </a:rPr>
              <a:t>  </a:t>
            </a:r>
            <a:r>
              <a:rPr dirty="0" sz="700">
                <a:solidFill>
                  <a:srgbClr val="008000"/>
                </a:solidFill>
                <a:latin typeface="Arial MT"/>
                <a:cs typeface="Arial MT"/>
              </a:rPr>
              <a:t>-</a:t>
            </a:r>
            <a:r>
              <a:rPr dirty="0" sz="700" spc="-25">
                <a:solidFill>
                  <a:srgbClr val="008000"/>
                </a:solidFill>
                <a:latin typeface="Arial MT"/>
                <a:cs typeface="Arial MT"/>
              </a:rPr>
              <a:t>VL2</a:t>
            </a:r>
            <a:r>
              <a:rPr dirty="0" sz="700">
                <a:solidFill>
                  <a:srgbClr val="008000"/>
                </a:solidFill>
                <a:latin typeface="Arial MT"/>
                <a:cs typeface="Arial MT"/>
              </a:rPr>
              <a:t>	</a:t>
            </a:r>
            <a:r>
              <a:rPr dirty="0" sz="700">
                <a:solidFill>
                  <a:srgbClr val="0000FF"/>
                </a:solidFill>
                <a:latin typeface="Arial MT"/>
                <a:cs typeface="Arial MT"/>
              </a:rPr>
              <a:t>c:VR</a:t>
            </a:r>
            <a:r>
              <a:rPr dirty="0" sz="700" spc="360">
                <a:solidFill>
                  <a:srgbClr val="0000FF"/>
                </a:solidFill>
                <a:latin typeface="Arial MT"/>
                <a:cs typeface="Arial MT"/>
              </a:rPr>
              <a:t>  </a:t>
            </a:r>
            <a:r>
              <a:rPr dirty="0" sz="700">
                <a:solidFill>
                  <a:srgbClr val="0000FF"/>
                </a:solidFill>
                <a:latin typeface="Arial MT"/>
                <a:cs typeface="Arial MT"/>
              </a:rPr>
              <a:t>-</a:t>
            </a:r>
            <a:r>
              <a:rPr dirty="0" sz="700" spc="-25">
                <a:solidFill>
                  <a:srgbClr val="0000FF"/>
                </a:solidFill>
                <a:latin typeface="Arial MT"/>
                <a:cs typeface="Arial MT"/>
              </a:rPr>
              <a:t>VL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9850443" y="5071406"/>
            <a:ext cx="455295" cy="30480"/>
          </a:xfrm>
          <a:custGeom>
            <a:avLst/>
            <a:gdLst/>
            <a:ahLst/>
            <a:cxnLst/>
            <a:rect l="l" t="t" r="r" b="b"/>
            <a:pathLst>
              <a:path w="455295" h="30479">
                <a:moveTo>
                  <a:pt x="0" y="0"/>
                </a:moveTo>
                <a:lnTo>
                  <a:pt x="0" y="30320"/>
                </a:lnTo>
              </a:path>
              <a:path w="455295" h="30479">
                <a:moveTo>
                  <a:pt x="455280" y="0"/>
                </a:moveTo>
                <a:lnTo>
                  <a:pt x="455280" y="30320"/>
                </a:lnTo>
              </a:path>
            </a:pathLst>
          </a:custGeom>
          <a:ln w="100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9916109" y="5104479"/>
            <a:ext cx="45847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23850" algn="l"/>
              </a:tabLst>
            </a:pPr>
            <a:r>
              <a:rPr dirty="0" sz="850" spc="-25">
                <a:latin typeface="Arial MT"/>
                <a:cs typeface="Arial MT"/>
              </a:rPr>
              <a:t>[s]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25">
                <a:latin typeface="Arial MT"/>
                <a:cs typeface="Arial MT"/>
              </a:rPr>
              <a:t>10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5754133" y="5071406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5" y="0"/>
                </a:moveTo>
                <a:lnTo>
                  <a:pt x="0" y="0"/>
                </a:lnTo>
              </a:path>
            </a:pathLst>
          </a:custGeom>
          <a:ln w="100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5495942" y="4982680"/>
            <a:ext cx="236854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>
                <a:latin typeface="Arial MT"/>
                <a:cs typeface="Arial MT"/>
              </a:rPr>
              <a:t>-</a:t>
            </a:r>
            <a:r>
              <a:rPr dirty="0" sz="850" spc="-25">
                <a:latin typeface="Arial MT"/>
                <a:cs typeface="Arial MT"/>
              </a:rPr>
              <a:t>200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5754133" y="4614967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5" y="0"/>
                </a:moveTo>
                <a:lnTo>
                  <a:pt x="0" y="0"/>
                </a:lnTo>
              </a:path>
            </a:pathLst>
          </a:custGeom>
          <a:ln w="100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5495942" y="4526261"/>
            <a:ext cx="236854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>
                <a:latin typeface="Arial MT"/>
                <a:cs typeface="Arial MT"/>
              </a:rPr>
              <a:t>-</a:t>
            </a:r>
            <a:r>
              <a:rPr dirty="0" sz="850" spc="-25">
                <a:latin typeface="Arial MT"/>
                <a:cs typeface="Arial MT"/>
              </a:rPr>
              <a:t>100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5754133" y="4158548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5" y="0"/>
                </a:moveTo>
                <a:lnTo>
                  <a:pt x="0" y="0"/>
                </a:lnTo>
              </a:path>
            </a:pathLst>
          </a:custGeom>
          <a:ln w="100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5657639" y="4069822"/>
            <a:ext cx="7493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5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9" name="object 69" descr=""/>
          <p:cNvSpPr/>
          <p:nvPr/>
        </p:nvSpPr>
        <p:spPr>
          <a:xfrm>
            <a:off x="5754133" y="3702130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5" y="0"/>
                </a:moveTo>
                <a:lnTo>
                  <a:pt x="0" y="0"/>
                </a:lnTo>
              </a:path>
            </a:pathLst>
          </a:custGeom>
          <a:ln w="100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 txBox="1"/>
          <p:nvPr/>
        </p:nvSpPr>
        <p:spPr>
          <a:xfrm>
            <a:off x="5536366" y="3613403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100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5754133" y="3245631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305" y="0"/>
                </a:moveTo>
                <a:lnTo>
                  <a:pt x="0" y="0"/>
                </a:lnTo>
              </a:path>
            </a:pathLst>
          </a:custGeom>
          <a:ln w="100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5536366" y="3157064"/>
            <a:ext cx="194945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200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5754133" y="2332833"/>
            <a:ext cx="30480" cy="456565"/>
          </a:xfrm>
          <a:custGeom>
            <a:avLst/>
            <a:gdLst/>
            <a:ahLst/>
            <a:cxnLst/>
            <a:rect l="l" t="t" r="r" b="b"/>
            <a:pathLst>
              <a:path w="30479" h="456564">
                <a:moveTo>
                  <a:pt x="30305" y="456498"/>
                </a:moveTo>
                <a:lnTo>
                  <a:pt x="0" y="456498"/>
                </a:lnTo>
              </a:path>
              <a:path w="30479" h="456564">
                <a:moveTo>
                  <a:pt x="30305" y="0"/>
                </a:moveTo>
                <a:lnTo>
                  <a:pt x="0" y="0"/>
                </a:lnTo>
              </a:path>
            </a:pathLst>
          </a:custGeom>
          <a:ln w="100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5536366" y="2244067"/>
            <a:ext cx="246379" cy="615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 MT"/>
                <a:cs typeface="Arial MT"/>
              </a:rPr>
              <a:t>400</a:t>
            </a:r>
            <a:endParaRPr sz="850">
              <a:latin typeface="Arial MT"/>
              <a:cs typeface="Arial MT"/>
            </a:endParaRPr>
          </a:p>
          <a:p>
            <a:pPr marR="5080" indent="90805">
              <a:lnSpc>
                <a:spcPts val="1839"/>
              </a:lnSpc>
              <a:spcBef>
                <a:spcPts val="20"/>
              </a:spcBef>
            </a:pPr>
            <a:r>
              <a:rPr dirty="0" sz="850" spc="-25">
                <a:latin typeface="Arial MT"/>
                <a:cs typeface="Arial MT"/>
              </a:rPr>
              <a:t>[A] 300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5789494" y="2530519"/>
            <a:ext cx="4521835" cy="2353310"/>
            <a:chOff x="5789494" y="2530519"/>
            <a:chExt cx="4521835" cy="2353310"/>
          </a:xfrm>
        </p:grpSpPr>
        <p:sp>
          <p:nvSpPr>
            <p:cNvPr id="76" name="object 76" descr=""/>
            <p:cNvSpPr/>
            <p:nvPr/>
          </p:nvSpPr>
          <p:spPr>
            <a:xfrm>
              <a:off x="5789494" y="415350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5042"/>
                  </a:moveTo>
                  <a:lnTo>
                    <a:pt x="1479" y="1476"/>
                  </a:lnTo>
                  <a:lnTo>
                    <a:pt x="5052" y="0"/>
                  </a:lnTo>
                  <a:lnTo>
                    <a:pt x="8625" y="1476"/>
                  </a:lnTo>
                  <a:lnTo>
                    <a:pt x="10105" y="5042"/>
                  </a:lnTo>
                  <a:lnTo>
                    <a:pt x="8625" y="8607"/>
                  </a:lnTo>
                  <a:lnTo>
                    <a:pt x="5052" y="10084"/>
                  </a:lnTo>
                  <a:lnTo>
                    <a:pt x="1479" y="8607"/>
                  </a:lnTo>
                  <a:lnTo>
                    <a:pt x="0" y="50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794547" y="2535567"/>
              <a:ext cx="4501515" cy="2343150"/>
            </a:xfrm>
            <a:custGeom>
              <a:avLst/>
              <a:gdLst/>
              <a:ahLst/>
              <a:cxnLst/>
              <a:rect l="l" t="t" r="r" b="b"/>
              <a:pathLst>
                <a:path w="4501515" h="2343150">
                  <a:moveTo>
                    <a:pt x="0" y="1622981"/>
                  </a:moveTo>
                  <a:lnTo>
                    <a:pt x="60631" y="1034636"/>
                  </a:lnTo>
                </a:path>
                <a:path w="4501515" h="2343150">
                  <a:moveTo>
                    <a:pt x="60631" y="1024530"/>
                  </a:moveTo>
                  <a:lnTo>
                    <a:pt x="111173" y="649502"/>
                  </a:lnTo>
                </a:path>
                <a:path w="4501515" h="2343150">
                  <a:moveTo>
                    <a:pt x="111173" y="638978"/>
                  </a:moveTo>
                  <a:lnTo>
                    <a:pt x="161696" y="385611"/>
                  </a:lnTo>
                </a:path>
                <a:path w="4501515" h="2343150">
                  <a:moveTo>
                    <a:pt x="161696" y="375484"/>
                  </a:moveTo>
                  <a:lnTo>
                    <a:pt x="202130" y="213257"/>
                  </a:lnTo>
                </a:path>
                <a:path w="4501515" h="2343150">
                  <a:moveTo>
                    <a:pt x="202130" y="203130"/>
                  </a:moveTo>
                  <a:lnTo>
                    <a:pt x="232435" y="101664"/>
                  </a:lnTo>
                </a:path>
                <a:path w="4501515" h="2343150">
                  <a:moveTo>
                    <a:pt x="232435" y="91537"/>
                  </a:moveTo>
                  <a:lnTo>
                    <a:pt x="262761" y="51030"/>
                  </a:lnTo>
                </a:path>
                <a:path w="4501515" h="2343150">
                  <a:moveTo>
                    <a:pt x="262761" y="40904"/>
                  </a:moveTo>
                  <a:lnTo>
                    <a:pt x="282978" y="20650"/>
                  </a:lnTo>
                </a:path>
                <a:path w="4501515" h="2343150">
                  <a:moveTo>
                    <a:pt x="282978" y="10126"/>
                  </a:moveTo>
                  <a:lnTo>
                    <a:pt x="293086" y="0"/>
                  </a:lnTo>
                </a:path>
                <a:path w="4501515" h="2343150">
                  <a:moveTo>
                    <a:pt x="303175" y="0"/>
                  </a:moveTo>
                  <a:lnTo>
                    <a:pt x="313283" y="0"/>
                  </a:lnTo>
                </a:path>
                <a:path w="4501515" h="2343150">
                  <a:moveTo>
                    <a:pt x="323392" y="0"/>
                  </a:moveTo>
                  <a:lnTo>
                    <a:pt x="333500" y="10126"/>
                  </a:lnTo>
                </a:path>
                <a:path w="4501515" h="2343150">
                  <a:moveTo>
                    <a:pt x="343609" y="20650"/>
                  </a:moveTo>
                  <a:lnTo>
                    <a:pt x="353717" y="30777"/>
                  </a:lnTo>
                </a:path>
                <a:path w="4501515" h="2343150">
                  <a:moveTo>
                    <a:pt x="363826" y="40904"/>
                  </a:moveTo>
                  <a:lnTo>
                    <a:pt x="384023" y="91537"/>
                  </a:lnTo>
                </a:path>
                <a:path w="4501515" h="2343150">
                  <a:moveTo>
                    <a:pt x="384023" y="101664"/>
                  </a:moveTo>
                  <a:lnTo>
                    <a:pt x="424457" y="182877"/>
                  </a:lnTo>
                </a:path>
                <a:path w="4501515" h="2343150">
                  <a:moveTo>
                    <a:pt x="424457" y="193004"/>
                  </a:moveTo>
                  <a:lnTo>
                    <a:pt x="464871" y="324453"/>
                  </a:lnTo>
                </a:path>
                <a:path w="4501515" h="2343150">
                  <a:moveTo>
                    <a:pt x="464871" y="335175"/>
                  </a:moveTo>
                  <a:lnTo>
                    <a:pt x="515891" y="547837"/>
                  </a:lnTo>
                </a:path>
                <a:path w="4501515" h="2343150">
                  <a:moveTo>
                    <a:pt x="515891" y="557964"/>
                  </a:moveTo>
                  <a:lnTo>
                    <a:pt x="596739" y="933051"/>
                  </a:lnTo>
                </a:path>
                <a:path w="4501515" h="2343150">
                  <a:moveTo>
                    <a:pt x="596739" y="943178"/>
                  </a:moveTo>
                  <a:lnTo>
                    <a:pt x="738218" y="1643215"/>
                  </a:lnTo>
                </a:path>
                <a:path w="4501515" h="2343150">
                  <a:moveTo>
                    <a:pt x="738218" y="1653322"/>
                  </a:moveTo>
                  <a:lnTo>
                    <a:pt x="798850" y="1896940"/>
                  </a:lnTo>
                </a:path>
                <a:path w="4501515" h="2343150">
                  <a:moveTo>
                    <a:pt x="798850" y="1907047"/>
                  </a:moveTo>
                  <a:lnTo>
                    <a:pt x="849392" y="2069293"/>
                  </a:lnTo>
                </a:path>
                <a:path w="4501515" h="2343150">
                  <a:moveTo>
                    <a:pt x="849392" y="2079400"/>
                  </a:moveTo>
                  <a:lnTo>
                    <a:pt x="899915" y="2180509"/>
                  </a:lnTo>
                </a:path>
                <a:path w="4501515" h="2343150">
                  <a:moveTo>
                    <a:pt x="899915" y="2190616"/>
                  </a:moveTo>
                  <a:lnTo>
                    <a:pt x="940349" y="2251774"/>
                  </a:lnTo>
                </a:path>
                <a:path w="4501515" h="2343150">
                  <a:moveTo>
                    <a:pt x="940349" y="2261880"/>
                  </a:moveTo>
                  <a:lnTo>
                    <a:pt x="970654" y="2302328"/>
                  </a:lnTo>
                </a:path>
                <a:path w="4501515" h="2343150">
                  <a:moveTo>
                    <a:pt x="970654" y="2312435"/>
                  </a:moveTo>
                  <a:lnTo>
                    <a:pt x="990871" y="2332649"/>
                  </a:lnTo>
                </a:path>
                <a:path w="4501515" h="2343150">
                  <a:moveTo>
                    <a:pt x="1000980" y="2332649"/>
                  </a:moveTo>
                  <a:lnTo>
                    <a:pt x="1021197" y="2342775"/>
                  </a:lnTo>
                </a:path>
                <a:path w="4501515" h="2343150">
                  <a:moveTo>
                    <a:pt x="1031305" y="2342775"/>
                  </a:moveTo>
                  <a:lnTo>
                    <a:pt x="1041394" y="2342775"/>
                  </a:lnTo>
                </a:path>
                <a:path w="4501515" h="2343150">
                  <a:moveTo>
                    <a:pt x="1051502" y="2342775"/>
                  </a:moveTo>
                  <a:lnTo>
                    <a:pt x="1071719" y="2332649"/>
                  </a:lnTo>
                </a:path>
                <a:path w="4501515" h="2343150">
                  <a:moveTo>
                    <a:pt x="1082305" y="2332649"/>
                  </a:moveTo>
                  <a:lnTo>
                    <a:pt x="1102522" y="2312435"/>
                  </a:lnTo>
                </a:path>
                <a:path w="4501515" h="2343150">
                  <a:moveTo>
                    <a:pt x="1112631" y="2302328"/>
                  </a:moveTo>
                  <a:lnTo>
                    <a:pt x="1142937" y="2271987"/>
                  </a:lnTo>
                </a:path>
                <a:path w="4501515" h="2343150">
                  <a:moveTo>
                    <a:pt x="1153045" y="2261880"/>
                  </a:moveTo>
                  <a:lnTo>
                    <a:pt x="1193479" y="2211326"/>
                  </a:lnTo>
                </a:path>
                <a:path w="4501515" h="2343150">
                  <a:moveTo>
                    <a:pt x="1193479" y="2200743"/>
                  </a:moveTo>
                  <a:lnTo>
                    <a:pt x="1254110" y="2099634"/>
                  </a:lnTo>
                </a:path>
                <a:path w="4501515" h="2343150">
                  <a:moveTo>
                    <a:pt x="1254110" y="2089527"/>
                  </a:moveTo>
                  <a:lnTo>
                    <a:pt x="1334958" y="1917154"/>
                  </a:lnTo>
                </a:path>
                <a:path w="4501515" h="2343150">
                  <a:moveTo>
                    <a:pt x="1334958" y="1907047"/>
                  </a:moveTo>
                  <a:lnTo>
                    <a:pt x="1466329" y="1622981"/>
                  </a:lnTo>
                </a:path>
                <a:path w="4501515" h="2343150">
                  <a:moveTo>
                    <a:pt x="1466329" y="1612874"/>
                  </a:moveTo>
                  <a:lnTo>
                    <a:pt x="1537068" y="1501182"/>
                  </a:lnTo>
                </a:path>
                <a:path w="4501515" h="2343150">
                  <a:moveTo>
                    <a:pt x="1537068" y="1491075"/>
                  </a:moveTo>
                  <a:lnTo>
                    <a:pt x="1577502" y="1430394"/>
                  </a:lnTo>
                </a:path>
                <a:path w="4501515" h="2343150">
                  <a:moveTo>
                    <a:pt x="1587611" y="1419811"/>
                  </a:moveTo>
                  <a:lnTo>
                    <a:pt x="1628025" y="1369256"/>
                  </a:lnTo>
                </a:path>
                <a:path w="4501515" h="2343150">
                  <a:moveTo>
                    <a:pt x="1638611" y="1359149"/>
                  </a:moveTo>
                  <a:lnTo>
                    <a:pt x="1668937" y="1338936"/>
                  </a:lnTo>
                </a:path>
                <a:path w="4501515" h="2343150">
                  <a:moveTo>
                    <a:pt x="1679005" y="1328809"/>
                  </a:moveTo>
                  <a:lnTo>
                    <a:pt x="1709450" y="1308595"/>
                  </a:lnTo>
                </a:path>
                <a:path w="4501515" h="2343150">
                  <a:moveTo>
                    <a:pt x="1719399" y="1308595"/>
                  </a:moveTo>
                  <a:lnTo>
                    <a:pt x="1749844" y="1298488"/>
                  </a:lnTo>
                </a:path>
                <a:path w="4501515" h="2343150">
                  <a:moveTo>
                    <a:pt x="1759794" y="1298488"/>
                  </a:moveTo>
                  <a:lnTo>
                    <a:pt x="1790239" y="1308595"/>
                  </a:lnTo>
                </a:path>
                <a:path w="4501515" h="2343150">
                  <a:moveTo>
                    <a:pt x="1800387" y="1308595"/>
                  </a:moveTo>
                  <a:lnTo>
                    <a:pt x="1830633" y="1318702"/>
                  </a:lnTo>
                </a:path>
                <a:path w="4501515" h="2343150">
                  <a:moveTo>
                    <a:pt x="1840781" y="1318702"/>
                  </a:moveTo>
                  <a:lnTo>
                    <a:pt x="1881175" y="1349043"/>
                  </a:lnTo>
                </a:path>
                <a:path w="4501515" h="2343150">
                  <a:moveTo>
                    <a:pt x="1891324" y="1349043"/>
                  </a:moveTo>
                  <a:lnTo>
                    <a:pt x="1941866" y="1389470"/>
                  </a:lnTo>
                </a:path>
                <a:path w="4501515" h="2343150">
                  <a:moveTo>
                    <a:pt x="1951815" y="1389470"/>
                  </a:moveTo>
                  <a:lnTo>
                    <a:pt x="2022654" y="1450628"/>
                  </a:lnTo>
                </a:path>
                <a:path w="4501515" h="2343150">
                  <a:moveTo>
                    <a:pt x="2032803" y="1460735"/>
                  </a:moveTo>
                  <a:lnTo>
                    <a:pt x="2225222" y="1643215"/>
                  </a:lnTo>
                </a:path>
                <a:path w="4501515" h="2343150">
                  <a:moveTo>
                    <a:pt x="2235371" y="1653322"/>
                  </a:moveTo>
                  <a:lnTo>
                    <a:pt x="2296062" y="1693769"/>
                  </a:lnTo>
                </a:path>
                <a:path w="4501515" h="2343150">
                  <a:moveTo>
                    <a:pt x="2306011" y="1703876"/>
                  </a:moveTo>
                  <a:lnTo>
                    <a:pt x="2356553" y="1734197"/>
                  </a:lnTo>
                </a:path>
                <a:path w="4501515" h="2343150">
                  <a:moveTo>
                    <a:pt x="2366702" y="1734197"/>
                  </a:moveTo>
                  <a:lnTo>
                    <a:pt x="2417244" y="1754907"/>
                  </a:lnTo>
                </a:path>
                <a:path w="4501515" h="2343150">
                  <a:moveTo>
                    <a:pt x="2427392" y="1754907"/>
                  </a:moveTo>
                  <a:lnTo>
                    <a:pt x="2477935" y="1765014"/>
                  </a:lnTo>
                </a:path>
                <a:path w="4501515" h="2343150">
                  <a:moveTo>
                    <a:pt x="2488083" y="1765014"/>
                  </a:moveTo>
                  <a:lnTo>
                    <a:pt x="2528477" y="1765014"/>
                  </a:lnTo>
                </a:path>
                <a:path w="4501515" h="2343150">
                  <a:moveTo>
                    <a:pt x="2538626" y="1765014"/>
                  </a:moveTo>
                  <a:lnTo>
                    <a:pt x="2599118" y="1754907"/>
                  </a:lnTo>
                </a:path>
                <a:path w="4501515" h="2343150">
                  <a:moveTo>
                    <a:pt x="2609266" y="1754907"/>
                  </a:moveTo>
                  <a:lnTo>
                    <a:pt x="2680105" y="1724090"/>
                  </a:lnTo>
                </a:path>
                <a:path w="4501515" h="2343150">
                  <a:moveTo>
                    <a:pt x="2690054" y="1724090"/>
                  </a:moveTo>
                  <a:lnTo>
                    <a:pt x="2801685" y="1673536"/>
                  </a:lnTo>
                </a:path>
                <a:path w="4501515" h="2343150">
                  <a:moveTo>
                    <a:pt x="2811834" y="1673536"/>
                  </a:moveTo>
                  <a:lnTo>
                    <a:pt x="2953313" y="1612874"/>
                  </a:lnTo>
                </a:path>
                <a:path w="4501515" h="2343150">
                  <a:moveTo>
                    <a:pt x="2963461" y="1612874"/>
                  </a:moveTo>
                  <a:lnTo>
                    <a:pt x="3054398" y="1582554"/>
                  </a:lnTo>
                </a:path>
                <a:path w="4501515" h="2343150">
                  <a:moveTo>
                    <a:pt x="3064546" y="1582554"/>
                  </a:moveTo>
                  <a:lnTo>
                    <a:pt x="3135186" y="1561844"/>
                  </a:lnTo>
                </a:path>
                <a:path w="4501515" h="2343150">
                  <a:moveTo>
                    <a:pt x="3145335" y="1561844"/>
                  </a:moveTo>
                  <a:lnTo>
                    <a:pt x="3226123" y="1561844"/>
                  </a:lnTo>
                </a:path>
                <a:path w="4501515" h="2343150">
                  <a:moveTo>
                    <a:pt x="3236271" y="1561844"/>
                  </a:moveTo>
                  <a:lnTo>
                    <a:pt x="3317259" y="1561844"/>
                  </a:lnTo>
                </a:path>
                <a:path w="4501515" h="2343150">
                  <a:moveTo>
                    <a:pt x="3327805" y="1561844"/>
                  </a:moveTo>
                  <a:lnTo>
                    <a:pt x="3438839" y="1582554"/>
                  </a:lnTo>
                </a:path>
                <a:path w="4501515" h="2343150">
                  <a:moveTo>
                    <a:pt x="3448988" y="1582554"/>
                  </a:moveTo>
                  <a:lnTo>
                    <a:pt x="3822883" y="1643215"/>
                  </a:lnTo>
                </a:path>
                <a:path w="4501515" h="2343150">
                  <a:moveTo>
                    <a:pt x="3833031" y="1643215"/>
                  </a:moveTo>
                  <a:lnTo>
                    <a:pt x="3944662" y="1653322"/>
                  </a:lnTo>
                </a:path>
                <a:path w="4501515" h="2343150">
                  <a:moveTo>
                    <a:pt x="3954811" y="1653322"/>
                  </a:moveTo>
                  <a:lnTo>
                    <a:pt x="4086141" y="1643215"/>
                  </a:lnTo>
                </a:path>
                <a:path w="4501515" h="2343150">
                  <a:moveTo>
                    <a:pt x="4096290" y="1643215"/>
                  </a:moveTo>
                  <a:lnTo>
                    <a:pt x="4308608" y="1633088"/>
                  </a:lnTo>
                </a:path>
                <a:path w="4501515" h="2343150">
                  <a:moveTo>
                    <a:pt x="4318557" y="1633088"/>
                  </a:moveTo>
                  <a:lnTo>
                    <a:pt x="4501028" y="1612874"/>
                  </a:lnTo>
                </a:path>
              </a:pathLst>
            </a:custGeom>
            <a:ln w="10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0300671" y="414339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0" y="5042"/>
                  </a:moveTo>
                  <a:lnTo>
                    <a:pt x="1479" y="1476"/>
                  </a:lnTo>
                  <a:lnTo>
                    <a:pt x="5052" y="0"/>
                  </a:lnTo>
                  <a:lnTo>
                    <a:pt x="8625" y="1476"/>
                  </a:lnTo>
                  <a:lnTo>
                    <a:pt x="10105" y="5042"/>
                  </a:lnTo>
                  <a:lnTo>
                    <a:pt x="8625" y="8607"/>
                  </a:lnTo>
                  <a:lnTo>
                    <a:pt x="5052" y="10084"/>
                  </a:lnTo>
                  <a:lnTo>
                    <a:pt x="1479" y="8607"/>
                  </a:lnTo>
                  <a:lnTo>
                    <a:pt x="0" y="50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789494" y="415350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5042"/>
                  </a:moveTo>
                  <a:lnTo>
                    <a:pt x="1479" y="1476"/>
                  </a:lnTo>
                  <a:lnTo>
                    <a:pt x="5052" y="0"/>
                  </a:lnTo>
                  <a:lnTo>
                    <a:pt x="8625" y="1476"/>
                  </a:lnTo>
                  <a:lnTo>
                    <a:pt x="10105" y="5042"/>
                  </a:lnTo>
                  <a:lnTo>
                    <a:pt x="8625" y="8607"/>
                  </a:lnTo>
                  <a:lnTo>
                    <a:pt x="5052" y="10084"/>
                  </a:lnTo>
                  <a:lnTo>
                    <a:pt x="1479" y="8607"/>
                  </a:lnTo>
                  <a:lnTo>
                    <a:pt x="0" y="5042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794547" y="3316518"/>
              <a:ext cx="4501515" cy="842644"/>
            </a:xfrm>
            <a:custGeom>
              <a:avLst/>
              <a:gdLst/>
              <a:ahLst/>
              <a:cxnLst/>
              <a:rect l="l" t="t" r="r" b="b"/>
              <a:pathLst>
                <a:path w="4501515" h="842645">
                  <a:moveTo>
                    <a:pt x="0" y="842030"/>
                  </a:moveTo>
                  <a:lnTo>
                    <a:pt x="30325" y="547857"/>
                  </a:lnTo>
                </a:path>
                <a:path w="4501515" h="842645">
                  <a:moveTo>
                    <a:pt x="30325" y="537750"/>
                  </a:moveTo>
                  <a:lnTo>
                    <a:pt x="70739" y="335056"/>
                  </a:lnTo>
                </a:path>
                <a:path w="4501515" h="842645">
                  <a:moveTo>
                    <a:pt x="70739" y="324473"/>
                  </a:moveTo>
                  <a:lnTo>
                    <a:pt x="101065" y="203130"/>
                  </a:lnTo>
                </a:path>
                <a:path w="4501515" h="842645">
                  <a:moveTo>
                    <a:pt x="101065" y="193004"/>
                  </a:moveTo>
                  <a:lnTo>
                    <a:pt x="131390" y="111592"/>
                  </a:lnTo>
                </a:path>
                <a:path w="4501515" h="842645">
                  <a:moveTo>
                    <a:pt x="131390" y="101466"/>
                  </a:moveTo>
                  <a:lnTo>
                    <a:pt x="161696" y="61157"/>
                  </a:lnTo>
                </a:path>
                <a:path w="4501515" h="842645">
                  <a:moveTo>
                    <a:pt x="161696" y="51030"/>
                  </a:moveTo>
                  <a:lnTo>
                    <a:pt x="181913" y="30777"/>
                  </a:lnTo>
                </a:path>
                <a:path w="4501515" h="842645">
                  <a:moveTo>
                    <a:pt x="181913" y="20650"/>
                  </a:moveTo>
                  <a:lnTo>
                    <a:pt x="202130" y="10126"/>
                  </a:lnTo>
                </a:path>
                <a:path w="4501515" h="842645">
                  <a:moveTo>
                    <a:pt x="212238" y="0"/>
                  </a:moveTo>
                  <a:lnTo>
                    <a:pt x="222327" y="0"/>
                  </a:lnTo>
                </a:path>
                <a:path w="4501515" h="842645">
                  <a:moveTo>
                    <a:pt x="232435" y="0"/>
                  </a:moveTo>
                  <a:lnTo>
                    <a:pt x="252652" y="10126"/>
                  </a:lnTo>
                </a:path>
                <a:path w="4501515" h="842645">
                  <a:moveTo>
                    <a:pt x="262761" y="10126"/>
                  </a:moveTo>
                  <a:lnTo>
                    <a:pt x="282978" y="20650"/>
                  </a:lnTo>
                </a:path>
                <a:path w="4501515" h="842645">
                  <a:moveTo>
                    <a:pt x="293086" y="30777"/>
                  </a:moveTo>
                  <a:lnTo>
                    <a:pt x="323392" y="61157"/>
                  </a:lnTo>
                </a:path>
                <a:path w="4501515" h="842645">
                  <a:moveTo>
                    <a:pt x="333500" y="71284"/>
                  </a:moveTo>
                  <a:lnTo>
                    <a:pt x="384023" y="141973"/>
                  </a:lnTo>
                </a:path>
                <a:path w="4501515" h="842645">
                  <a:moveTo>
                    <a:pt x="394131" y="152099"/>
                  </a:moveTo>
                  <a:lnTo>
                    <a:pt x="616956" y="446272"/>
                  </a:lnTo>
                </a:path>
                <a:path w="4501515" h="842645">
                  <a:moveTo>
                    <a:pt x="627065" y="456379"/>
                  </a:moveTo>
                  <a:lnTo>
                    <a:pt x="707913" y="527643"/>
                  </a:lnTo>
                </a:path>
                <a:path w="4501515" h="842645">
                  <a:moveTo>
                    <a:pt x="718001" y="537750"/>
                  </a:moveTo>
                  <a:lnTo>
                    <a:pt x="778652" y="598411"/>
                  </a:lnTo>
                </a:path>
                <a:path w="4501515" h="842645">
                  <a:moveTo>
                    <a:pt x="788761" y="608518"/>
                  </a:moveTo>
                  <a:lnTo>
                    <a:pt x="859500" y="659569"/>
                  </a:lnTo>
                </a:path>
                <a:path w="4501515" h="842645">
                  <a:moveTo>
                    <a:pt x="869609" y="659569"/>
                  </a:moveTo>
                  <a:lnTo>
                    <a:pt x="950457" y="699997"/>
                  </a:lnTo>
                </a:path>
                <a:path w="4501515" h="842645">
                  <a:moveTo>
                    <a:pt x="960546" y="699997"/>
                  </a:moveTo>
                  <a:lnTo>
                    <a:pt x="1041394" y="740444"/>
                  </a:lnTo>
                </a:path>
                <a:path w="4501515" h="842645">
                  <a:moveTo>
                    <a:pt x="1051502" y="740444"/>
                  </a:moveTo>
                  <a:lnTo>
                    <a:pt x="1142936" y="770785"/>
                  </a:lnTo>
                </a:path>
                <a:path w="4501515" h="842645">
                  <a:moveTo>
                    <a:pt x="1153045" y="770785"/>
                  </a:moveTo>
                  <a:lnTo>
                    <a:pt x="1264219" y="801602"/>
                  </a:lnTo>
                </a:path>
                <a:path w="4501515" h="842645">
                  <a:moveTo>
                    <a:pt x="1274327" y="801602"/>
                  </a:moveTo>
                  <a:lnTo>
                    <a:pt x="1415806" y="811709"/>
                  </a:lnTo>
                </a:path>
                <a:path w="4501515" h="842645">
                  <a:moveTo>
                    <a:pt x="1425915" y="811709"/>
                  </a:moveTo>
                  <a:lnTo>
                    <a:pt x="1607828" y="831923"/>
                  </a:lnTo>
                </a:path>
                <a:path w="4501515" h="842645">
                  <a:moveTo>
                    <a:pt x="1617917" y="831923"/>
                  </a:moveTo>
                  <a:lnTo>
                    <a:pt x="1881175" y="842030"/>
                  </a:lnTo>
                </a:path>
                <a:path w="4501515" h="842645">
                  <a:moveTo>
                    <a:pt x="1891324" y="842030"/>
                  </a:moveTo>
                  <a:lnTo>
                    <a:pt x="2397146" y="842030"/>
                  </a:lnTo>
                </a:path>
                <a:path w="4501515" h="842645">
                  <a:moveTo>
                    <a:pt x="2407096" y="842030"/>
                  </a:moveTo>
                  <a:lnTo>
                    <a:pt x="4501028" y="842030"/>
                  </a:lnTo>
                </a:path>
              </a:pathLst>
            </a:custGeom>
            <a:ln w="100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0300671" y="415350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0" y="5042"/>
                  </a:moveTo>
                  <a:lnTo>
                    <a:pt x="1479" y="1476"/>
                  </a:lnTo>
                  <a:lnTo>
                    <a:pt x="5052" y="0"/>
                  </a:lnTo>
                  <a:lnTo>
                    <a:pt x="8625" y="1476"/>
                  </a:lnTo>
                  <a:lnTo>
                    <a:pt x="10105" y="5042"/>
                  </a:lnTo>
                  <a:lnTo>
                    <a:pt x="8625" y="8607"/>
                  </a:lnTo>
                  <a:lnTo>
                    <a:pt x="5052" y="10084"/>
                  </a:lnTo>
                  <a:lnTo>
                    <a:pt x="1479" y="8607"/>
                  </a:lnTo>
                  <a:lnTo>
                    <a:pt x="0" y="5042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789494" y="415350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5042"/>
                  </a:moveTo>
                  <a:lnTo>
                    <a:pt x="1479" y="1476"/>
                  </a:lnTo>
                  <a:lnTo>
                    <a:pt x="5052" y="0"/>
                  </a:lnTo>
                  <a:lnTo>
                    <a:pt x="8625" y="1476"/>
                  </a:lnTo>
                  <a:lnTo>
                    <a:pt x="10105" y="5042"/>
                  </a:lnTo>
                  <a:lnTo>
                    <a:pt x="8625" y="8607"/>
                  </a:lnTo>
                  <a:lnTo>
                    <a:pt x="5052" y="10084"/>
                  </a:lnTo>
                  <a:lnTo>
                    <a:pt x="1479" y="8607"/>
                  </a:lnTo>
                  <a:lnTo>
                    <a:pt x="0" y="504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794547" y="3894717"/>
              <a:ext cx="30480" cy="264160"/>
            </a:xfrm>
            <a:custGeom>
              <a:avLst/>
              <a:gdLst/>
              <a:ahLst/>
              <a:cxnLst/>
              <a:rect l="l" t="t" r="r" b="b"/>
              <a:pathLst>
                <a:path w="30479" h="264160">
                  <a:moveTo>
                    <a:pt x="0" y="263831"/>
                  </a:moveTo>
                  <a:lnTo>
                    <a:pt x="30325" y="0"/>
                  </a:lnTo>
                </a:path>
              </a:pathLst>
            </a:custGeom>
            <a:ln w="1010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19820" y="3433194"/>
              <a:ext cx="323382" cy="456468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6148265" y="3529776"/>
              <a:ext cx="4147820" cy="629285"/>
            </a:xfrm>
            <a:custGeom>
              <a:avLst/>
              <a:gdLst/>
              <a:ahLst/>
              <a:cxnLst/>
              <a:rect l="l" t="t" r="r" b="b"/>
              <a:pathLst>
                <a:path w="4147820" h="629285">
                  <a:moveTo>
                    <a:pt x="0" y="0"/>
                  </a:moveTo>
                  <a:lnTo>
                    <a:pt x="273347" y="253248"/>
                  </a:lnTo>
                </a:path>
                <a:path w="4147820" h="629285">
                  <a:moveTo>
                    <a:pt x="283435" y="263355"/>
                  </a:moveTo>
                  <a:lnTo>
                    <a:pt x="364284" y="324493"/>
                  </a:lnTo>
                </a:path>
                <a:path w="4147820" h="629285">
                  <a:moveTo>
                    <a:pt x="374392" y="334600"/>
                  </a:moveTo>
                  <a:lnTo>
                    <a:pt x="465349" y="385154"/>
                  </a:lnTo>
                </a:path>
                <a:path w="4147820" h="629285">
                  <a:moveTo>
                    <a:pt x="475457" y="385154"/>
                  </a:moveTo>
                  <a:lnTo>
                    <a:pt x="576522" y="436185"/>
                  </a:lnTo>
                </a:path>
                <a:path w="4147820" h="629285">
                  <a:moveTo>
                    <a:pt x="586631" y="436185"/>
                  </a:moveTo>
                  <a:lnTo>
                    <a:pt x="687676" y="476632"/>
                  </a:lnTo>
                </a:path>
                <a:path w="4147820" h="629285">
                  <a:moveTo>
                    <a:pt x="697784" y="476632"/>
                  </a:moveTo>
                  <a:lnTo>
                    <a:pt x="819544" y="517080"/>
                  </a:lnTo>
                </a:path>
                <a:path w="4147820" h="629285">
                  <a:moveTo>
                    <a:pt x="829653" y="517080"/>
                  </a:moveTo>
                  <a:lnTo>
                    <a:pt x="961023" y="547420"/>
                  </a:lnTo>
                </a:path>
                <a:path w="4147820" h="629285">
                  <a:moveTo>
                    <a:pt x="971132" y="547420"/>
                  </a:moveTo>
                  <a:lnTo>
                    <a:pt x="1132828" y="577741"/>
                  </a:lnTo>
                </a:path>
                <a:path w="4147820" h="629285">
                  <a:moveTo>
                    <a:pt x="1142937" y="577741"/>
                  </a:moveTo>
                  <a:lnTo>
                    <a:pt x="1355732" y="598451"/>
                  </a:lnTo>
                </a:path>
                <a:path w="4147820" h="629285">
                  <a:moveTo>
                    <a:pt x="1365682" y="598451"/>
                  </a:moveTo>
                  <a:lnTo>
                    <a:pt x="1618394" y="608558"/>
                  </a:lnTo>
                </a:path>
                <a:path w="4147820" h="629285">
                  <a:moveTo>
                    <a:pt x="1628542" y="608558"/>
                  </a:moveTo>
                  <a:lnTo>
                    <a:pt x="2002836" y="618665"/>
                  </a:lnTo>
                </a:path>
                <a:path w="4147820" h="629285">
                  <a:moveTo>
                    <a:pt x="2012984" y="618665"/>
                  </a:moveTo>
                  <a:lnTo>
                    <a:pt x="2650138" y="628772"/>
                  </a:lnTo>
                </a:path>
                <a:path w="4147820" h="629285">
                  <a:moveTo>
                    <a:pt x="2660286" y="628772"/>
                  </a:moveTo>
                  <a:lnTo>
                    <a:pt x="4147310" y="628772"/>
                  </a:lnTo>
                </a:path>
              </a:pathLst>
            </a:custGeom>
            <a:ln w="1009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0300671" y="415350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0" y="5042"/>
                  </a:moveTo>
                  <a:lnTo>
                    <a:pt x="1479" y="1476"/>
                  </a:lnTo>
                  <a:lnTo>
                    <a:pt x="5052" y="0"/>
                  </a:lnTo>
                  <a:lnTo>
                    <a:pt x="8625" y="1476"/>
                  </a:lnTo>
                  <a:lnTo>
                    <a:pt x="10105" y="5042"/>
                  </a:lnTo>
                  <a:lnTo>
                    <a:pt x="8625" y="8607"/>
                  </a:lnTo>
                  <a:lnTo>
                    <a:pt x="5052" y="10084"/>
                  </a:lnTo>
                  <a:lnTo>
                    <a:pt x="1479" y="8607"/>
                  </a:lnTo>
                  <a:lnTo>
                    <a:pt x="0" y="504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 txBox="1"/>
          <p:nvPr/>
        </p:nvSpPr>
        <p:spPr>
          <a:xfrm>
            <a:off x="7428104" y="2165553"/>
            <a:ext cx="1234440" cy="1219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ts val="930"/>
              </a:lnSpc>
              <a:spcBef>
                <a:spcPts val="30"/>
              </a:spcBef>
            </a:pPr>
            <a:r>
              <a:rPr dirty="0" sz="850" spc="-10">
                <a:latin typeface="Arial MT"/>
                <a:cs typeface="Arial MT"/>
              </a:rPr>
              <a:t>Exercise_04_RLC_Circuit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2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9" name="object 8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MODELAMIENTO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966925"/>
            <a:ext cx="59086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Los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parámetros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dependen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frecuencia.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510027" y="3218688"/>
            <a:ext cx="1169035" cy="1169035"/>
            <a:chOff x="2510027" y="3218688"/>
            <a:chExt cx="1169035" cy="1169035"/>
          </a:xfrm>
        </p:grpSpPr>
        <p:sp>
          <p:nvSpPr>
            <p:cNvPr id="5" name="object 5" descr=""/>
            <p:cNvSpPr/>
            <p:nvPr/>
          </p:nvSpPr>
          <p:spPr>
            <a:xfrm>
              <a:off x="2522220" y="3221735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1142898" y="566674"/>
                  </a:moveTo>
                  <a:lnTo>
                    <a:pt x="1142695" y="566674"/>
                  </a:lnTo>
                  <a:lnTo>
                    <a:pt x="1142695" y="561594"/>
                  </a:lnTo>
                  <a:lnTo>
                    <a:pt x="1135507" y="478790"/>
                  </a:lnTo>
                  <a:lnTo>
                    <a:pt x="1126363" y="434213"/>
                  </a:lnTo>
                  <a:lnTo>
                    <a:pt x="1113917" y="390906"/>
                  </a:lnTo>
                  <a:lnTo>
                    <a:pt x="1098042" y="349135"/>
                  </a:lnTo>
                  <a:lnTo>
                    <a:pt x="1079246" y="308864"/>
                  </a:lnTo>
                  <a:lnTo>
                    <a:pt x="1057402" y="270510"/>
                  </a:lnTo>
                  <a:lnTo>
                    <a:pt x="1032764" y="233934"/>
                  </a:lnTo>
                  <a:lnTo>
                    <a:pt x="1005459" y="199644"/>
                  </a:lnTo>
                  <a:lnTo>
                    <a:pt x="975614" y="167386"/>
                  </a:lnTo>
                  <a:lnTo>
                    <a:pt x="943356" y="137541"/>
                  </a:lnTo>
                  <a:lnTo>
                    <a:pt x="909066" y="110236"/>
                  </a:lnTo>
                  <a:lnTo>
                    <a:pt x="872490" y="85598"/>
                  </a:lnTo>
                  <a:lnTo>
                    <a:pt x="834136" y="63754"/>
                  </a:lnTo>
                  <a:lnTo>
                    <a:pt x="793877" y="44958"/>
                  </a:lnTo>
                  <a:lnTo>
                    <a:pt x="752094" y="29083"/>
                  </a:lnTo>
                  <a:lnTo>
                    <a:pt x="708787" y="16637"/>
                  </a:lnTo>
                  <a:lnTo>
                    <a:pt x="664210" y="7493"/>
                  </a:lnTo>
                  <a:lnTo>
                    <a:pt x="618363" y="1905"/>
                  </a:lnTo>
                  <a:lnTo>
                    <a:pt x="571500" y="0"/>
                  </a:lnTo>
                  <a:lnTo>
                    <a:pt x="524637" y="1905"/>
                  </a:lnTo>
                  <a:lnTo>
                    <a:pt x="478790" y="7493"/>
                  </a:lnTo>
                  <a:lnTo>
                    <a:pt x="434213" y="16637"/>
                  </a:lnTo>
                  <a:lnTo>
                    <a:pt x="390906" y="29083"/>
                  </a:lnTo>
                  <a:lnTo>
                    <a:pt x="349123" y="44958"/>
                  </a:lnTo>
                  <a:lnTo>
                    <a:pt x="308864" y="63754"/>
                  </a:lnTo>
                  <a:lnTo>
                    <a:pt x="270510" y="85598"/>
                  </a:lnTo>
                  <a:lnTo>
                    <a:pt x="233934" y="110236"/>
                  </a:lnTo>
                  <a:lnTo>
                    <a:pt x="199644" y="137541"/>
                  </a:lnTo>
                  <a:lnTo>
                    <a:pt x="167386" y="167386"/>
                  </a:lnTo>
                  <a:lnTo>
                    <a:pt x="137541" y="199644"/>
                  </a:lnTo>
                  <a:lnTo>
                    <a:pt x="110236" y="233934"/>
                  </a:lnTo>
                  <a:lnTo>
                    <a:pt x="85598" y="270510"/>
                  </a:lnTo>
                  <a:lnTo>
                    <a:pt x="63754" y="308864"/>
                  </a:lnTo>
                  <a:lnTo>
                    <a:pt x="44958" y="349135"/>
                  </a:lnTo>
                  <a:lnTo>
                    <a:pt x="29083" y="390906"/>
                  </a:lnTo>
                  <a:lnTo>
                    <a:pt x="16637" y="434213"/>
                  </a:lnTo>
                  <a:lnTo>
                    <a:pt x="7493" y="478790"/>
                  </a:lnTo>
                  <a:lnTo>
                    <a:pt x="1905" y="524637"/>
                  </a:lnTo>
                  <a:lnTo>
                    <a:pt x="0" y="571500"/>
                  </a:lnTo>
                  <a:lnTo>
                    <a:pt x="1905" y="618363"/>
                  </a:lnTo>
                  <a:lnTo>
                    <a:pt x="7493" y="664210"/>
                  </a:lnTo>
                  <a:lnTo>
                    <a:pt x="16637" y="708787"/>
                  </a:lnTo>
                  <a:lnTo>
                    <a:pt x="29083" y="752094"/>
                  </a:lnTo>
                  <a:lnTo>
                    <a:pt x="44958" y="793877"/>
                  </a:lnTo>
                  <a:lnTo>
                    <a:pt x="63754" y="834136"/>
                  </a:lnTo>
                  <a:lnTo>
                    <a:pt x="85598" y="872490"/>
                  </a:lnTo>
                  <a:lnTo>
                    <a:pt x="110236" y="909066"/>
                  </a:lnTo>
                  <a:lnTo>
                    <a:pt x="137541" y="943356"/>
                  </a:lnTo>
                  <a:lnTo>
                    <a:pt x="167386" y="975614"/>
                  </a:lnTo>
                  <a:lnTo>
                    <a:pt x="199644" y="1005459"/>
                  </a:lnTo>
                  <a:lnTo>
                    <a:pt x="233934" y="1032764"/>
                  </a:lnTo>
                  <a:lnTo>
                    <a:pt x="270510" y="1057402"/>
                  </a:lnTo>
                  <a:lnTo>
                    <a:pt x="308864" y="1079246"/>
                  </a:lnTo>
                  <a:lnTo>
                    <a:pt x="349123" y="1098042"/>
                  </a:lnTo>
                  <a:lnTo>
                    <a:pt x="390906" y="1113917"/>
                  </a:lnTo>
                  <a:lnTo>
                    <a:pt x="434213" y="1126363"/>
                  </a:lnTo>
                  <a:lnTo>
                    <a:pt x="478790" y="1135507"/>
                  </a:lnTo>
                  <a:lnTo>
                    <a:pt x="524637" y="1141095"/>
                  </a:lnTo>
                  <a:lnTo>
                    <a:pt x="571500" y="1143000"/>
                  </a:lnTo>
                  <a:lnTo>
                    <a:pt x="618363" y="1141095"/>
                  </a:lnTo>
                  <a:lnTo>
                    <a:pt x="664210" y="1135507"/>
                  </a:lnTo>
                  <a:lnTo>
                    <a:pt x="708787" y="1126363"/>
                  </a:lnTo>
                  <a:lnTo>
                    <a:pt x="752094" y="1113917"/>
                  </a:lnTo>
                  <a:lnTo>
                    <a:pt x="793877" y="1098042"/>
                  </a:lnTo>
                  <a:lnTo>
                    <a:pt x="834136" y="1079246"/>
                  </a:lnTo>
                  <a:lnTo>
                    <a:pt x="872490" y="1057402"/>
                  </a:lnTo>
                  <a:lnTo>
                    <a:pt x="909066" y="1032764"/>
                  </a:lnTo>
                  <a:lnTo>
                    <a:pt x="943356" y="1005459"/>
                  </a:lnTo>
                  <a:lnTo>
                    <a:pt x="975614" y="975614"/>
                  </a:lnTo>
                  <a:lnTo>
                    <a:pt x="1005459" y="943356"/>
                  </a:lnTo>
                  <a:lnTo>
                    <a:pt x="1032764" y="909066"/>
                  </a:lnTo>
                  <a:lnTo>
                    <a:pt x="1057402" y="872490"/>
                  </a:lnTo>
                  <a:lnTo>
                    <a:pt x="1079246" y="834136"/>
                  </a:lnTo>
                  <a:lnTo>
                    <a:pt x="1098042" y="793877"/>
                  </a:lnTo>
                  <a:lnTo>
                    <a:pt x="1113917" y="752094"/>
                  </a:lnTo>
                  <a:lnTo>
                    <a:pt x="1126363" y="708787"/>
                  </a:lnTo>
                  <a:lnTo>
                    <a:pt x="1135507" y="664210"/>
                  </a:lnTo>
                  <a:lnTo>
                    <a:pt x="1141095" y="618363"/>
                  </a:lnTo>
                  <a:lnTo>
                    <a:pt x="1142619" y="581025"/>
                  </a:lnTo>
                  <a:lnTo>
                    <a:pt x="566293" y="581025"/>
                  </a:lnTo>
                  <a:lnTo>
                    <a:pt x="561975" y="576707"/>
                  </a:lnTo>
                  <a:lnTo>
                    <a:pt x="561975" y="566293"/>
                  </a:lnTo>
                  <a:lnTo>
                    <a:pt x="566293" y="561975"/>
                  </a:lnTo>
                  <a:lnTo>
                    <a:pt x="578853" y="561975"/>
                  </a:lnTo>
                  <a:lnTo>
                    <a:pt x="578853" y="566674"/>
                  </a:lnTo>
                  <a:lnTo>
                    <a:pt x="581025" y="566674"/>
                  </a:lnTo>
                  <a:lnTo>
                    <a:pt x="581025" y="571754"/>
                  </a:lnTo>
                  <a:lnTo>
                    <a:pt x="581025" y="576834"/>
                  </a:lnTo>
                  <a:lnTo>
                    <a:pt x="578993" y="576834"/>
                  </a:lnTo>
                  <a:lnTo>
                    <a:pt x="578993" y="580644"/>
                  </a:lnTo>
                  <a:lnTo>
                    <a:pt x="1142707" y="580644"/>
                  </a:lnTo>
                  <a:lnTo>
                    <a:pt x="1142707" y="576834"/>
                  </a:lnTo>
                  <a:lnTo>
                    <a:pt x="1142885" y="576834"/>
                  </a:lnTo>
                  <a:lnTo>
                    <a:pt x="1142885" y="571754"/>
                  </a:lnTo>
                  <a:lnTo>
                    <a:pt x="1142898" y="566674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522981" y="3231642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0" y="571500"/>
                  </a:moveTo>
                  <a:lnTo>
                    <a:pt x="1905" y="524637"/>
                  </a:lnTo>
                  <a:lnTo>
                    <a:pt x="7493" y="478790"/>
                  </a:lnTo>
                  <a:lnTo>
                    <a:pt x="16637" y="434213"/>
                  </a:lnTo>
                  <a:lnTo>
                    <a:pt x="29082" y="390906"/>
                  </a:lnTo>
                  <a:lnTo>
                    <a:pt x="44957" y="349123"/>
                  </a:lnTo>
                  <a:lnTo>
                    <a:pt x="63754" y="308863"/>
                  </a:lnTo>
                  <a:lnTo>
                    <a:pt x="85598" y="270510"/>
                  </a:lnTo>
                  <a:lnTo>
                    <a:pt x="110236" y="233934"/>
                  </a:lnTo>
                  <a:lnTo>
                    <a:pt x="137541" y="199644"/>
                  </a:lnTo>
                  <a:lnTo>
                    <a:pt x="167386" y="167386"/>
                  </a:lnTo>
                  <a:lnTo>
                    <a:pt x="199644" y="137541"/>
                  </a:lnTo>
                  <a:lnTo>
                    <a:pt x="233934" y="110236"/>
                  </a:lnTo>
                  <a:lnTo>
                    <a:pt x="270510" y="85598"/>
                  </a:lnTo>
                  <a:lnTo>
                    <a:pt x="308863" y="63754"/>
                  </a:lnTo>
                  <a:lnTo>
                    <a:pt x="349123" y="44958"/>
                  </a:lnTo>
                  <a:lnTo>
                    <a:pt x="390906" y="29083"/>
                  </a:lnTo>
                  <a:lnTo>
                    <a:pt x="434213" y="16637"/>
                  </a:lnTo>
                  <a:lnTo>
                    <a:pt x="478790" y="7493"/>
                  </a:lnTo>
                  <a:lnTo>
                    <a:pt x="524637" y="1905"/>
                  </a:lnTo>
                  <a:lnTo>
                    <a:pt x="571500" y="0"/>
                  </a:lnTo>
                  <a:lnTo>
                    <a:pt x="618363" y="1905"/>
                  </a:lnTo>
                  <a:lnTo>
                    <a:pt x="664210" y="7493"/>
                  </a:lnTo>
                  <a:lnTo>
                    <a:pt x="708787" y="16637"/>
                  </a:lnTo>
                  <a:lnTo>
                    <a:pt x="752094" y="29083"/>
                  </a:lnTo>
                  <a:lnTo>
                    <a:pt x="793877" y="44958"/>
                  </a:lnTo>
                  <a:lnTo>
                    <a:pt x="834135" y="63754"/>
                  </a:lnTo>
                  <a:lnTo>
                    <a:pt x="872490" y="85598"/>
                  </a:lnTo>
                  <a:lnTo>
                    <a:pt x="909066" y="110236"/>
                  </a:lnTo>
                  <a:lnTo>
                    <a:pt x="943356" y="137541"/>
                  </a:lnTo>
                  <a:lnTo>
                    <a:pt x="975614" y="167386"/>
                  </a:lnTo>
                  <a:lnTo>
                    <a:pt x="1005458" y="199644"/>
                  </a:lnTo>
                  <a:lnTo>
                    <a:pt x="1032764" y="233934"/>
                  </a:lnTo>
                  <a:lnTo>
                    <a:pt x="1057402" y="270510"/>
                  </a:lnTo>
                  <a:lnTo>
                    <a:pt x="1079245" y="308863"/>
                  </a:lnTo>
                  <a:lnTo>
                    <a:pt x="1098042" y="349123"/>
                  </a:lnTo>
                  <a:lnTo>
                    <a:pt x="1113917" y="390906"/>
                  </a:lnTo>
                  <a:lnTo>
                    <a:pt x="1126363" y="434213"/>
                  </a:lnTo>
                  <a:lnTo>
                    <a:pt x="1135507" y="478790"/>
                  </a:lnTo>
                  <a:lnTo>
                    <a:pt x="1141095" y="524637"/>
                  </a:lnTo>
                  <a:lnTo>
                    <a:pt x="1143000" y="571500"/>
                  </a:lnTo>
                  <a:lnTo>
                    <a:pt x="1141095" y="618363"/>
                  </a:lnTo>
                  <a:lnTo>
                    <a:pt x="1135507" y="664210"/>
                  </a:lnTo>
                  <a:lnTo>
                    <a:pt x="1126363" y="708787"/>
                  </a:lnTo>
                  <a:lnTo>
                    <a:pt x="1113917" y="752094"/>
                  </a:lnTo>
                  <a:lnTo>
                    <a:pt x="1098042" y="793877"/>
                  </a:lnTo>
                  <a:lnTo>
                    <a:pt x="1079245" y="834136"/>
                  </a:lnTo>
                  <a:lnTo>
                    <a:pt x="1057402" y="872490"/>
                  </a:lnTo>
                  <a:lnTo>
                    <a:pt x="1032764" y="909066"/>
                  </a:lnTo>
                  <a:lnTo>
                    <a:pt x="1005458" y="943356"/>
                  </a:lnTo>
                  <a:lnTo>
                    <a:pt x="975614" y="975614"/>
                  </a:lnTo>
                  <a:lnTo>
                    <a:pt x="943356" y="1005459"/>
                  </a:lnTo>
                  <a:lnTo>
                    <a:pt x="909066" y="1032764"/>
                  </a:lnTo>
                  <a:lnTo>
                    <a:pt x="872490" y="1057402"/>
                  </a:lnTo>
                  <a:lnTo>
                    <a:pt x="834135" y="1079246"/>
                  </a:lnTo>
                  <a:lnTo>
                    <a:pt x="793877" y="1098042"/>
                  </a:lnTo>
                  <a:lnTo>
                    <a:pt x="752094" y="1113917"/>
                  </a:lnTo>
                  <a:lnTo>
                    <a:pt x="708787" y="1126363"/>
                  </a:lnTo>
                  <a:lnTo>
                    <a:pt x="664210" y="1135507"/>
                  </a:lnTo>
                  <a:lnTo>
                    <a:pt x="618363" y="1141095"/>
                  </a:lnTo>
                  <a:lnTo>
                    <a:pt x="571500" y="1143000"/>
                  </a:lnTo>
                  <a:lnTo>
                    <a:pt x="524637" y="1141095"/>
                  </a:lnTo>
                  <a:lnTo>
                    <a:pt x="478790" y="1135507"/>
                  </a:lnTo>
                  <a:lnTo>
                    <a:pt x="434213" y="1126363"/>
                  </a:lnTo>
                  <a:lnTo>
                    <a:pt x="390906" y="1113917"/>
                  </a:lnTo>
                  <a:lnTo>
                    <a:pt x="349123" y="1098042"/>
                  </a:lnTo>
                  <a:lnTo>
                    <a:pt x="308863" y="1079246"/>
                  </a:lnTo>
                  <a:lnTo>
                    <a:pt x="270510" y="1057402"/>
                  </a:lnTo>
                  <a:lnTo>
                    <a:pt x="233934" y="1032764"/>
                  </a:lnTo>
                  <a:lnTo>
                    <a:pt x="199644" y="1005459"/>
                  </a:lnTo>
                  <a:lnTo>
                    <a:pt x="167386" y="975614"/>
                  </a:lnTo>
                  <a:lnTo>
                    <a:pt x="137541" y="943356"/>
                  </a:lnTo>
                  <a:lnTo>
                    <a:pt x="110236" y="909066"/>
                  </a:lnTo>
                  <a:lnTo>
                    <a:pt x="85598" y="872490"/>
                  </a:lnTo>
                  <a:lnTo>
                    <a:pt x="63754" y="834136"/>
                  </a:lnTo>
                  <a:lnTo>
                    <a:pt x="44957" y="793877"/>
                  </a:lnTo>
                  <a:lnTo>
                    <a:pt x="29082" y="752094"/>
                  </a:lnTo>
                  <a:lnTo>
                    <a:pt x="16637" y="708787"/>
                  </a:lnTo>
                  <a:lnTo>
                    <a:pt x="7493" y="664210"/>
                  </a:lnTo>
                  <a:lnTo>
                    <a:pt x="1905" y="618363"/>
                  </a:lnTo>
                  <a:lnTo>
                    <a:pt x="0" y="571500"/>
                  </a:lnTo>
                  <a:close/>
                </a:path>
                <a:path w="1143000" h="1143000">
                  <a:moveTo>
                    <a:pt x="562356" y="571500"/>
                  </a:moveTo>
                  <a:lnTo>
                    <a:pt x="562356" y="576453"/>
                  </a:lnTo>
                  <a:lnTo>
                    <a:pt x="566801" y="580644"/>
                  </a:lnTo>
                  <a:lnTo>
                    <a:pt x="572262" y="580644"/>
                  </a:lnTo>
                  <a:lnTo>
                    <a:pt x="577723" y="580644"/>
                  </a:lnTo>
                  <a:lnTo>
                    <a:pt x="582168" y="576453"/>
                  </a:lnTo>
                  <a:lnTo>
                    <a:pt x="582168" y="571500"/>
                  </a:lnTo>
                  <a:lnTo>
                    <a:pt x="582168" y="566547"/>
                  </a:lnTo>
                  <a:lnTo>
                    <a:pt x="577723" y="562356"/>
                  </a:lnTo>
                  <a:lnTo>
                    <a:pt x="572262" y="562356"/>
                  </a:lnTo>
                  <a:lnTo>
                    <a:pt x="566801" y="562356"/>
                  </a:lnTo>
                  <a:lnTo>
                    <a:pt x="562356" y="566547"/>
                  </a:lnTo>
                  <a:lnTo>
                    <a:pt x="562356" y="571500"/>
                  </a:lnTo>
                  <a:close/>
                </a:path>
              </a:pathLst>
            </a:custGeom>
            <a:ln w="25908">
              <a:solidFill>
                <a:srgbClr val="385D8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8596" y="3078479"/>
            <a:ext cx="1418844" cy="146761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2592" y="3154679"/>
            <a:ext cx="1438655" cy="1391412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535682" y="4466082"/>
            <a:ext cx="10439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10">
                <a:latin typeface="Arial MT"/>
                <a:cs typeface="Arial MT"/>
              </a:rPr>
              <a:t>Corriente</a:t>
            </a:r>
            <a:r>
              <a:rPr dirty="0" sz="1600" spc="-195">
                <a:latin typeface="Arial MT"/>
                <a:cs typeface="Arial MT"/>
              </a:rPr>
              <a:t> </a:t>
            </a:r>
            <a:r>
              <a:rPr dirty="0" sz="1600" spc="-45">
                <a:latin typeface="Arial MT"/>
                <a:cs typeface="Arial MT"/>
              </a:rPr>
              <a:t>CD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5233161" y="4537709"/>
            <a:ext cx="4679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85">
                <a:latin typeface="Arial MT"/>
                <a:cs typeface="Arial MT"/>
              </a:rPr>
              <a:t>60</a:t>
            </a:r>
            <a:r>
              <a:rPr dirty="0" sz="1600" spc="-300">
                <a:latin typeface="Arial MT"/>
                <a:cs typeface="Arial MT"/>
              </a:rPr>
              <a:t> </a:t>
            </a:r>
            <a:r>
              <a:rPr dirty="0" sz="1600" spc="-95">
                <a:latin typeface="Arial MT"/>
                <a:cs typeface="Arial MT"/>
              </a:rPr>
              <a:t>Hz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44257" y="4531233"/>
            <a:ext cx="12376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65">
                <a:latin typeface="Arial MT"/>
                <a:cs typeface="Arial MT"/>
              </a:rPr>
              <a:t>Alta</a:t>
            </a:r>
            <a:r>
              <a:rPr dirty="0" sz="1600" spc="-229">
                <a:latin typeface="Arial MT"/>
                <a:cs typeface="Arial MT"/>
              </a:rPr>
              <a:t> </a:t>
            </a:r>
            <a:r>
              <a:rPr dirty="0" sz="1600" spc="-110">
                <a:latin typeface="Arial MT"/>
                <a:cs typeface="Arial MT"/>
              </a:rPr>
              <a:t>Frecuencia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MODELAMIENTO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0315" y="1588008"/>
            <a:ext cx="5611368" cy="428091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88744" y="5903467"/>
            <a:ext cx="929068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MT"/>
                <a:cs typeface="Arial MT"/>
              </a:rPr>
              <a:t>O.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M.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Gatous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 J.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Pissolato,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“Frequency-dependent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skin-</a:t>
            </a:r>
            <a:r>
              <a:rPr dirty="0" sz="1100">
                <a:latin typeface="Arial MT"/>
                <a:cs typeface="Arial MT"/>
              </a:rPr>
              <a:t>effect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conductor,”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formulation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for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resistance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internal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inductance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of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 solid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cylindrical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SOBRETENSIONES DE</a:t>
            </a:r>
            <a:r>
              <a:rPr dirty="0" spc="-10"/>
              <a:t> MANIOBRA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790694" y="6427114"/>
            <a:ext cx="2608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93957" y="6427114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888888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86992" y="2280666"/>
            <a:ext cx="437642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265" marR="5080" indent="-4572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69265" algn="l"/>
              </a:tabLst>
            </a:pPr>
            <a:r>
              <a:rPr dirty="0" sz="2800">
                <a:latin typeface="Calibri"/>
                <a:cs typeface="Calibri"/>
              </a:rPr>
              <a:t>Las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sobretensiones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35">
                <a:latin typeface="Calibri"/>
                <a:cs typeface="Calibri"/>
              </a:rPr>
              <a:t>de </a:t>
            </a:r>
            <a:r>
              <a:rPr dirty="0" sz="2800">
                <a:latin typeface="Calibri"/>
                <a:cs typeface="Calibri"/>
              </a:rPr>
              <a:t>maniobra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resultan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la </a:t>
            </a:r>
            <a:r>
              <a:rPr dirty="0" sz="2800" spc="-10">
                <a:latin typeface="Calibri"/>
                <a:cs typeface="Calibri"/>
              </a:rPr>
              <a:t>operación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interruptores </a:t>
            </a:r>
            <a:r>
              <a:rPr dirty="0" sz="2800">
                <a:latin typeface="Calibri"/>
                <a:cs typeface="Calibri"/>
              </a:rPr>
              <a:t>o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debido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fallas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un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60">
                <a:latin typeface="Calibri"/>
                <a:cs typeface="Calibri"/>
              </a:rPr>
              <a:t>SEP.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2383535"/>
            <a:ext cx="5658611" cy="31333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1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20"/>
              <a:t>CAPACITORES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837182" y="2230373"/>
            <a:ext cx="3116580" cy="2936875"/>
          </a:xfrm>
          <a:custGeom>
            <a:avLst/>
            <a:gdLst/>
            <a:ahLst/>
            <a:cxnLst/>
            <a:rect l="l" t="t" r="r" b="b"/>
            <a:pathLst>
              <a:path w="3116579" h="2936875">
                <a:moveTo>
                  <a:pt x="1972056" y="2886329"/>
                </a:moveTo>
                <a:lnTo>
                  <a:pt x="1989562" y="2884102"/>
                </a:lnTo>
                <a:lnTo>
                  <a:pt x="2007330" y="2882423"/>
                </a:lnTo>
                <a:lnTo>
                  <a:pt x="2024669" y="2879649"/>
                </a:lnTo>
                <a:lnTo>
                  <a:pt x="2093327" y="2847616"/>
                </a:lnTo>
                <a:lnTo>
                  <a:pt x="2138060" y="2816256"/>
                </a:lnTo>
                <a:lnTo>
                  <a:pt x="2148736" y="2803430"/>
                </a:lnTo>
                <a:lnTo>
                  <a:pt x="2163871" y="2787183"/>
                </a:lnTo>
                <a:lnTo>
                  <a:pt x="2192655" y="2763520"/>
                </a:lnTo>
                <a:lnTo>
                  <a:pt x="2202678" y="2757046"/>
                </a:lnTo>
                <a:lnTo>
                  <a:pt x="2213308" y="2751264"/>
                </a:lnTo>
                <a:lnTo>
                  <a:pt x="2223962" y="2745482"/>
                </a:lnTo>
                <a:lnTo>
                  <a:pt x="2234057" y="2739009"/>
                </a:lnTo>
                <a:lnTo>
                  <a:pt x="2244756" y="2730128"/>
                </a:lnTo>
                <a:lnTo>
                  <a:pt x="2254789" y="2720641"/>
                </a:lnTo>
                <a:lnTo>
                  <a:pt x="2264775" y="2711130"/>
                </a:lnTo>
                <a:lnTo>
                  <a:pt x="2275332" y="2702179"/>
                </a:lnTo>
                <a:lnTo>
                  <a:pt x="2301307" y="2684202"/>
                </a:lnTo>
                <a:lnTo>
                  <a:pt x="2326544" y="2668000"/>
                </a:lnTo>
                <a:lnTo>
                  <a:pt x="2350305" y="2650440"/>
                </a:lnTo>
                <a:lnTo>
                  <a:pt x="2371852" y="2628392"/>
                </a:lnTo>
                <a:lnTo>
                  <a:pt x="2379821" y="2616696"/>
                </a:lnTo>
                <a:lnTo>
                  <a:pt x="2386361" y="2604262"/>
                </a:lnTo>
                <a:lnTo>
                  <a:pt x="2392568" y="2591637"/>
                </a:lnTo>
                <a:lnTo>
                  <a:pt x="2399538" y="2579370"/>
                </a:lnTo>
                <a:lnTo>
                  <a:pt x="2420435" y="2549213"/>
                </a:lnTo>
                <a:lnTo>
                  <a:pt x="2426700" y="2542809"/>
                </a:lnTo>
                <a:lnTo>
                  <a:pt x="2429702" y="2536239"/>
                </a:lnTo>
                <a:lnTo>
                  <a:pt x="2440813" y="2505583"/>
                </a:lnTo>
                <a:lnTo>
                  <a:pt x="2442032" y="2456439"/>
                </a:lnTo>
                <a:lnTo>
                  <a:pt x="2442475" y="2407235"/>
                </a:lnTo>
                <a:lnTo>
                  <a:pt x="2442603" y="2358004"/>
                </a:lnTo>
                <a:lnTo>
                  <a:pt x="2442876" y="2308780"/>
                </a:lnTo>
                <a:lnTo>
                  <a:pt x="2443757" y="2259598"/>
                </a:lnTo>
                <a:lnTo>
                  <a:pt x="2445706" y="2210492"/>
                </a:lnTo>
                <a:lnTo>
                  <a:pt x="2449185" y="2161496"/>
                </a:lnTo>
                <a:lnTo>
                  <a:pt x="2454656" y="2112645"/>
                </a:lnTo>
                <a:lnTo>
                  <a:pt x="2484320" y="2102840"/>
                </a:lnTo>
                <a:lnTo>
                  <a:pt x="2496058" y="2100326"/>
                </a:lnTo>
                <a:lnTo>
                  <a:pt x="2506543" y="2094422"/>
                </a:lnTo>
                <a:lnTo>
                  <a:pt x="2516409" y="2087483"/>
                </a:lnTo>
                <a:lnTo>
                  <a:pt x="2526418" y="2080805"/>
                </a:lnTo>
                <a:lnTo>
                  <a:pt x="2537333" y="2075688"/>
                </a:lnTo>
                <a:lnTo>
                  <a:pt x="2577976" y="2066432"/>
                </a:lnTo>
                <a:lnTo>
                  <a:pt x="2613882" y="2062702"/>
                </a:lnTo>
                <a:lnTo>
                  <a:pt x="2649454" y="2056257"/>
                </a:lnTo>
                <a:lnTo>
                  <a:pt x="2689097" y="2038858"/>
                </a:lnTo>
                <a:lnTo>
                  <a:pt x="2722290" y="2018909"/>
                </a:lnTo>
                <a:lnTo>
                  <a:pt x="2738802" y="2010711"/>
                </a:lnTo>
                <a:lnTo>
                  <a:pt x="2761482" y="2004300"/>
                </a:lnTo>
                <a:lnTo>
                  <a:pt x="2813177" y="1989708"/>
                </a:lnTo>
                <a:lnTo>
                  <a:pt x="2854579" y="1977517"/>
                </a:lnTo>
                <a:lnTo>
                  <a:pt x="2861099" y="1968029"/>
                </a:lnTo>
                <a:lnTo>
                  <a:pt x="2867406" y="1958387"/>
                </a:lnTo>
                <a:lnTo>
                  <a:pt x="2874188" y="1949102"/>
                </a:lnTo>
                <a:lnTo>
                  <a:pt x="2882138" y="1940687"/>
                </a:lnTo>
                <a:lnTo>
                  <a:pt x="2892303" y="1934158"/>
                </a:lnTo>
                <a:lnTo>
                  <a:pt x="2903934" y="1929130"/>
                </a:lnTo>
                <a:lnTo>
                  <a:pt x="2915017" y="1923720"/>
                </a:lnTo>
                <a:lnTo>
                  <a:pt x="2923540" y="1916049"/>
                </a:lnTo>
                <a:lnTo>
                  <a:pt x="2933043" y="1898717"/>
                </a:lnTo>
                <a:lnTo>
                  <a:pt x="2939653" y="1880171"/>
                </a:lnTo>
                <a:lnTo>
                  <a:pt x="2945096" y="1861149"/>
                </a:lnTo>
                <a:lnTo>
                  <a:pt x="2951098" y="1842389"/>
                </a:lnTo>
                <a:lnTo>
                  <a:pt x="2978658" y="1768728"/>
                </a:lnTo>
                <a:lnTo>
                  <a:pt x="2992501" y="1731771"/>
                </a:lnTo>
                <a:lnTo>
                  <a:pt x="2989373" y="1713315"/>
                </a:lnTo>
                <a:lnTo>
                  <a:pt x="2978658" y="1658112"/>
                </a:lnTo>
                <a:lnTo>
                  <a:pt x="2965688" y="1621043"/>
                </a:lnTo>
                <a:lnTo>
                  <a:pt x="2958280" y="1602765"/>
                </a:lnTo>
                <a:lnTo>
                  <a:pt x="2951098" y="1584452"/>
                </a:lnTo>
                <a:lnTo>
                  <a:pt x="2937256" y="1547621"/>
                </a:lnTo>
                <a:lnTo>
                  <a:pt x="2923540" y="1510792"/>
                </a:lnTo>
                <a:lnTo>
                  <a:pt x="2909697" y="1473834"/>
                </a:lnTo>
                <a:lnTo>
                  <a:pt x="2912148" y="1422236"/>
                </a:lnTo>
                <a:lnTo>
                  <a:pt x="2914313" y="1370631"/>
                </a:lnTo>
                <a:lnTo>
                  <a:pt x="2916637" y="1319045"/>
                </a:lnTo>
                <a:lnTo>
                  <a:pt x="2919564" y="1267501"/>
                </a:lnTo>
                <a:lnTo>
                  <a:pt x="2923540" y="1216025"/>
                </a:lnTo>
                <a:lnTo>
                  <a:pt x="2934890" y="1174845"/>
                </a:lnTo>
                <a:lnTo>
                  <a:pt x="2951098" y="1130046"/>
                </a:lnTo>
                <a:lnTo>
                  <a:pt x="2981656" y="1111115"/>
                </a:lnTo>
                <a:lnTo>
                  <a:pt x="2992501" y="1105408"/>
                </a:lnTo>
                <a:lnTo>
                  <a:pt x="2995590" y="1096045"/>
                </a:lnTo>
                <a:lnTo>
                  <a:pt x="2998454" y="1086612"/>
                </a:lnTo>
                <a:lnTo>
                  <a:pt x="3001770" y="1077368"/>
                </a:lnTo>
                <a:lnTo>
                  <a:pt x="3039887" y="1022080"/>
                </a:lnTo>
                <a:lnTo>
                  <a:pt x="3061462" y="994917"/>
                </a:lnTo>
                <a:lnTo>
                  <a:pt x="3064605" y="982541"/>
                </a:lnTo>
                <a:lnTo>
                  <a:pt x="3075178" y="945768"/>
                </a:lnTo>
                <a:lnTo>
                  <a:pt x="3096073" y="909014"/>
                </a:lnTo>
                <a:lnTo>
                  <a:pt x="3102737" y="896620"/>
                </a:lnTo>
                <a:lnTo>
                  <a:pt x="3106668" y="887561"/>
                </a:lnTo>
                <a:lnTo>
                  <a:pt x="3110087" y="878347"/>
                </a:lnTo>
                <a:lnTo>
                  <a:pt x="3113291" y="869062"/>
                </a:lnTo>
                <a:lnTo>
                  <a:pt x="3116580" y="859789"/>
                </a:lnTo>
                <a:lnTo>
                  <a:pt x="3114041" y="819773"/>
                </a:lnTo>
                <a:lnTo>
                  <a:pt x="3112087" y="779684"/>
                </a:lnTo>
                <a:lnTo>
                  <a:pt x="3108918" y="739739"/>
                </a:lnTo>
                <a:lnTo>
                  <a:pt x="3102737" y="700151"/>
                </a:lnTo>
                <a:lnTo>
                  <a:pt x="3075178" y="663193"/>
                </a:lnTo>
                <a:lnTo>
                  <a:pt x="3036268" y="634872"/>
                </a:lnTo>
                <a:lnTo>
                  <a:pt x="2992501" y="614172"/>
                </a:lnTo>
                <a:lnTo>
                  <a:pt x="2909697" y="589534"/>
                </a:lnTo>
                <a:lnTo>
                  <a:pt x="2888757" y="584041"/>
                </a:lnTo>
                <a:lnTo>
                  <a:pt x="2878353" y="581032"/>
                </a:lnTo>
                <a:lnTo>
                  <a:pt x="2868295" y="577214"/>
                </a:lnTo>
                <a:lnTo>
                  <a:pt x="2849606" y="568620"/>
                </a:lnTo>
                <a:lnTo>
                  <a:pt x="2822987" y="556752"/>
                </a:lnTo>
                <a:lnTo>
                  <a:pt x="2771775" y="540385"/>
                </a:lnTo>
                <a:lnTo>
                  <a:pt x="2716716" y="536776"/>
                </a:lnTo>
                <a:lnTo>
                  <a:pt x="2661591" y="534191"/>
                </a:lnTo>
                <a:lnTo>
                  <a:pt x="2606424" y="532191"/>
                </a:lnTo>
                <a:lnTo>
                  <a:pt x="2551237" y="530338"/>
                </a:lnTo>
                <a:lnTo>
                  <a:pt x="2496058" y="528192"/>
                </a:lnTo>
                <a:lnTo>
                  <a:pt x="2448036" y="506952"/>
                </a:lnTo>
                <a:lnTo>
                  <a:pt x="2399538" y="479043"/>
                </a:lnTo>
                <a:lnTo>
                  <a:pt x="2388625" y="433198"/>
                </a:lnTo>
                <a:lnTo>
                  <a:pt x="2385695" y="417575"/>
                </a:lnTo>
                <a:lnTo>
                  <a:pt x="2376805" y="387872"/>
                </a:lnTo>
                <a:lnTo>
                  <a:pt x="2372913" y="380748"/>
                </a:lnTo>
                <a:lnTo>
                  <a:pt x="2369327" y="381109"/>
                </a:lnTo>
                <a:lnTo>
                  <a:pt x="2361351" y="373863"/>
                </a:lnTo>
                <a:lnTo>
                  <a:pt x="2344293" y="343915"/>
                </a:lnTo>
                <a:lnTo>
                  <a:pt x="2334859" y="319061"/>
                </a:lnTo>
                <a:lnTo>
                  <a:pt x="2324068" y="287670"/>
                </a:lnTo>
                <a:lnTo>
                  <a:pt x="2309610" y="256780"/>
                </a:lnTo>
                <a:lnTo>
                  <a:pt x="2262340" y="224182"/>
                </a:lnTo>
                <a:lnTo>
                  <a:pt x="2220706" y="216344"/>
                </a:lnTo>
                <a:lnTo>
                  <a:pt x="2182286" y="210887"/>
                </a:lnTo>
                <a:lnTo>
                  <a:pt x="2165096" y="208787"/>
                </a:lnTo>
                <a:lnTo>
                  <a:pt x="2117319" y="210185"/>
                </a:lnTo>
                <a:lnTo>
                  <a:pt x="2068014" y="211083"/>
                </a:lnTo>
                <a:lnTo>
                  <a:pt x="2017628" y="211973"/>
                </a:lnTo>
                <a:lnTo>
                  <a:pt x="1966610" y="213344"/>
                </a:lnTo>
                <a:lnTo>
                  <a:pt x="1915408" y="215684"/>
                </a:lnTo>
                <a:lnTo>
                  <a:pt x="1864469" y="219485"/>
                </a:lnTo>
                <a:lnTo>
                  <a:pt x="1814241" y="225236"/>
                </a:lnTo>
                <a:lnTo>
                  <a:pt x="1765172" y="233425"/>
                </a:lnTo>
                <a:lnTo>
                  <a:pt x="1734079" y="242391"/>
                </a:lnTo>
                <a:lnTo>
                  <a:pt x="1723770" y="245617"/>
                </a:lnTo>
                <a:lnTo>
                  <a:pt x="1659755" y="238370"/>
                </a:lnTo>
                <a:lnTo>
                  <a:pt x="1613013" y="233646"/>
                </a:lnTo>
                <a:lnTo>
                  <a:pt x="1580383" y="230791"/>
                </a:lnTo>
                <a:lnTo>
                  <a:pt x="1558702" y="229148"/>
                </a:lnTo>
                <a:lnTo>
                  <a:pt x="1544809" y="228060"/>
                </a:lnTo>
                <a:lnTo>
                  <a:pt x="1535542" y="226873"/>
                </a:lnTo>
                <a:lnTo>
                  <a:pt x="1527739" y="224929"/>
                </a:lnTo>
                <a:lnTo>
                  <a:pt x="1518238" y="221572"/>
                </a:lnTo>
                <a:lnTo>
                  <a:pt x="1503877" y="216148"/>
                </a:lnTo>
                <a:lnTo>
                  <a:pt x="1481493" y="207998"/>
                </a:lnTo>
                <a:lnTo>
                  <a:pt x="1447927" y="196468"/>
                </a:lnTo>
                <a:lnTo>
                  <a:pt x="1421542" y="188517"/>
                </a:lnTo>
                <a:lnTo>
                  <a:pt x="1404588" y="183530"/>
                </a:lnTo>
                <a:lnTo>
                  <a:pt x="1388633" y="175805"/>
                </a:lnTo>
                <a:lnTo>
                  <a:pt x="1341089" y="141322"/>
                </a:lnTo>
                <a:lnTo>
                  <a:pt x="1310365" y="114406"/>
                </a:lnTo>
                <a:lnTo>
                  <a:pt x="1241170" y="73660"/>
                </a:lnTo>
                <a:lnTo>
                  <a:pt x="1199769" y="49149"/>
                </a:lnTo>
                <a:lnTo>
                  <a:pt x="1195419" y="29114"/>
                </a:lnTo>
                <a:lnTo>
                  <a:pt x="1192268" y="19716"/>
                </a:lnTo>
                <a:lnTo>
                  <a:pt x="1145331" y="442"/>
                </a:lnTo>
                <a:lnTo>
                  <a:pt x="1130808" y="0"/>
                </a:lnTo>
                <a:lnTo>
                  <a:pt x="1082464" y="1335"/>
                </a:lnTo>
                <a:lnTo>
                  <a:pt x="1034192" y="4587"/>
                </a:lnTo>
                <a:lnTo>
                  <a:pt x="985968" y="8626"/>
                </a:lnTo>
                <a:lnTo>
                  <a:pt x="937768" y="12318"/>
                </a:lnTo>
                <a:lnTo>
                  <a:pt x="906042" y="21577"/>
                </a:lnTo>
                <a:lnTo>
                  <a:pt x="894570" y="24785"/>
                </a:lnTo>
                <a:lnTo>
                  <a:pt x="895180" y="24775"/>
                </a:lnTo>
                <a:lnTo>
                  <a:pt x="899697" y="24376"/>
                </a:lnTo>
                <a:lnTo>
                  <a:pt x="899949" y="26418"/>
                </a:lnTo>
                <a:lnTo>
                  <a:pt x="887762" y="33732"/>
                </a:lnTo>
                <a:lnTo>
                  <a:pt x="825959" y="61475"/>
                </a:lnTo>
                <a:lnTo>
                  <a:pt x="772287" y="85978"/>
                </a:lnTo>
                <a:lnTo>
                  <a:pt x="769106" y="95305"/>
                </a:lnTo>
                <a:lnTo>
                  <a:pt x="742039" y="151112"/>
                </a:lnTo>
                <a:lnTo>
                  <a:pt x="729720" y="167271"/>
                </a:lnTo>
                <a:lnTo>
                  <a:pt x="730026" y="162930"/>
                </a:lnTo>
                <a:lnTo>
                  <a:pt x="732123" y="155511"/>
                </a:lnTo>
                <a:lnTo>
                  <a:pt x="734120" y="148915"/>
                </a:lnTo>
                <a:lnTo>
                  <a:pt x="734129" y="147043"/>
                </a:lnTo>
                <a:lnTo>
                  <a:pt x="703326" y="208787"/>
                </a:lnTo>
                <a:lnTo>
                  <a:pt x="697690" y="227917"/>
                </a:lnTo>
                <a:lnTo>
                  <a:pt x="694699" y="237309"/>
                </a:lnTo>
                <a:lnTo>
                  <a:pt x="663576" y="263441"/>
                </a:lnTo>
                <a:lnTo>
                  <a:pt x="627967" y="277336"/>
                </a:lnTo>
                <a:lnTo>
                  <a:pt x="565404" y="294766"/>
                </a:lnTo>
                <a:lnTo>
                  <a:pt x="555095" y="298049"/>
                </a:lnTo>
                <a:lnTo>
                  <a:pt x="544845" y="301498"/>
                </a:lnTo>
                <a:lnTo>
                  <a:pt x="534525" y="304661"/>
                </a:lnTo>
                <a:lnTo>
                  <a:pt x="524001" y="307086"/>
                </a:lnTo>
                <a:lnTo>
                  <a:pt x="493488" y="312398"/>
                </a:lnTo>
                <a:lnTo>
                  <a:pt x="461819" y="318055"/>
                </a:lnTo>
                <a:lnTo>
                  <a:pt x="430222" y="324356"/>
                </a:lnTo>
                <a:lnTo>
                  <a:pt x="399923" y="331597"/>
                </a:lnTo>
                <a:lnTo>
                  <a:pt x="378662" y="336589"/>
                </a:lnTo>
                <a:lnTo>
                  <a:pt x="336379" y="347384"/>
                </a:lnTo>
                <a:lnTo>
                  <a:pt x="275844" y="380746"/>
                </a:lnTo>
                <a:lnTo>
                  <a:pt x="268573" y="389804"/>
                </a:lnTo>
                <a:lnTo>
                  <a:pt x="261112" y="398732"/>
                </a:lnTo>
                <a:lnTo>
                  <a:pt x="240280" y="435657"/>
                </a:lnTo>
                <a:lnTo>
                  <a:pt x="227175" y="472725"/>
                </a:lnTo>
                <a:lnTo>
                  <a:pt x="220599" y="491236"/>
                </a:lnTo>
                <a:lnTo>
                  <a:pt x="217652" y="500689"/>
                </a:lnTo>
                <a:lnTo>
                  <a:pt x="215026" y="510286"/>
                </a:lnTo>
                <a:lnTo>
                  <a:pt x="211758" y="519596"/>
                </a:lnTo>
                <a:lnTo>
                  <a:pt x="206882" y="528192"/>
                </a:lnTo>
                <a:lnTo>
                  <a:pt x="179324" y="565023"/>
                </a:lnTo>
                <a:lnTo>
                  <a:pt x="175946" y="577328"/>
                </a:lnTo>
                <a:lnTo>
                  <a:pt x="165481" y="614172"/>
                </a:lnTo>
                <a:lnTo>
                  <a:pt x="148558" y="660288"/>
                </a:lnTo>
                <a:lnTo>
                  <a:pt x="137922" y="687831"/>
                </a:lnTo>
                <a:lnTo>
                  <a:pt x="141029" y="724709"/>
                </a:lnTo>
                <a:lnTo>
                  <a:pt x="147244" y="798417"/>
                </a:lnTo>
                <a:lnTo>
                  <a:pt x="153622" y="847778"/>
                </a:lnTo>
                <a:lnTo>
                  <a:pt x="165481" y="884301"/>
                </a:lnTo>
                <a:lnTo>
                  <a:pt x="191577" y="929223"/>
                </a:lnTo>
                <a:lnTo>
                  <a:pt x="217057" y="965388"/>
                </a:lnTo>
                <a:lnTo>
                  <a:pt x="220735" y="966365"/>
                </a:lnTo>
                <a:lnTo>
                  <a:pt x="221238" y="962430"/>
                </a:lnTo>
                <a:lnTo>
                  <a:pt x="220711" y="958450"/>
                </a:lnTo>
                <a:lnTo>
                  <a:pt x="221305" y="959292"/>
                </a:lnTo>
                <a:lnTo>
                  <a:pt x="225165" y="969826"/>
                </a:lnTo>
                <a:lnTo>
                  <a:pt x="234442" y="994917"/>
                </a:lnTo>
                <a:lnTo>
                  <a:pt x="231868" y="1041032"/>
                </a:lnTo>
                <a:lnTo>
                  <a:pt x="229854" y="1087231"/>
                </a:lnTo>
                <a:lnTo>
                  <a:pt x="226673" y="1133310"/>
                </a:lnTo>
                <a:lnTo>
                  <a:pt x="220599" y="1179067"/>
                </a:lnTo>
                <a:lnTo>
                  <a:pt x="196611" y="1224200"/>
                </a:lnTo>
                <a:lnTo>
                  <a:pt x="180004" y="1243308"/>
                </a:lnTo>
                <a:lnTo>
                  <a:pt x="165481" y="1265047"/>
                </a:lnTo>
                <a:lnTo>
                  <a:pt x="158013" y="1283327"/>
                </a:lnTo>
                <a:lnTo>
                  <a:pt x="152130" y="1302130"/>
                </a:lnTo>
                <a:lnTo>
                  <a:pt x="146032" y="1320839"/>
                </a:lnTo>
                <a:lnTo>
                  <a:pt x="118735" y="1373657"/>
                </a:lnTo>
                <a:lnTo>
                  <a:pt x="68961" y="1437005"/>
                </a:lnTo>
                <a:lnTo>
                  <a:pt x="41401" y="1510792"/>
                </a:lnTo>
                <a:lnTo>
                  <a:pt x="27559" y="1547621"/>
                </a:lnTo>
                <a:lnTo>
                  <a:pt x="28824" y="1597959"/>
                </a:lnTo>
                <a:lnTo>
                  <a:pt x="29925" y="1648308"/>
                </a:lnTo>
                <a:lnTo>
                  <a:pt x="30933" y="1698667"/>
                </a:lnTo>
                <a:lnTo>
                  <a:pt x="31919" y="1749031"/>
                </a:lnTo>
                <a:lnTo>
                  <a:pt x="32956" y="1799399"/>
                </a:lnTo>
                <a:lnTo>
                  <a:pt x="34115" y="1849767"/>
                </a:lnTo>
                <a:lnTo>
                  <a:pt x="35467" y="1900131"/>
                </a:lnTo>
                <a:lnTo>
                  <a:pt x="37085" y="1950490"/>
                </a:lnTo>
                <a:lnTo>
                  <a:pt x="39039" y="2000839"/>
                </a:lnTo>
                <a:lnTo>
                  <a:pt x="41401" y="2051177"/>
                </a:lnTo>
                <a:lnTo>
                  <a:pt x="48498" y="2069592"/>
                </a:lnTo>
                <a:lnTo>
                  <a:pt x="53064" y="2078609"/>
                </a:lnTo>
                <a:lnTo>
                  <a:pt x="51740" y="2131649"/>
                </a:lnTo>
                <a:lnTo>
                  <a:pt x="42671" y="2169874"/>
                </a:lnTo>
                <a:lnTo>
                  <a:pt x="29507" y="2207075"/>
                </a:lnTo>
                <a:lnTo>
                  <a:pt x="13843" y="2247646"/>
                </a:lnTo>
                <a:lnTo>
                  <a:pt x="0" y="2284476"/>
                </a:lnTo>
                <a:lnTo>
                  <a:pt x="6032" y="2352230"/>
                </a:lnTo>
                <a:lnTo>
                  <a:pt x="17430" y="2391453"/>
                </a:lnTo>
                <a:lnTo>
                  <a:pt x="54068" y="2424922"/>
                </a:lnTo>
                <a:lnTo>
                  <a:pt x="82353" y="2429605"/>
                </a:lnTo>
                <a:lnTo>
                  <a:pt x="96519" y="2431923"/>
                </a:lnTo>
                <a:lnTo>
                  <a:pt x="106703" y="2438396"/>
                </a:lnTo>
                <a:lnTo>
                  <a:pt x="116744" y="2445035"/>
                </a:lnTo>
                <a:lnTo>
                  <a:pt x="127023" y="2451246"/>
                </a:lnTo>
                <a:lnTo>
                  <a:pt x="137922" y="2456434"/>
                </a:lnTo>
                <a:lnTo>
                  <a:pt x="186834" y="2473763"/>
                </a:lnTo>
                <a:lnTo>
                  <a:pt x="219471" y="2480865"/>
                </a:lnTo>
                <a:lnTo>
                  <a:pt x="252704" y="2484991"/>
                </a:lnTo>
                <a:lnTo>
                  <a:pt x="303403" y="2493391"/>
                </a:lnTo>
                <a:lnTo>
                  <a:pt x="313926" y="2495903"/>
                </a:lnTo>
                <a:lnTo>
                  <a:pt x="324246" y="2499010"/>
                </a:lnTo>
                <a:lnTo>
                  <a:pt x="334496" y="2502356"/>
                </a:lnTo>
                <a:lnTo>
                  <a:pt x="344805" y="2505583"/>
                </a:lnTo>
                <a:lnTo>
                  <a:pt x="358578" y="2502642"/>
                </a:lnTo>
                <a:lnTo>
                  <a:pt x="372411" y="2499772"/>
                </a:lnTo>
                <a:lnTo>
                  <a:pt x="386220" y="2496760"/>
                </a:lnTo>
                <a:lnTo>
                  <a:pt x="424574" y="2486380"/>
                </a:lnTo>
                <a:lnTo>
                  <a:pt x="473592" y="2471548"/>
                </a:lnTo>
                <a:lnTo>
                  <a:pt x="482600" y="2468753"/>
                </a:lnTo>
                <a:lnTo>
                  <a:pt x="513687" y="2471535"/>
                </a:lnTo>
                <a:lnTo>
                  <a:pt x="575861" y="2477146"/>
                </a:lnTo>
                <a:lnTo>
                  <a:pt x="617880" y="2482621"/>
                </a:lnTo>
                <a:lnTo>
                  <a:pt x="678130" y="2526371"/>
                </a:lnTo>
                <a:lnTo>
                  <a:pt x="695118" y="2553970"/>
                </a:lnTo>
                <a:lnTo>
                  <a:pt x="712749" y="2578901"/>
                </a:lnTo>
                <a:lnTo>
                  <a:pt x="744728" y="2603881"/>
                </a:lnTo>
                <a:lnTo>
                  <a:pt x="786003" y="2616200"/>
                </a:lnTo>
                <a:lnTo>
                  <a:pt x="827357" y="2622486"/>
                </a:lnTo>
                <a:lnTo>
                  <a:pt x="848135" y="2625201"/>
                </a:lnTo>
                <a:lnTo>
                  <a:pt x="868807" y="2628392"/>
                </a:lnTo>
                <a:lnTo>
                  <a:pt x="882651" y="2631191"/>
                </a:lnTo>
                <a:lnTo>
                  <a:pt x="896413" y="2634313"/>
                </a:lnTo>
                <a:lnTo>
                  <a:pt x="910151" y="2637553"/>
                </a:lnTo>
                <a:lnTo>
                  <a:pt x="923925" y="2640711"/>
                </a:lnTo>
                <a:lnTo>
                  <a:pt x="951400" y="2657176"/>
                </a:lnTo>
                <a:lnTo>
                  <a:pt x="969204" y="2667419"/>
                </a:lnTo>
                <a:lnTo>
                  <a:pt x="981493" y="2672780"/>
                </a:lnTo>
                <a:lnTo>
                  <a:pt x="992424" y="2674602"/>
                </a:lnTo>
                <a:lnTo>
                  <a:pt x="1006155" y="2674224"/>
                </a:lnTo>
                <a:lnTo>
                  <a:pt x="1026842" y="2672987"/>
                </a:lnTo>
                <a:lnTo>
                  <a:pt x="1058642" y="2672234"/>
                </a:lnTo>
                <a:lnTo>
                  <a:pt x="1105712" y="2673305"/>
                </a:lnTo>
                <a:lnTo>
                  <a:pt x="1172210" y="2677541"/>
                </a:lnTo>
                <a:lnTo>
                  <a:pt x="1220517" y="2683176"/>
                </a:lnTo>
                <a:lnTo>
                  <a:pt x="1244594" y="2686595"/>
                </a:lnTo>
                <a:lnTo>
                  <a:pt x="1268730" y="2689860"/>
                </a:lnTo>
                <a:lnTo>
                  <a:pt x="1271891" y="2699186"/>
                </a:lnTo>
                <a:lnTo>
                  <a:pt x="1274873" y="2708560"/>
                </a:lnTo>
                <a:lnTo>
                  <a:pt x="1278213" y="2717792"/>
                </a:lnTo>
                <a:lnTo>
                  <a:pt x="1282445" y="2726690"/>
                </a:lnTo>
                <a:lnTo>
                  <a:pt x="1289002" y="2736105"/>
                </a:lnTo>
                <a:lnTo>
                  <a:pt x="1296606" y="2744962"/>
                </a:lnTo>
                <a:lnTo>
                  <a:pt x="1304020" y="2753889"/>
                </a:lnTo>
                <a:lnTo>
                  <a:pt x="1310005" y="2763520"/>
                </a:lnTo>
                <a:lnTo>
                  <a:pt x="1314007" y="2775682"/>
                </a:lnTo>
                <a:lnTo>
                  <a:pt x="1316212" y="2788427"/>
                </a:lnTo>
                <a:lnTo>
                  <a:pt x="1318773" y="2801006"/>
                </a:lnTo>
                <a:lnTo>
                  <a:pt x="1341465" y="2834671"/>
                </a:lnTo>
                <a:lnTo>
                  <a:pt x="1380462" y="2854531"/>
                </a:lnTo>
                <a:lnTo>
                  <a:pt x="1406652" y="2861818"/>
                </a:lnTo>
                <a:lnTo>
                  <a:pt x="1416780" y="2871216"/>
                </a:lnTo>
                <a:lnTo>
                  <a:pt x="1447927" y="2898648"/>
                </a:lnTo>
                <a:lnTo>
                  <a:pt x="1488360" y="2922783"/>
                </a:lnTo>
                <a:lnTo>
                  <a:pt x="1526714" y="2934402"/>
                </a:lnTo>
                <a:lnTo>
                  <a:pt x="1565606" y="2936540"/>
                </a:lnTo>
                <a:lnTo>
                  <a:pt x="1607652" y="2932230"/>
                </a:lnTo>
                <a:lnTo>
                  <a:pt x="1655470" y="2924508"/>
                </a:lnTo>
                <a:lnTo>
                  <a:pt x="1711676" y="2916409"/>
                </a:lnTo>
                <a:lnTo>
                  <a:pt x="1778889" y="2910967"/>
                </a:lnTo>
                <a:lnTo>
                  <a:pt x="1903095" y="2874137"/>
                </a:lnTo>
                <a:lnTo>
                  <a:pt x="1944370" y="2861818"/>
                </a:lnTo>
                <a:lnTo>
                  <a:pt x="1992278" y="2877113"/>
                </a:lnTo>
                <a:lnTo>
                  <a:pt x="2012648" y="2884265"/>
                </a:lnTo>
                <a:lnTo>
                  <a:pt x="2026469" y="2886321"/>
                </a:lnTo>
                <a:lnTo>
                  <a:pt x="2054733" y="2886329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554604" y="3220974"/>
            <a:ext cx="175069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7112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Arial MT"/>
                <a:cs typeface="Arial MT"/>
              </a:rPr>
              <a:t>SISTEMA ELÉCTRICO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POTENCIA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201689" y="2245719"/>
            <a:ext cx="4584065" cy="3355340"/>
            <a:chOff x="1201689" y="2245719"/>
            <a:chExt cx="4584065" cy="3355340"/>
          </a:xfrm>
        </p:grpSpPr>
        <p:sp>
          <p:nvSpPr>
            <p:cNvPr id="6" name="object 6" descr=""/>
            <p:cNvSpPr/>
            <p:nvPr/>
          </p:nvSpPr>
          <p:spPr>
            <a:xfrm>
              <a:off x="1211214" y="2255244"/>
              <a:ext cx="455930" cy="455930"/>
            </a:xfrm>
            <a:custGeom>
              <a:avLst/>
              <a:gdLst/>
              <a:ahLst/>
              <a:cxnLst/>
              <a:rect l="l" t="t" r="r" b="b"/>
              <a:pathLst>
                <a:path w="455930" h="455930">
                  <a:moveTo>
                    <a:pt x="247559" y="0"/>
                  </a:moveTo>
                  <a:lnTo>
                    <a:pt x="203379" y="482"/>
                  </a:lnTo>
                  <a:lnTo>
                    <a:pt x="160424" y="9340"/>
                  </a:lnTo>
                  <a:lnTo>
                    <a:pt x="119937" y="26193"/>
                  </a:lnTo>
                  <a:lnTo>
                    <a:pt x="83160" y="50661"/>
                  </a:lnTo>
                  <a:lnTo>
                    <a:pt x="51334" y="82365"/>
                  </a:lnTo>
                  <a:lnTo>
                    <a:pt x="25701" y="120925"/>
                  </a:lnTo>
                  <a:lnTo>
                    <a:pt x="8276" y="163831"/>
                  </a:lnTo>
                  <a:lnTo>
                    <a:pt x="0" y="207996"/>
                  </a:lnTo>
                  <a:lnTo>
                    <a:pt x="488" y="252178"/>
                  </a:lnTo>
                  <a:lnTo>
                    <a:pt x="9359" y="295138"/>
                  </a:lnTo>
                  <a:lnTo>
                    <a:pt x="26230" y="335632"/>
                  </a:lnTo>
                  <a:lnTo>
                    <a:pt x="50719" y="372421"/>
                  </a:lnTo>
                  <a:lnTo>
                    <a:pt x="82441" y="404263"/>
                  </a:lnTo>
                  <a:lnTo>
                    <a:pt x="121015" y="429916"/>
                  </a:lnTo>
                  <a:lnTo>
                    <a:pt x="163920" y="447316"/>
                  </a:lnTo>
                  <a:lnTo>
                    <a:pt x="208083" y="455574"/>
                  </a:lnTo>
                  <a:lnTo>
                    <a:pt x="252261" y="455076"/>
                  </a:lnTo>
                  <a:lnTo>
                    <a:pt x="295211" y="446204"/>
                  </a:lnTo>
                  <a:lnTo>
                    <a:pt x="335691" y="429343"/>
                  </a:lnTo>
                  <a:lnTo>
                    <a:pt x="372457" y="404877"/>
                  </a:lnTo>
                  <a:lnTo>
                    <a:pt x="404267" y="373190"/>
                  </a:lnTo>
                  <a:lnTo>
                    <a:pt x="429879" y="334666"/>
                  </a:lnTo>
                  <a:lnTo>
                    <a:pt x="447320" y="291761"/>
                  </a:lnTo>
                  <a:lnTo>
                    <a:pt x="455608" y="247596"/>
                  </a:lnTo>
                  <a:lnTo>
                    <a:pt x="455127" y="203413"/>
                  </a:lnTo>
                  <a:lnTo>
                    <a:pt x="446262" y="160454"/>
                  </a:lnTo>
                  <a:lnTo>
                    <a:pt x="429395" y="119959"/>
                  </a:lnTo>
                  <a:lnTo>
                    <a:pt x="404911" y="83171"/>
                  </a:lnTo>
                  <a:lnTo>
                    <a:pt x="373194" y="51329"/>
                  </a:lnTo>
                  <a:lnTo>
                    <a:pt x="334629" y="25675"/>
                  </a:lnTo>
                  <a:lnTo>
                    <a:pt x="291723" y="8271"/>
                  </a:lnTo>
                  <a:lnTo>
                    <a:pt x="247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11214" y="2255244"/>
              <a:ext cx="455930" cy="455930"/>
            </a:xfrm>
            <a:custGeom>
              <a:avLst/>
              <a:gdLst/>
              <a:ahLst/>
              <a:cxnLst/>
              <a:rect l="l" t="t" r="r" b="b"/>
              <a:pathLst>
                <a:path w="455930" h="455930">
                  <a:moveTo>
                    <a:pt x="25701" y="120925"/>
                  </a:moveTo>
                  <a:lnTo>
                    <a:pt x="51334" y="82365"/>
                  </a:lnTo>
                  <a:lnTo>
                    <a:pt x="83160" y="50661"/>
                  </a:lnTo>
                  <a:lnTo>
                    <a:pt x="119937" y="26193"/>
                  </a:lnTo>
                  <a:lnTo>
                    <a:pt x="160424" y="9340"/>
                  </a:lnTo>
                  <a:lnTo>
                    <a:pt x="203379" y="482"/>
                  </a:lnTo>
                  <a:lnTo>
                    <a:pt x="247559" y="0"/>
                  </a:lnTo>
                  <a:lnTo>
                    <a:pt x="291723" y="8271"/>
                  </a:lnTo>
                  <a:lnTo>
                    <a:pt x="334629" y="25675"/>
                  </a:lnTo>
                  <a:lnTo>
                    <a:pt x="373194" y="51329"/>
                  </a:lnTo>
                  <a:lnTo>
                    <a:pt x="404911" y="83171"/>
                  </a:lnTo>
                  <a:lnTo>
                    <a:pt x="429395" y="119959"/>
                  </a:lnTo>
                  <a:lnTo>
                    <a:pt x="446262" y="160454"/>
                  </a:lnTo>
                  <a:lnTo>
                    <a:pt x="455127" y="203413"/>
                  </a:lnTo>
                  <a:lnTo>
                    <a:pt x="455608" y="247596"/>
                  </a:lnTo>
                  <a:lnTo>
                    <a:pt x="447320" y="291761"/>
                  </a:lnTo>
                  <a:lnTo>
                    <a:pt x="429879" y="334666"/>
                  </a:lnTo>
                  <a:lnTo>
                    <a:pt x="404267" y="373190"/>
                  </a:lnTo>
                  <a:lnTo>
                    <a:pt x="372457" y="404877"/>
                  </a:lnTo>
                  <a:lnTo>
                    <a:pt x="335691" y="429343"/>
                  </a:lnTo>
                  <a:lnTo>
                    <a:pt x="295211" y="446204"/>
                  </a:lnTo>
                  <a:lnTo>
                    <a:pt x="252261" y="455076"/>
                  </a:lnTo>
                  <a:lnTo>
                    <a:pt x="208083" y="455574"/>
                  </a:lnTo>
                  <a:lnTo>
                    <a:pt x="163920" y="447316"/>
                  </a:lnTo>
                  <a:lnTo>
                    <a:pt x="121015" y="429916"/>
                  </a:lnTo>
                  <a:lnTo>
                    <a:pt x="82441" y="404263"/>
                  </a:lnTo>
                  <a:lnTo>
                    <a:pt x="50719" y="372421"/>
                  </a:lnTo>
                  <a:lnTo>
                    <a:pt x="26230" y="335632"/>
                  </a:lnTo>
                  <a:lnTo>
                    <a:pt x="9359" y="295138"/>
                  </a:lnTo>
                  <a:lnTo>
                    <a:pt x="488" y="252178"/>
                  </a:lnTo>
                  <a:lnTo>
                    <a:pt x="0" y="207996"/>
                  </a:lnTo>
                  <a:lnTo>
                    <a:pt x="8276" y="163831"/>
                  </a:lnTo>
                  <a:lnTo>
                    <a:pt x="25701" y="120925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0959" y="2396874"/>
              <a:ext cx="222631" cy="17724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642109" y="2526537"/>
              <a:ext cx="1512570" cy="2737485"/>
            </a:xfrm>
            <a:custGeom>
              <a:avLst/>
              <a:gdLst/>
              <a:ahLst/>
              <a:cxnLst/>
              <a:rect l="l" t="t" r="r" b="b"/>
              <a:pathLst>
                <a:path w="1512570" h="2737485">
                  <a:moveTo>
                    <a:pt x="446531" y="297434"/>
                  </a:moveTo>
                  <a:lnTo>
                    <a:pt x="0" y="61467"/>
                  </a:lnTo>
                </a:path>
                <a:path w="1512570" h="2737485">
                  <a:moveTo>
                    <a:pt x="278764" y="0"/>
                  </a:moveTo>
                  <a:lnTo>
                    <a:pt x="107950" y="323341"/>
                  </a:lnTo>
                </a:path>
                <a:path w="1512570" h="2737485">
                  <a:moveTo>
                    <a:pt x="1432940" y="2410333"/>
                  </a:moveTo>
                  <a:lnTo>
                    <a:pt x="1334770" y="2666492"/>
                  </a:lnTo>
                </a:path>
                <a:path w="1512570" h="2737485">
                  <a:moveTo>
                    <a:pt x="1170939" y="2606675"/>
                  </a:moveTo>
                  <a:lnTo>
                    <a:pt x="1512442" y="2737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15843" y="5195188"/>
              <a:ext cx="177165" cy="406400"/>
            </a:xfrm>
            <a:custGeom>
              <a:avLst/>
              <a:gdLst/>
              <a:ahLst/>
              <a:cxnLst/>
              <a:rect l="l" t="t" r="r" b="b"/>
              <a:pathLst>
                <a:path w="177164" h="406400">
                  <a:moveTo>
                    <a:pt x="0" y="264541"/>
                  </a:moveTo>
                  <a:lnTo>
                    <a:pt x="13843" y="405803"/>
                  </a:lnTo>
                  <a:lnTo>
                    <a:pt x="118491" y="309880"/>
                  </a:lnTo>
                  <a:lnTo>
                    <a:pt x="99240" y="302514"/>
                  </a:lnTo>
                  <a:lnTo>
                    <a:pt x="63626" y="302514"/>
                  </a:lnTo>
                  <a:lnTo>
                    <a:pt x="45847" y="295656"/>
                  </a:lnTo>
                  <a:lnTo>
                    <a:pt x="50382" y="283819"/>
                  </a:lnTo>
                  <a:lnTo>
                    <a:pt x="0" y="264541"/>
                  </a:lnTo>
                  <a:close/>
                </a:path>
                <a:path w="177164" h="406400">
                  <a:moveTo>
                    <a:pt x="50382" y="283819"/>
                  </a:moveTo>
                  <a:lnTo>
                    <a:pt x="45847" y="295656"/>
                  </a:lnTo>
                  <a:lnTo>
                    <a:pt x="63626" y="302514"/>
                  </a:lnTo>
                  <a:lnTo>
                    <a:pt x="68180" y="290629"/>
                  </a:lnTo>
                  <a:lnTo>
                    <a:pt x="50382" y="283819"/>
                  </a:lnTo>
                  <a:close/>
                </a:path>
                <a:path w="177164" h="406400">
                  <a:moveTo>
                    <a:pt x="68180" y="290629"/>
                  </a:moveTo>
                  <a:lnTo>
                    <a:pt x="63626" y="302514"/>
                  </a:lnTo>
                  <a:lnTo>
                    <a:pt x="99240" y="302514"/>
                  </a:lnTo>
                  <a:lnTo>
                    <a:pt x="68180" y="290629"/>
                  </a:lnTo>
                  <a:close/>
                </a:path>
                <a:path w="177164" h="406400">
                  <a:moveTo>
                    <a:pt x="159131" y="0"/>
                  </a:moveTo>
                  <a:lnTo>
                    <a:pt x="50382" y="283819"/>
                  </a:lnTo>
                  <a:lnTo>
                    <a:pt x="68180" y="290629"/>
                  </a:lnTo>
                  <a:lnTo>
                    <a:pt x="176911" y="6858"/>
                  </a:lnTo>
                  <a:lnTo>
                    <a:pt x="1591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02302" y="3178301"/>
              <a:ext cx="822960" cy="0"/>
            </a:xfrm>
            <a:custGeom>
              <a:avLst/>
              <a:gdLst/>
              <a:ahLst/>
              <a:cxnLst/>
              <a:rect l="l" t="t" r="r" b="b"/>
              <a:pathLst>
                <a:path w="822960" h="0">
                  <a:moveTo>
                    <a:pt x="0" y="0"/>
                  </a:moveTo>
                  <a:lnTo>
                    <a:pt x="82296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702302" y="2995421"/>
              <a:ext cx="920750" cy="584200"/>
            </a:xfrm>
            <a:custGeom>
              <a:avLst/>
              <a:gdLst/>
              <a:ahLst/>
              <a:cxnLst/>
              <a:rect l="l" t="t" r="r" b="b"/>
              <a:pathLst>
                <a:path w="920750" h="584200">
                  <a:moveTo>
                    <a:pt x="0" y="365760"/>
                  </a:moveTo>
                  <a:lnTo>
                    <a:pt x="0" y="0"/>
                  </a:lnTo>
                </a:path>
                <a:path w="920750" h="584200">
                  <a:moveTo>
                    <a:pt x="822960" y="181355"/>
                  </a:moveTo>
                  <a:lnTo>
                    <a:pt x="822960" y="364236"/>
                  </a:lnTo>
                </a:path>
                <a:path w="920750" h="584200">
                  <a:moveTo>
                    <a:pt x="725424" y="583691"/>
                  </a:moveTo>
                  <a:lnTo>
                    <a:pt x="920496" y="583691"/>
                  </a:lnTo>
                  <a:lnTo>
                    <a:pt x="920496" y="381000"/>
                  </a:lnTo>
                  <a:lnTo>
                    <a:pt x="725424" y="381000"/>
                  </a:lnTo>
                  <a:lnTo>
                    <a:pt x="725424" y="583691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1046" y="4679441"/>
              <a:ext cx="423545" cy="152400"/>
            </a:xfrm>
            <a:custGeom>
              <a:avLst/>
              <a:gdLst/>
              <a:ahLst/>
              <a:cxnLst/>
              <a:rect l="l" t="t" r="r" b="b"/>
              <a:pathLst>
                <a:path w="423545" h="152400">
                  <a:moveTo>
                    <a:pt x="423290" y="0"/>
                  </a:moveTo>
                  <a:lnTo>
                    <a:pt x="0" y="0"/>
                  </a:lnTo>
                </a:path>
                <a:path w="423545" h="152400">
                  <a:moveTo>
                    <a:pt x="345820" y="57911"/>
                  </a:moveTo>
                  <a:lnTo>
                    <a:pt x="77724" y="57911"/>
                  </a:lnTo>
                </a:path>
                <a:path w="423545" h="152400">
                  <a:moveTo>
                    <a:pt x="293877" y="108203"/>
                  </a:moveTo>
                  <a:lnTo>
                    <a:pt x="131063" y="108203"/>
                  </a:lnTo>
                </a:path>
                <a:path w="423545" h="152400">
                  <a:moveTo>
                    <a:pt x="249808" y="152399"/>
                  </a:moveTo>
                  <a:lnTo>
                    <a:pt x="181355" y="152399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4846" y="3472179"/>
              <a:ext cx="106299" cy="7023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350255" y="323265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13563" y="0"/>
                  </a:moveTo>
                  <a:lnTo>
                    <a:pt x="296164" y="73659"/>
                  </a:lnTo>
                  <a:lnTo>
                    <a:pt x="275844" y="113537"/>
                  </a:lnTo>
                  <a:lnTo>
                    <a:pt x="248666" y="149987"/>
                  </a:lnTo>
                  <a:lnTo>
                    <a:pt x="215392" y="182625"/>
                  </a:lnTo>
                  <a:lnTo>
                    <a:pt x="176784" y="210565"/>
                  </a:lnTo>
                  <a:lnTo>
                    <a:pt x="133350" y="233679"/>
                  </a:lnTo>
                  <a:lnTo>
                    <a:pt x="85979" y="251459"/>
                  </a:lnTo>
                  <a:lnTo>
                    <a:pt x="35306" y="263397"/>
                  </a:lnTo>
                  <a:lnTo>
                    <a:pt x="0" y="268096"/>
                  </a:lnTo>
                  <a:lnTo>
                    <a:pt x="889" y="268096"/>
                  </a:lnTo>
                  <a:lnTo>
                    <a:pt x="0" y="279780"/>
                  </a:lnTo>
                  <a:lnTo>
                    <a:pt x="1778" y="279780"/>
                  </a:lnTo>
                  <a:lnTo>
                    <a:pt x="58293" y="271271"/>
                  </a:lnTo>
                  <a:lnTo>
                    <a:pt x="110236" y="256666"/>
                  </a:lnTo>
                  <a:lnTo>
                    <a:pt x="158369" y="236092"/>
                  </a:lnTo>
                  <a:lnTo>
                    <a:pt x="202184" y="210057"/>
                  </a:lnTo>
                  <a:lnTo>
                    <a:pt x="251968" y="168275"/>
                  </a:lnTo>
                  <a:lnTo>
                    <a:pt x="282067" y="131571"/>
                  </a:lnTo>
                  <a:lnTo>
                    <a:pt x="305689" y="91312"/>
                  </a:lnTo>
                  <a:lnTo>
                    <a:pt x="321691" y="47625"/>
                  </a:lnTo>
                  <a:lnTo>
                    <a:pt x="329692" y="1524"/>
                  </a:lnTo>
                  <a:lnTo>
                    <a:pt x="3135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0083" y="3467417"/>
              <a:ext cx="115824" cy="79756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350255" y="323265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29692" y="1524"/>
                  </a:moveTo>
                  <a:lnTo>
                    <a:pt x="313563" y="0"/>
                  </a:lnTo>
                  <a:lnTo>
                    <a:pt x="311785" y="15493"/>
                  </a:lnTo>
                  <a:lnTo>
                    <a:pt x="309245" y="30352"/>
                  </a:lnTo>
                  <a:lnTo>
                    <a:pt x="296164" y="73659"/>
                  </a:lnTo>
                  <a:lnTo>
                    <a:pt x="275844" y="113537"/>
                  </a:lnTo>
                  <a:lnTo>
                    <a:pt x="248666" y="149987"/>
                  </a:lnTo>
                  <a:lnTo>
                    <a:pt x="215392" y="182625"/>
                  </a:lnTo>
                  <a:lnTo>
                    <a:pt x="176784" y="210565"/>
                  </a:lnTo>
                  <a:lnTo>
                    <a:pt x="133350" y="233679"/>
                  </a:lnTo>
                  <a:lnTo>
                    <a:pt x="85979" y="251459"/>
                  </a:lnTo>
                  <a:lnTo>
                    <a:pt x="35306" y="263397"/>
                  </a:lnTo>
                  <a:lnTo>
                    <a:pt x="0" y="268096"/>
                  </a:lnTo>
                  <a:lnTo>
                    <a:pt x="889" y="268096"/>
                  </a:lnTo>
                  <a:lnTo>
                    <a:pt x="0" y="279780"/>
                  </a:lnTo>
                  <a:lnTo>
                    <a:pt x="1778" y="279780"/>
                  </a:lnTo>
                  <a:lnTo>
                    <a:pt x="58293" y="271271"/>
                  </a:lnTo>
                  <a:lnTo>
                    <a:pt x="110236" y="256666"/>
                  </a:lnTo>
                  <a:lnTo>
                    <a:pt x="158369" y="236092"/>
                  </a:lnTo>
                  <a:lnTo>
                    <a:pt x="202184" y="210057"/>
                  </a:lnTo>
                  <a:lnTo>
                    <a:pt x="251968" y="168275"/>
                  </a:lnTo>
                  <a:lnTo>
                    <a:pt x="282067" y="131571"/>
                  </a:lnTo>
                  <a:lnTo>
                    <a:pt x="305689" y="91312"/>
                  </a:lnTo>
                  <a:lnTo>
                    <a:pt x="321691" y="47625"/>
                  </a:lnTo>
                  <a:lnTo>
                    <a:pt x="328041" y="17017"/>
                  </a:lnTo>
                  <a:lnTo>
                    <a:pt x="329692" y="15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221985" y="4066794"/>
              <a:ext cx="563880" cy="143510"/>
            </a:xfrm>
            <a:custGeom>
              <a:avLst/>
              <a:gdLst/>
              <a:ahLst/>
              <a:cxnLst/>
              <a:rect l="l" t="t" r="r" b="b"/>
              <a:pathLst>
                <a:path w="563879" h="143510">
                  <a:moveTo>
                    <a:pt x="3048" y="0"/>
                  </a:moveTo>
                  <a:lnTo>
                    <a:pt x="563372" y="0"/>
                  </a:lnTo>
                </a:path>
                <a:path w="563879" h="143510">
                  <a:moveTo>
                    <a:pt x="0" y="143255"/>
                  </a:moveTo>
                  <a:lnTo>
                    <a:pt x="560324" y="143255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525261" y="3592829"/>
              <a:ext cx="15240" cy="1088390"/>
            </a:xfrm>
            <a:custGeom>
              <a:avLst/>
              <a:gdLst/>
              <a:ahLst/>
              <a:cxnLst/>
              <a:rect l="l" t="t" r="r" b="b"/>
              <a:pathLst>
                <a:path w="15239" h="1088389">
                  <a:moveTo>
                    <a:pt x="0" y="0"/>
                  </a:moveTo>
                  <a:lnTo>
                    <a:pt x="0" y="457200"/>
                  </a:lnTo>
                </a:path>
                <a:path w="15239" h="1088389">
                  <a:moveTo>
                    <a:pt x="15239" y="630936"/>
                  </a:moveTo>
                  <a:lnTo>
                    <a:pt x="15239" y="108813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7214616" y="2567939"/>
            <a:ext cx="4059554" cy="2415540"/>
            <a:chOff x="7214616" y="2567939"/>
            <a:chExt cx="4059554" cy="2415540"/>
          </a:xfrm>
        </p:grpSpPr>
        <p:sp>
          <p:nvSpPr>
            <p:cNvPr id="21" name="object 21" descr=""/>
            <p:cNvSpPr/>
            <p:nvPr/>
          </p:nvSpPr>
          <p:spPr>
            <a:xfrm>
              <a:off x="7233666" y="2736341"/>
              <a:ext cx="635635" cy="1495425"/>
            </a:xfrm>
            <a:custGeom>
              <a:avLst/>
              <a:gdLst/>
              <a:ahLst/>
              <a:cxnLst/>
              <a:rect l="l" t="t" r="r" b="b"/>
              <a:pathLst>
                <a:path w="635634" h="1495425">
                  <a:moveTo>
                    <a:pt x="0" y="747522"/>
                  </a:moveTo>
                  <a:lnTo>
                    <a:pt x="16128" y="652780"/>
                  </a:lnTo>
                  <a:lnTo>
                    <a:pt x="61340" y="570611"/>
                  </a:lnTo>
                  <a:lnTo>
                    <a:pt x="130048" y="505841"/>
                  </a:lnTo>
                  <a:lnTo>
                    <a:pt x="217297" y="463296"/>
                  </a:lnTo>
                  <a:lnTo>
                    <a:pt x="317753" y="448056"/>
                  </a:lnTo>
                  <a:lnTo>
                    <a:pt x="418210" y="463296"/>
                  </a:lnTo>
                  <a:lnTo>
                    <a:pt x="505459" y="505841"/>
                  </a:lnTo>
                  <a:lnTo>
                    <a:pt x="574166" y="570611"/>
                  </a:lnTo>
                  <a:lnTo>
                    <a:pt x="619251" y="652780"/>
                  </a:lnTo>
                  <a:lnTo>
                    <a:pt x="635507" y="747522"/>
                  </a:lnTo>
                  <a:lnTo>
                    <a:pt x="619251" y="842137"/>
                  </a:lnTo>
                  <a:lnTo>
                    <a:pt x="574166" y="924433"/>
                  </a:lnTo>
                  <a:lnTo>
                    <a:pt x="505459" y="989203"/>
                  </a:lnTo>
                  <a:lnTo>
                    <a:pt x="418210" y="1031748"/>
                  </a:lnTo>
                  <a:lnTo>
                    <a:pt x="317753" y="1046988"/>
                  </a:lnTo>
                  <a:lnTo>
                    <a:pt x="217297" y="1031748"/>
                  </a:lnTo>
                  <a:lnTo>
                    <a:pt x="130048" y="989203"/>
                  </a:lnTo>
                  <a:lnTo>
                    <a:pt x="61340" y="924433"/>
                  </a:lnTo>
                  <a:lnTo>
                    <a:pt x="16128" y="842137"/>
                  </a:lnTo>
                  <a:lnTo>
                    <a:pt x="0" y="747522"/>
                  </a:lnTo>
                  <a:close/>
                </a:path>
                <a:path w="635634" h="1495425">
                  <a:moveTo>
                    <a:pt x="355091" y="448056"/>
                  </a:moveTo>
                  <a:lnTo>
                    <a:pt x="355091" y="0"/>
                  </a:lnTo>
                </a:path>
                <a:path w="635634" h="1495425">
                  <a:moveTo>
                    <a:pt x="355091" y="1495044"/>
                  </a:moveTo>
                  <a:lnTo>
                    <a:pt x="355091" y="1046988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43416" y="2717291"/>
              <a:ext cx="117348" cy="18745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3436" y="2717291"/>
              <a:ext cx="117348" cy="187452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61932" y="2720339"/>
              <a:ext cx="121158" cy="18745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84920" y="2717291"/>
              <a:ext cx="117348" cy="187452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903970" y="2586989"/>
              <a:ext cx="398145" cy="157480"/>
            </a:xfrm>
            <a:custGeom>
              <a:avLst/>
              <a:gdLst/>
              <a:ahLst/>
              <a:cxnLst/>
              <a:rect l="l" t="t" r="r" b="b"/>
              <a:pathLst>
                <a:path w="398145" h="157480">
                  <a:moveTo>
                    <a:pt x="0" y="157480"/>
                  </a:moveTo>
                  <a:lnTo>
                    <a:pt x="0" y="155575"/>
                  </a:lnTo>
                  <a:lnTo>
                    <a:pt x="0" y="153288"/>
                  </a:lnTo>
                  <a:lnTo>
                    <a:pt x="0" y="151257"/>
                  </a:lnTo>
                  <a:lnTo>
                    <a:pt x="9271" y="92456"/>
                  </a:lnTo>
                  <a:lnTo>
                    <a:pt x="34798" y="44323"/>
                  </a:lnTo>
                  <a:lnTo>
                    <a:pt x="72516" y="11937"/>
                  </a:lnTo>
                  <a:lnTo>
                    <a:pt x="118872" y="0"/>
                  </a:lnTo>
                  <a:lnTo>
                    <a:pt x="165226" y="11937"/>
                  </a:lnTo>
                  <a:lnTo>
                    <a:pt x="202946" y="44323"/>
                  </a:lnTo>
                  <a:lnTo>
                    <a:pt x="228473" y="92456"/>
                  </a:lnTo>
                  <a:lnTo>
                    <a:pt x="237744" y="151257"/>
                  </a:lnTo>
                </a:path>
                <a:path w="398145" h="157480">
                  <a:moveTo>
                    <a:pt x="158496" y="157480"/>
                  </a:moveTo>
                  <a:lnTo>
                    <a:pt x="158496" y="155575"/>
                  </a:lnTo>
                  <a:lnTo>
                    <a:pt x="158496" y="153288"/>
                  </a:lnTo>
                  <a:lnTo>
                    <a:pt x="158496" y="151257"/>
                  </a:lnTo>
                  <a:lnTo>
                    <a:pt x="167894" y="92456"/>
                  </a:lnTo>
                  <a:lnTo>
                    <a:pt x="193548" y="44323"/>
                  </a:lnTo>
                  <a:lnTo>
                    <a:pt x="231521" y="11937"/>
                  </a:lnTo>
                  <a:lnTo>
                    <a:pt x="278129" y="0"/>
                  </a:lnTo>
                  <a:lnTo>
                    <a:pt x="324738" y="11937"/>
                  </a:lnTo>
                  <a:lnTo>
                    <a:pt x="362711" y="44323"/>
                  </a:lnTo>
                  <a:lnTo>
                    <a:pt x="388365" y="92456"/>
                  </a:lnTo>
                  <a:lnTo>
                    <a:pt x="397763" y="151257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0428" y="2717291"/>
              <a:ext cx="117348" cy="187452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7271766" y="2586989"/>
              <a:ext cx="4002404" cy="2396490"/>
            </a:xfrm>
            <a:custGeom>
              <a:avLst/>
              <a:gdLst/>
              <a:ahLst/>
              <a:cxnLst/>
              <a:rect l="l" t="t" r="r" b="b"/>
              <a:pathLst>
                <a:path w="4002404" h="2396490">
                  <a:moveTo>
                    <a:pt x="1950719" y="157480"/>
                  </a:moveTo>
                  <a:lnTo>
                    <a:pt x="1950719" y="155575"/>
                  </a:lnTo>
                  <a:lnTo>
                    <a:pt x="1950719" y="153288"/>
                  </a:lnTo>
                  <a:lnTo>
                    <a:pt x="1950719" y="151257"/>
                  </a:lnTo>
                  <a:lnTo>
                    <a:pt x="1959990" y="92456"/>
                  </a:lnTo>
                  <a:lnTo>
                    <a:pt x="1985517" y="44323"/>
                  </a:lnTo>
                  <a:lnTo>
                    <a:pt x="2023236" y="11937"/>
                  </a:lnTo>
                  <a:lnTo>
                    <a:pt x="2069591" y="0"/>
                  </a:lnTo>
                  <a:lnTo>
                    <a:pt x="2115947" y="11937"/>
                  </a:lnTo>
                  <a:lnTo>
                    <a:pt x="2153665" y="44323"/>
                  </a:lnTo>
                  <a:lnTo>
                    <a:pt x="2179192" y="92456"/>
                  </a:lnTo>
                  <a:lnTo>
                    <a:pt x="2188463" y="151257"/>
                  </a:lnTo>
                </a:path>
                <a:path w="4002404" h="2396490">
                  <a:moveTo>
                    <a:pt x="2109215" y="157480"/>
                  </a:moveTo>
                  <a:lnTo>
                    <a:pt x="2109215" y="155575"/>
                  </a:lnTo>
                  <a:lnTo>
                    <a:pt x="2109215" y="153288"/>
                  </a:lnTo>
                  <a:lnTo>
                    <a:pt x="2109215" y="151257"/>
                  </a:lnTo>
                  <a:lnTo>
                    <a:pt x="2118486" y="92456"/>
                  </a:lnTo>
                  <a:lnTo>
                    <a:pt x="2144013" y="44323"/>
                  </a:lnTo>
                  <a:lnTo>
                    <a:pt x="2181732" y="11937"/>
                  </a:lnTo>
                  <a:lnTo>
                    <a:pt x="2228087" y="0"/>
                  </a:lnTo>
                  <a:lnTo>
                    <a:pt x="2274442" y="11937"/>
                  </a:lnTo>
                  <a:lnTo>
                    <a:pt x="2312161" y="44323"/>
                  </a:lnTo>
                  <a:lnTo>
                    <a:pt x="2337688" y="92456"/>
                  </a:lnTo>
                  <a:lnTo>
                    <a:pt x="2346959" y="151257"/>
                  </a:lnTo>
                </a:path>
                <a:path w="4002404" h="2396490">
                  <a:moveTo>
                    <a:pt x="1476755" y="158242"/>
                  </a:moveTo>
                  <a:lnTo>
                    <a:pt x="1476755" y="156210"/>
                  </a:lnTo>
                  <a:lnTo>
                    <a:pt x="1476755" y="154305"/>
                  </a:lnTo>
                  <a:lnTo>
                    <a:pt x="1476755" y="152273"/>
                  </a:lnTo>
                  <a:lnTo>
                    <a:pt x="1486280" y="94107"/>
                  </a:lnTo>
                  <a:lnTo>
                    <a:pt x="1512061" y="46736"/>
                  </a:lnTo>
                  <a:lnTo>
                    <a:pt x="1550542" y="14732"/>
                  </a:lnTo>
                  <a:lnTo>
                    <a:pt x="1597532" y="3048"/>
                  </a:lnTo>
                  <a:lnTo>
                    <a:pt x="1644523" y="14732"/>
                  </a:lnTo>
                  <a:lnTo>
                    <a:pt x="1682877" y="46736"/>
                  </a:lnTo>
                  <a:lnTo>
                    <a:pt x="1708784" y="94107"/>
                  </a:lnTo>
                  <a:lnTo>
                    <a:pt x="1718309" y="152273"/>
                  </a:lnTo>
                </a:path>
                <a:path w="4002404" h="2396490">
                  <a:moveTo>
                    <a:pt x="2270759" y="158242"/>
                  </a:moveTo>
                  <a:lnTo>
                    <a:pt x="2270759" y="156210"/>
                  </a:lnTo>
                  <a:lnTo>
                    <a:pt x="2270759" y="154305"/>
                  </a:lnTo>
                  <a:lnTo>
                    <a:pt x="2270759" y="152273"/>
                  </a:lnTo>
                  <a:lnTo>
                    <a:pt x="2280284" y="94107"/>
                  </a:lnTo>
                  <a:lnTo>
                    <a:pt x="2306065" y="46736"/>
                  </a:lnTo>
                  <a:lnTo>
                    <a:pt x="2344547" y="14732"/>
                  </a:lnTo>
                  <a:lnTo>
                    <a:pt x="2391536" y="3048"/>
                  </a:lnTo>
                  <a:lnTo>
                    <a:pt x="2438527" y="14732"/>
                  </a:lnTo>
                  <a:lnTo>
                    <a:pt x="2476880" y="46736"/>
                  </a:lnTo>
                  <a:lnTo>
                    <a:pt x="2502788" y="94107"/>
                  </a:lnTo>
                  <a:lnTo>
                    <a:pt x="2512313" y="152273"/>
                  </a:lnTo>
                </a:path>
                <a:path w="4002404" h="2396490">
                  <a:moveTo>
                    <a:pt x="3669791" y="1100328"/>
                  </a:moveTo>
                  <a:lnTo>
                    <a:pt x="3669791" y="796289"/>
                  </a:lnTo>
                  <a:lnTo>
                    <a:pt x="3840479" y="492251"/>
                  </a:lnTo>
                </a:path>
                <a:path w="4002404" h="2396490">
                  <a:moveTo>
                    <a:pt x="0" y="2066544"/>
                  </a:moveTo>
                  <a:lnTo>
                    <a:pt x="635507" y="2066544"/>
                  </a:lnTo>
                </a:path>
                <a:path w="4002404" h="2396490">
                  <a:moveTo>
                    <a:pt x="316991" y="1618488"/>
                  </a:moveTo>
                  <a:lnTo>
                    <a:pt x="316991" y="2066544"/>
                  </a:lnTo>
                </a:path>
                <a:path w="4002404" h="2396490">
                  <a:moveTo>
                    <a:pt x="79248" y="2141220"/>
                  </a:moveTo>
                  <a:lnTo>
                    <a:pt x="554735" y="2141220"/>
                  </a:lnTo>
                </a:path>
                <a:path w="4002404" h="2396490">
                  <a:moveTo>
                    <a:pt x="158495" y="2215896"/>
                  </a:moveTo>
                  <a:lnTo>
                    <a:pt x="475487" y="2215896"/>
                  </a:lnTo>
                </a:path>
                <a:path w="4002404" h="2396490">
                  <a:moveTo>
                    <a:pt x="237743" y="2290572"/>
                  </a:moveTo>
                  <a:lnTo>
                    <a:pt x="396239" y="2290572"/>
                  </a:lnTo>
                </a:path>
                <a:path w="4002404" h="2396490">
                  <a:moveTo>
                    <a:pt x="315467" y="2352294"/>
                  </a:moveTo>
                  <a:lnTo>
                    <a:pt x="315467" y="2381250"/>
                  </a:lnTo>
                </a:path>
                <a:path w="4002404" h="2396490">
                  <a:moveTo>
                    <a:pt x="3366515" y="2081784"/>
                  </a:moveTo>
                  <a:lnTo>
                    <a:pt x="4002024" y="2081784"/>
                  </a:lnTo>
                </a:path>
                <a:path w="4002404" h="2396490">
                  <a:moveTo>
                    <a:pt x="3685031" y="1330452"/>
                  </a:moveTo>
                  <a:lnTo>
                    <a:pt x="3685031" y="2061972"/>
                  </a:lnTo>
                </a:path>
                <a:path w="4002404" h="2396490">
                  <a:moveTo>
                    <a:pt x="3445763" y="2156460"/>
                  </a:moveTo>
                  <a:lnTo>
                    <a:pt x="3922776" y="2156460"/>
                  </a:lnTo>
                </a:path>
                <a:path w="4002404" h="2396490">
                  <a:moveTo>
                    <a:pt x="3526535" y="2231136"/>
                  </a:moveTo>
                  <a:lnTo>
                    <a:pt x="3843528" y="2231136"/>
                  </a:lnTo>
                </a:path>
                <a:path w="4002404" h="2396490">
                  <a:moveTo>
                    <a:pt x="3605783" y="2305812"/>
                  </a:moveTo>
                  <a:lnTo>
                    <a:pt x="3764279" y="2305812"/>
                  </a:lnTo>
                </a:path>
                <a:path w="4002404" h="2396490">
                  <a:moveTo>
                    <a:pt x="3683507" y="2367534"/>
                  </a:moveTo>
                  <a:lnTo>
                    <a:pt x="3683507" y="2396490"/>
                  </a:lnTo>
                </a:path>
                <a:path w="4002404" h="2396490">
                  <a:moveTo>
                    <a:pt x="307848" y="143256"/>
                  </a:moveTo>
                  <a:lnTo>
                    <a:pt x="1464690" y="143256"/>
                  </a:lnTo>
                </a:path>
                <a:path w="4002404" h="2396490">
                  <a:moveTo>
                    <a:pt x="3654552" y="149351"/>
                  </a:moveTo>
                  <a:lnTo>
                    <a:pt x="2512949" y="149351"/>
                  </a:lnTo>
                </a:path>
                <a:path w="4002404" h="2396490">
                  <a:moveTo>
                    <a:pt x="3669791" y="124968"/>
                  </a:moveTo>
                  <a:lnTo>
                    <a:pt x="3669791" y="489965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66000" y="3394455"/>
              <a:ext cx="385064" cy="18948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20578" y="3026155"/>
              <a:ext cx="106299" cy="70231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10825988" y="305612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1777" y="0"/>
                  </a:moveTo>
                  <a:lnTo>
                    <a:pt x="0" y="0"/>
                  </a:lnTo>
                  <a:lnTo>
                    <a:pt x="888" y="11684"/>
                  </a:lnTo>
                  <a:lnTo>
                    <a:pt x="0" y="11684"/>
                  </a:lnTo>
                  <a:lnTo>
                    <a:pt x="85978" y="28194"/>
                  </a:lnTo>
                  <a:lnTo>
                    <a:pt x="133350" y="46100"/>
                  </a:lnTo>
                  <a:lnTo>
                    <a:pt x="176783" y="69214"/>
                  </a:lnTo>
                  <a:lnTo>
                    <a:pt x="215391" y="97155"/>
                  </a:lnTo>
                  <a:lnTo>
                    <a:pt x="248665" y="129794"/>
                  </a:lnTo>
                  <a:lnTo>
                    <a:pt x="275843" y="166243"/>
                  </a:lnTo>
                  <a:lnTo>
                    <a:pt x="296163" y="206121"/>
                  </a:lnTo>
                  <a:lnTo>
                    <a:pt x="309244" y="249300"/>
                  </a:lnTo>
                  <a:lnTo>
                    <a:pt x="313562" y="279781"/>
                  </a:lnTo>
                  <a:lnTo>
                    <a:pt x="329691" y="278257"/>
                  </a:lnTo>
                  <a:lnTo>
                    <a:pt x="321690" y="232156"/>
                  </a:lnTo>
                  <a:lnTo>
                    <a:pt x="305688" y="188468"/>
                  </a:lnTo>
                  <a:lnTo>
                    <a:pt x="282066" y="148209"/>
                  </a:lnTo>
                  <a:lnTo>
                    <a:pt x="251967" y="111506"/>
                  </a:lnTo>
                  <a:lnTo>
                    <a:pt x="202183" y="69596"/>
                  </a:lnTo>
                  <a:lnTo>
                    <a:pt x="158368" y="43687"/>
                  </a:lnTo>
                  <a:lnTo>
                    <a:pt x="110235" y="23113"/>
                  </a:lnTo>
                  <a:lnTo>
                    <a:pt x="58292" y="8382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15815" y="3021393"/>
              <a:ext cx="115824" cy="79756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0825988" y="305612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29691" y="278257"/>
                  </a:moveTo>
                  <a:lnTo>
                    <a:pt x="313562" y="279781"/>
                  </a:lnTo>
                  <a:lnTo>
                    <a:pt x="311784" y="264287"/>
                  </a:lnTo>
                  <a:lnTo>
                    <a:pt x="309244" y="249300"/>
                  </a:lnTo>
                  <a:lnTo>
                    <a:pt x="296163" y="206121"/>
                  </a:lnTo>
                  <a:lnTo>
                    <a:pt x="275843" y="166243"/>
                  </a:lnTo>
                  <a:lnTo>
                    <a:pt x="248665" y="129794"/>
                  </a:lnTo>
                  <a:lnTo>
                    <a:pt x="215391" y="97155"/>
                  </a:lnTo>
                  <a:lnTo>
                    <a:pt x="176783" y="69214"/>
                  </a:lnTo>
                  <a:lnTo>
                    <a:pt x="133350" y="46100"/>
                  </a:lnTo>
                  <a:lnTo>
                    <a:pt x="85978" y="28194"/>
                  </a:lnTo>
                  <a:lnTo>
                    <a:pt x="35305" y="16256"/>
                  </a:lnTo>
                  <a:lnTo>
                    <a:pt x="0" y="11684"/>
                  </a:lnTo>
                  <a:lnTo>
                    <a:pt x="888" y="11684"/>
                  </a:lnTo>
                  <a:lnTo>
                    <a:pt x="0" y="0"/>
                  </a:lnTo>
                  <a:lnTo>
                    <a:pt x="1777" y="0"/>
                  </a:lnTo>
                  <a:lnTo>
                    <a:pt x="58292" y="8382"/>
                  </a:lnTo>
                  <a:lnTo>
                    <a:pt x="110235" y="23113"/>
                  </a:lnTo>
                  <a:lnTo>
                    <a:pt x="158368" y="43687"/>
                  </a:lnTo>
                  <a:lnTo>
                    <a:pt x="202183" y="69596"/>
                  </a:lnTo>
                  <a:lnTo>
                    <a:pt x="251967" y="111506"/>
                  </a:lnTo>
                  <a:lnTo>
                    <a:pt x="282066" y="148209"/>
                  </a:lnTo>
                  <a:lnTo>
                    <a:pt x="305688" y="188468"/>
                  </a:lnTo>
                  <a:lnTo>
                    <a:pt x="321690" y="232156"/>
                  </a:lnTo>
                  <a:lnTo>
                    <a:pt x="328040" y="262636"/>
                  </a:lnTo>
                  <a:lnTo>
                    <a:pt x="329691" y="2782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0693146" y="3716273"/>
              <a:ext cx="561975" cy="215265"/>
            </a:xfrm>
            <a:custGeom>
              <a:avLst/>
              <a:gdLst/>
              <a:ahLst/>
              <a:cxnLst/>
              <a:rect l="l" t="t" r="r" b="b"/>
              <a:pathLst>
                <a:path w="561975" h="215264">
                  <a:moveTo>
                    <a:pt x="0" y="0"/>
                  </a:moveTo>
                  <a:lnTo>
                    <a:pt x="561848" y="0"/>
                  </a:lnTo>
                </a:path>
                <a:path w="561975" h="215264">
                  <a:moveTo>
                    <a:pt x="0" y="214883"/>
                  </a:moveTo>
                  <a:lnTo>
                    <a:pt x="561848" y="214883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82708" y="3415918"/>
              <a:ext cx="79375" cy="82041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8821928" y="311594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498855" y="0"/>
                  </a:moveTo>
                  <a:lnTo>
                    <a:pt x="458977" y="253"/>
                  </a:lnTo>
                  <a:lnTo>
                    <a:pt x="419353" y="2666"/>
                  </a:lnTo>
                  <a:lnTo>
                    <a:pt x="380238" y="6984"/>
                  </a:lnTo>
                  <a:lnTo>
                    <a:pt x="341502" y="13080"/>
                  </a:lnTo>
                  <a:lnTo>
                    <a:pt x="303656" y="21335"/>
                  </a:lnTo>
                  <a:lnTo>
                    <a:pt x="266192" y="31622"/>
                  </a:lnTo>
                  <a:lnTo>
                    <a:pt x="229489" y="43814"/>
                  </a:lnTo>
                  <a:lnTo>
                    <a:pt x="193548" y="58165"/>
                  </a:lnTo>
                  <a:lnTo>
                    <a:pt x="158623" y="74421"/>
                  </a:lnTo>
                  <a:lnTo>
                    <a:pt x="124714" y="92709"/>
                  </a:lnTo>
                  <a:lnTo>
                    <a:pt x="91694" y="113029"/>
                  </a:lnTo>
                  <a:lnTo>
                    <a:pt x="59944" y="135508"/>
                  </a:lnTo>
                  <a:lnTo>
                    <a:pt x="29210" y="160019"/>
                  </a:lnTo>
                  <a:lnTo>
                    <a:pt x="0" y="186435"/>
                  </a:lnTo>
                  <a:lnTo>
                    <a:pt x="8636" y="195706"/>
                  </a:lnTo>
                  <a:lnTo>
                    <a:pt x="23114" y="182117"/>
                  </a:lnTo>
                  <a:lnTo>
                    <a:pt x="37719" y="169544"/>
                  </a:lnTo>
                  <a:lnTo>
                    <a:pt x="67691" y="145541"/>
                  </a:lnTo>
                  <a:lnTo>
                    <a:pt x="98932" y="123697"/>
                  </a:lnTo>
                  <a:lnTo>
                    <a:pt x="164719" y="85470"/>
                  </a:lnTo>
                  <a:lnTo>
                    <a:pt x="234188" y="55625"/>
                  </a:lnTo>
                  <a:lnTo>
                    <a:pt x="306958" y="33527"/>
                  </a:lnTo>
                  <a:lnTo>
                    <a:pt x="344297" y="25400"/>
                  </a:lnTo>
                  <a:lnTo>
                    <a:pt x="382270" y="19430"/>
                  </a:lnTo>
                  <a:lnTo>
                    <a:pt x="420750" y="15239"/>
                  </a:lnTo>
                  <a:lnTo>
                    <a:pt x="459740" y="12953"/>
                  </a:lnTo>
                  <a:lnTo>
                    <a:pt x="498855" y="12700"/>
                  </a:lnTo>
                  <a:lnTo>
                    <a:pt x="538606" y="14477"/>
                  </a:lnTo>
                  <a:lnTo>
                    <a:pt x="578230" y="17779"/>
                  </a:lnTo>
                  <a:lnTo>
                    <a:pt x="618236" y="23494"/>
                  </a:lnTo>
                  <a:lnTo>
                    <a:pt x="658368" y="30733"/>
                  </a:lnTo>
                  <a:lnTo>
                    <a:pt x="698246" y="40004"/>
                  </a:lnTo>
                  <a:lnTo>
                    <a:pt x="738251" y="51053"/>
                  </a:lnTo>
                  <a:lnTo>
                    <a:pt x="778001" y="64134"/>
                  </a:lnTo>
                  <a:lnTo>
                    <a:pt x="817626" y="79120"/>
                  </a:lnTo>
                  <a:lnTo>
                    <a:pt x="856742" y="95757"/>
                  </a:lnTo>
                  <a:lnTo>
                    <a:pt x="895603" y="114426"/>
                  </a:lnTo>
                  <a:lnTo>
                    <a:pt x="933957" y="134874"/>
                  </a:lnTo>
                  <a:lnTo>
                    <a:pt x="971676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1" y="235076"/>
                  </a:lnTo>
                  <a:lnTo>
                    <a:pt x="1116583" y="264667"/>
                  </a:lnTo>
                  <a:lnTo>
                    <a:pt x="1150747" y="295909"/>
                  </a:lnTo>
                  <a:lnTo>
                    <a:pt x="1184402" y="329691"/>
                  </a:lnTo>
                  <a:lnTo>
                    <a:pt x="1193800" y="321182"/>
                  </a:lnTo>
                  <a:lnTo>
                    <a:pt x="1159255" y="286638"/>
                  </a:lnTo>
                  <a:lnTo>
                    <a:pt x="1124712" y="254762"/>
                  </a:lnTo>
                  <a:lnTo>
                    <a:pt x="1089405" y="225043"/>
                  </a:lnTo>
                  <a:lnTo>
                    <a:pt x="1052956" y="196976"/>
                  </a:lnTo>
                  <a:lnTo>
                    <a:pt x="1016000" y="170687"/>
                  </a:lnTo>
                  <a:lnTo>
                    <a:pt x="978280" y="146303"/>
                  </a:lnTo>
                  <a:lnTo>
                    <a:pt x="939926" y="123697"/>
                  </a:lnTo>
                  <a:lnTo>
                    <a:pt x="900938" y="102996"/>
                  </a:lnTo>
                  <a:lnTo>
                    <a:pt x="861695" y="84200"/>
                  </a:lnTo>
                  <a:lnTo>
                    <a:pt x="821944" y="67182"/>
                  </a:lnTo>
                  <a:lnTo>
                    <a:pt x="781939" y="52069"/>
                  </a:lnTo>
                  <a:lnTo>
                    <a:pt x="741552" y="38862"/>
                  </a:lnTo>
                  <a:lnTo>
                    <a:pt x="701040" y="27558"/>
                  </a:lnTo>
                  <a:lnTo>
                    <a:pt x="660526" y="18287"/>
                  </a:lnTo>
                  <a:lnTo>
                    <a:pt x="620014" y="10921"/>
                  </a:lnTo>
                  <a:lnTo>
                    <a:pt x="579501" y="5333"/>
                  </a:lnTo>
                  <a:lnTo>
                    <a:pt x="538988" y="1650"/>
                  </a:lnTo>
                  <a:lnTo>
                    <a:pt x="49885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77945" y="3411156"/>
              <a:ext cx="88900" cy="91566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8821928" y="311594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0" y="186435"/>
                  </a:moveTo>
                  <a:lnTo>
                    <a:pt x="8636" y="195706"/>
                  </a:lnTo>
                  <a:lnTo>
                    <a:pt x="23114" y="182117"/>
                  </a:lnTo>
                  <a:lnTo>
                    <a:pt x="37719" y="169544"/>
                  </a:lnTo>
                  <a:lnTo>
                    <a:pt x="67691" y="145541"/>
                  </a:lnTo>
                  <a:lnTo>
                    <a:pt x="98932" y="123697"/>
                  </a:lnTo>
                  <a:lnTo>
                    <a:pt x="164719" y="85470"/>
                  </a:lnTo>
                  <a:lnTo>
                    <a:pt x="234188" y="55625"/>
                  </a:lnTo>
                  <a:lnTo>
                    <a:pt x="306958" y="33527"/>
                  </a:lnTo>
                  <a:lnTo>
                    <a:pt x="344297" y="25400"/>
                  </a:lnTo>
                  <a:lnTo>
                    <a:pt x="382270" y="19430"/>
                  </a:lnTo>
                  <a:lnTo>
                    <a:pt x="420750" y="15239"/>
                  </a:lnTo>
                  <a:lnTo>
                    <a:pt x="459740" y="12953"/>
                  </a:lnTo>
                  <a:lnTo>
                    <a:pt x="498855" y="12700"/>
                  </a:lnTo>
                  <a:lnTo>
                    <a:pt x="538606" y="14477"/>
                  </a:lnTo>
                  <a:lnTo>
                    <a:pt x="578230" y="17779"/>
                  </a:lnTo>
                  <a:lnTo>
                    <a:pt x="618236" y="23494"/>
                  </a:lnTo>
                  <a:lnTo>
                    <a:pt x="658368" y="30733"/>
                  </a:lnTo>
                  <a:lnTo>
                    <a:pt x="698246" y="40004"/>
                  </a:lnTo>
                  <a:lnTo>
                    <a:pt x="738251" y="51053"/>
                  </a:lnTo>
                  <a:lnTo>
                    <a:pt x="778001" y="64134"/>
                  </a:lnTo>
                  <a:lnTo>
                    <a:pt x="817626" y="79120"/>
                  </a:lnTo>
                  <a:lnTo>
                    <a:pt x="856742" y="95757"/>
                  </a:lnTo>
                  <a:lnTo>
                    <a:pt x="895603" y="114426"/>
                  </a:lnTo>
                  <a:lnTo>
                    <a:pt x="933957" y="134874"/>
                  </a:lnTo>
                  <a:lnTo>
                    <a:pt x="971676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1" y="235076"/>
                  </a:lnTo>
                  <a:lnTo>
                    <a:pt x="1116583" y="264667"/>
                  </a:lnTo>
                  <a:lnTo>
                    <a:pt x="1150747" y="295909"/>
                  </a:lnTo>
                  <a:lnTo>
                    <a:pt x="1183640" y="328929"/>
                  </a:lnTo>
                  <a:lnTo>
                    <a:pt x="1184402" y="329691"/>
                  </a:lnTo>
                  <a:lnTo>
                    <a:pt x="1159255" y="286638"/>
                  </a:lnTo>
                  <a:lnTo>
                    <a:pt x="1124712" y="254762"/>
                  </a:lnTo>
                  <a:lnTo>
                    <a:pt x="1089405" y="225043"/>
                  </a:lnTo>
                  <a:lnTo>
                    <a:pt x="1052956" y="196976"/>
                  </a:lnTo>
                  <a:lnTo>
                    <a:pt x="1016000" y="170687"/>
                  </a:lnTo>
                  <a:lnTo>
                    <a:pt x="978280" y="146303"/>
                  </a:lnTo>
                  <a:lnTo>
                    <a:pt x="939926" y="123697"/>
                  </a:lnTo>
                  <a:lnTo>
                    <a:pt x="900938" y="102996"/>
                  </a:lnTo>
                  <a:lnTo>
                    <a:pt x="861695" y="84200"/>
                  </a:lnTo>
                  <a:lnTo>
                    <a:pt x="821944" y="67182"/>
                  </a:lnTo>
                  <a:lnTo>
                    <a:pt x="781939" y="52069"/>
                  </a:lnTo>
                  <a:lnTo>
                    <a:pt x="741552" y="38862"/>
                  </a:lnTo>
                  <a:lnTo>
                    <a:pt x="701040" y="27558"/>
                  </a:lnTo>
                  <a:lnTo>
                    <a:pt x="660526" y="18287"/>
                  </a:lnTo>
                  <a:lnTo>
                    <a:pt x="620014" y="10921"/>
                  </a:lnTo>
                  <a:lnTo>
                    <a:pt x="579501" y="5333"/>
                  </a:lnTo>
                  <a:lnTo>
                    <a:pt x="538988" y="1650"/>
                  </a:lnTo>
                  <a:lnTo>
                    <a:pt x="498855" y="0"/>
                  </a:lnTo>
                  <a:lnTo>
                    <a:pt x="458977" y="253"/>
                  </a:lnTo>
                  <a:lnTo>
                    <a:pt x="419353" y="2666"/>
                  </a:lnTo>
                  <a:lnTo>
                    <a:pt x="380238" y="6984"/>
                  </a:lnTo>
                  <a:lnTo>
                    <a:pt x="341502" y="13080"/>
                  </a:lnTo>
                  <a:lnTo>
                    <a:pt x="303656" y="21335"/>
                  </a:lnTo>
                  <a:lnTo>
                    <a:pt x="266192" y="31622"/>
                  </a:lnTo>
                  <a:lnTo>
                    <a:pt x="229489" y="43814"/>
                  </a:lnTo>
                  <a:lnTo>
                    <a:pt x="193548" y="58165"/>
                  </a:lnTo>
                  <a:lnTo>
                    <a:pt x="158623" y="74421"/>
                  </a:lnTo>
                  <a:lnTo>
                    <a:pt x="124714" y="92709"/>
                  </a:lnTo>
                  <a:lnTo>
                    <a:pt x="91694" y="113029"/>
                  </a:lnTo>
                  <a:lnTo>
                    <a:pt x="59944" y="135508"/>
                  </a:lnTo>
                  <a:lnTo>
                    <a:pt x="29210" y="160019"/>
                  </a:lnTo>
                  <a:lnTo>
                    <a:pt x="14350" y="172974"/>
                  </a:lnTo>
                  <a:lnTo>
                    <a:pt x="0" y="186435"/>
                  </a:lnTo>
                  <a:close/>
                </a:path>
              </a:pathLst>
            </a:custGeom>
            <a:ln w="952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9366631" y="3351098"/>
            <a:ext cx="3289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2" name="object 4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40" name="object 40" descr=""/>
          <p:cNvSpPr txBox="1"/>
          <p:nvPr/>
        </p:nvSpPr>
        <p:spPr>
          <a:xfrm>
            <a:off x="6738366" y="3251453"/>
            <a:ext cx="4254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006FC0"/>
                </a:solidFill>
                <a:latin typeface="Cambria Math"/>
                <a:cs typeface="Cambria Math"/>
              </a:rPr>
              <a:t>𝒗</a:t>
            </a:r>
            <a:r>
              <a:rPr dirty="0" sz="2000" spc="-20" b="1">
                <a:solidFill>
                  <a:srgbClr val="006FC0"/>
                </a:solidFill>
                <a:latin typeface="Calibri"/>
                <a:cs typeface="Calibri"/>
              </a:rPr>
              <a:t>(t)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10"/>
              <a:t> </a:t>
            </a:r>
            <a:r>
              <a:rPr dirty="0"/>
              <a:t>EN</a:t>
            </a:r>
            <a:r>
              <a:rPr dirty="0" spc="-125"/>
              <a:t> </a:t>
            </a:r>
            <a:r>
              <a:rPr dirty="0" spc="-20"/>
              <a:t>CAPACITORES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473572" y="2544191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30"/>
                </a:lnTo>
                <a:lnTo>
                  <a:pt x="249733" y="18577"/>
                </a:lnTo>
                <a:lnTo>
                  <a:pt x="263778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1625" y="139826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6" y="270891"/>
                </a:lnTo>
                <a:lnTo>
                  <a:pt x="237362" y="282321"/>
                </a:lnTo>
                <a:lnTo>
                  <a:pt x="275859" y="264302"/>
                </a:lnTo>
                <a:lnTo>
                  <a:pt x="304164" y="233045"/>
                </a:lnTo>
                <a:lnTo>
                  <a:pt x="321595" y="191135"/>
                </a:lnTo>
                <a:lnTo>
                  <a:pt x="327405" y="141224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2" y="0"/>
                </a:moveTo>
                <a:lnTo>
                  <a:pt x="51641" y="18097"/>
                </a:lnTo>
                <a:lnTo>
                  <a:pt x="23240" y="49530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2" y="282321"/>
                </a:lnTo>
                <a:lnTo>
                  <a:pt x="93599" y="270891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0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3" y="28416"/>
                </a:lnTo>
                <a:lnTo>
                  <a:pt x="94106" y="11430"/>
                </a:lnTo>
                <a:lnTo>
                  <a:pt x="90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60975" y="2454655"/>
            <a:ext cx="446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2420" algn="l"/>
              </a:tabLst>
            </a:pPr>
            <a:r>
              <a:rPr dirty="0" sz="2400" spc="-50">
                <a:latin typeface="Cambria Math"/>
                <a:cs typeface="Cambria Math"/>
              </a:rPr>
              <a:t>𝑣</a:t>
            </a:r>
            <a:r>
              <a:rPr dirty="0" sz="2400">
                <a:latin typeface="Cambria Math"/>
                <a:cs typeface="Cambria Math"/>
              </a:rPr>
              <a:t>	</a:t>
            </a:r>
            <a:r>
              <a:rPr dirty="0" sz="2400" spc="-50">
                <a:latin typeface="Cambria Math"/>
                <a:cs typeface="Cambria Math"/>
              </a:rPr>
              <a:t>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19388" y="2675382"/>
            <a:ext cx="304800" cy="20320"/>
          </a:xfrm>
          <a:custGeom>
            <a:avLst/>
            <a:gdLst/>
            <a:ahLst/>
            <a:cxnLst/>
            <a:rect l="l" t="t" r="r" b="b"/>
            <a:pathLst>
              <a:path w="304800" h="20319">
                <a:moveTo>
                  <a:pt x="304800" y="0"/>
                </a:moveTo>
                <a:lnTo>
                  <a:pt x="0" y="0"/>
                </a:lnTo>
                <a:lnTo>
                  <a:pt x="0" y="19812"/>
                </a:lnTo>
                <a:lnTo>
                  <a:pt x="304800" y="19812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486900" y="2675382"/>
            <a:ext cx="196850" cy="20320"/>
          </a:xfrm>
          <a:custGeom>
            <a:avLst/>
            <a:gdLst/>
            <a:ahLst/>
            <a:cxnLst/>
            <a:rect l="l" t="t" r="r" b="b"/>
            <a:pathLst>
              <a:path w="196850" h="20319">
                <a:moveTo>
                  <a:pt x="196596" y="0"/>
                </a:moveTo>
                <a:lnTo>
                  <a:pt x="0" y="0"/>
                </a:lnTo>
                <a:lnTo>
                  <a:pt x="0" y="19812"/>
                </a:lnTo>
                <a:lnTo>
                  <a:pt x="196596" y="19812"/>
                </a:lnTo>
                <a:lnTo>
                  <a:pt x="1965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862954" y="2224532"/>
            <a:ext cx="4612640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67990">
              <a:lnSpc>
                <a:spcPts val="2345"/>
              </a:lnSpc>
              <a:spcBef>
                <a:spcPts val="100"/>
              </a:spcBef>
              <a:tabLst>
                <a:tab pos="3638550" algn="l"/>
              </a:tabLst>
            </a:pPr>
            <a:r>
              <a:rPr dirty="0" sz="2400" spc="-25">
                <a:latin typeface="Cambria Math"/>
                <a:cs typeface="Cambria Math"/>
              </a:rPr>
              <a:t>𝑑𝑖</a:t>
            </a:r>
            <a:r>
              <a:rPr dirty="0" sz="2400">
                <a:latin typeface="Cambria Math"/>
                <a:cs typeface="Cambria Math"/>
              </a:rPr>
              <a:t>	</a:t>
            </a:r>
            <a:r>
              <a:rPr dirty="0" sz="2400" spc="-50">
                <a:latin typeface="Cambria Math"/>
                <a:cs typeface="Cambria Math"/>
              </a:rPr>
              <a:t>1</a:t>
            </a:r>
            <a:endParaRPr sz="2400">
              <a:latin typeface="Cambria Math"/>
              <a:cs typeface="Cambria Math"/>
            </a:endParaRPr>
          </a:p>
          <a:p>
            <a:pPr marL="50800">
              <a:lnSpc>
                <a:spcPts val="2345"/>
              </a:lnSpc>
            </a:pP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05">
                <a:latin typeface="Cambria Math"/>
                <a:cs typeface="Cambria Math"/>
              </a:rPr>
              <a:t> </a:t>
            </a:r>
            <a:r>
              <a:rPr dirty="0" sz="2400" spc="-440">
                <a:latin typeface="Cambria Math"/>
                <a:cs typeface="Cambria Math"/>
              </a:rPr>
              <a:t>𝑉</a:t>
            </a:r>
            <a:r>
              <a:rPr dirty="0" baseline="-15873" sz="2625" spc="195">
                <a:latin typeface="Cambria Math"/>
                <a:cs typeface="Cambria Math"/>
              </a:rPr>
              <a:t>𝑚</a:t>
            </a:r>
            <a:r>
              <a:rPr dirty="0" baseline="-15873" sz="2625" spc="209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cos(𝜔𝑡</a:t>
            </a:r>
            <a:r>
              <a:rPr dirty="0" sz="2400" spc="5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-2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𝛼)</a:t>
            </a:r>
            <a:r>
              <a:rPr dirty="0" sz="2400" spc="13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2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𝐿</a:t>
            </a:r>
            <a:r>
              <a:rPr dirty="0" sz="2400" spc="-100">
                <a:latin typeface="Cambria Math"/>
                <a:cs typeface="Cambria Math"/>
              </a:rPr>
              <a:t> </a:t>
            </a:r>
            <a:r>
              <a:rPr dirty="0" baseline="-37037" sz="3600">
                <a:latin typeface="Cambria Math"/>
                <a:cs typeface="Cambria Math"/>
              </a:rPr>
              <a:t>𝑑𝑡</a:t>
            </a:r>
            <a:r>
              <a:rPr dirty="0" baseline="-37037" sz="3600" spc="7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 </a:t>
            </a:r>
            <a:r>
              <a:rPr dirty="0" baseline="-37037" sz="3600">
                <a:latin typeface="Cambria Math"/>
                <a:cs typeface="Cambria Math"/>
              </a:rPr>
              <a:t>𝐶</a:t>
            </a:r>
            <a:r>
              <a:rPr dirty="0" baseline="-37037" sz="3600" spc="-44">
                <a:latin typeface="Cambria Math"/>
                <a:cs typeface="Cambria Math"/>
              </a:rPr>
              <a:t> </a:t>
            </a:r>
            <a:r>
              <a:rPr dirty="0" sz="2400" spc="-480">
                <a:latin typeface="Cambria Math"/>
                <a:cs typeface="Cambria Math"/>
              </a:rPr>
              <a:t>න</a:t>
            </a:r>
            <a:r>
              <a:rPr dirty="0" sz="2400" spc="-140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𝑖𝑑𝑡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057388" y="3550158"/>
            <a:ext cx="607060" cy="20320"/>
          </a:xfrm>
          <a:custGeom>
            <a:avLst/>
            <a:gdLst/>
            <a:ahLst/>
            <a:cxnLst/>
            <a:rect l="l" t="t" r="r" b="b"/>
            <a:pathLst>
              <a:path w="607059" h="20320">
                <a:moveTo>
                  <a:pt x="606551" y="0"/>
                </a:moveTo>
                <a:lnTo>
                  <a:pt x="0" y="0"/>
                </a:lnTo>
                <a:lnTo>
                  <a:pt x="0" y="19812"/>
                </a:lnTo>
                <a:lnTo>
                  <a:pt x="606551" y="19812"/>
                </a:lnTo>
                <a:lnTo>
                  <a:pt x="6065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020177" y="3099003"/>
            <a:ext cx="66421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Cambria Math"/>
                <a:cs typeface="Cambria Math"/>
              </a:rPr>
              <a:t>𝑑</a:t>
            </a:r>
            <a:r>
              <a:rPr dirty="0" baseline="28571" sz="2625" spc="-30">
                <a:latin typeface="Cambria Math"/>
                <a:cs typeface="Cambria Math"/>
              </a:rPr>
              <a:t>2</a:t>
            </a:r>
            <a:r>
              <a:rPr dirty="0" sz="2400" spc="-20">
                <a:latin typeface="Cambria Math"/>
                <a:cs typeface="Cambria Math"/>
              </a:rPr>
              <a:t>𝑣</a:t>
            </a:r>
            <a:r>
              <a:rPr dirty="0" baseline="-15873" sz="2625" spc="-30">
                <a:latin typeface="Cambria Math"/>
                <a:cs typeface="Cambria Math"/>
              </a:rPr>
              <a:t>𝑐</a:t>
            </a:r>
            <a:endParaRPr baseline="-15873" sz="2625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35575" y="3329127"/>
            <a:ext cx="409130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892425" algn="l"/>
                <a:tab pos="3497579" algn="l"/>
              </a:tabLst>
            </a:pPr>
            <a:r>
              <a:rPr dirty="0" sz="2400" spc="-440">
                <a:latin typeface="Cambria Math"/>
                <a:cs typeface="Cambria Math"/>
              </a:rPr>
              <a:t>𝑉</a:t>
            </a:r>
            <a:r>
              <a:rPr dirty="0" baseline="-15873" sz="2625" spc="195">
                <a:latin typeface="Cambria Math"/>
                <a:cs typeface="Cambria Math"/>
              </a:rPr>
              <a:t>𝑚 </a:t>
            </a:r>
            <a:r>
              <a:rPr dirty="0" sz="2400">
                <a:latin typeface="Cambria Math"/>
                <a:cs typeface="Cambria Math"/>
              </a:rPr>
              <a:t>cos(𝜔𝑡</a:t>
            </a:r>
            <a:r>
              <a:rPr dirty="0" sz="2400" spc="5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-2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𝛼)</a:t>
            </a:r>
            <a:r>
              <a:rPr dirty="0" sz="2400" spc="12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00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𝐿𝐶</a:t>
            </a:r>
            <a:r>
              <a:rPr dirty="0" sz="2400">
                <a:latin typeface="Cambria Math"/>
                <a:cs typeface="Cambria Math"/>
              </a:rPr>
              <a:t>	</a:t>
            </a:r>
            <a:r>
              <a:rPr dirty="0" baseline="-37037" sz="3600" spc="75">
                <a:latin typeface="Cambria Math"/>
                <a:cs typeface="Cambria Math"/>
              </a:rPr>
              <a:t>𝑑𝑡</a:t>
            </a:r>
            <a:r>
              <a:rPr dirty="0" baseline="-28571" sz="2625" spc="75">
                <a:latin typeface="Cambria Math"/>
                <a:cs typeface="Cambria Math"/>
              </a:rPr>
              <a:t>2</a:t>
            </a:r>
            <a:r>
              <a:rPr dirty="0" baseline="-28571" sz="2625">
                <a:latin typeface="Cambria Math"/>
                <a:cs typeface="Cambria Math"/>
              </a:rPr>
              <a:t>	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-20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𝑣</a:t>
            </a:r>
            <a:r>
              <a:rPr dirty="0" baseline="-15873" sz="2625" spc="-37">
                <a:latin typeface="Cambria Math"/>
                <a:cs typeface="Cambria Math"/>
              </a:rPr>
              <a:t>𝑐</a:t>
            </a:r>
            <a:endParaRPr baseline="-15873" sz="2625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580253" y="4533010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30"/>
                </a:lnTo>
                <a:lnTo>
                  <a:pt x="249733" y="18577"/>
                </a:lnTo>
                <a:lnTo>
                  <a:pt x="263779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0597" y="115679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7" y="270890"/>
                </a:lnTo>
                <a:lnTo>
                  <a:pt x="237362" y="282320"/>
                </a:lnTo>
                <a:lnTo>
                  <a:pt x="275859" y="264302"/>
                </a:lnTo>
                <a:lnTo>
                  <a:pt x="304164" y="233044"/>
                </a:lnTo>
                <a:lnTo>
                  <a:pt x="321595" y="191134"/>
                </a:lnTo>
                <a:lnTo>
                  <a:pt x="327406" y="141224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3" y="0"/>
                </a:moveTo>
                <a:lnTo>
                  <a:pt x="51641" y="18097"/>
                </a:lnTo>
                <a:lnTo>
                  <a:pt x="23241" y="49530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1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30"/>
                </a:lnTo>
                <a:lnTo>
                  <a:pt x="9004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660768" y="4097782"/>
            <a:ext cx="4324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0833" sz="3600" spc="-37">
                <a:solidFill>
                  <a:srgbClr val="00AFEF"/>
                </a:solidFill>
                <a:latin typeface="Cambria Math"/>
                <a:cs typeface="Cambria Math"/>
              </a:rPr>
              <a:t>𝜔</a:t>
            </a:r>
            <a:r>
              <a:rPr dirty="0" sz="1750" spc="-25">
                <a:solidFill>
                  <a:srgbClr val="00AFEF"/>
                </a:solidFill>
                <a:latin typeface="Cambria Math"/>
                <a:cs typeface="Cambria Math"/>
              </a:rPr>
              <a:t>2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93484" y="4659833"/>
            <a:ext cx="11684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𝜔</a:t>
            </a:r>
            <a:r>
              <a:rPr dirty="0" baseline="28571" sz="2625">
                <a:solidFill>
                  <a:srgbClr val="00AFEF"/>
                </a:solidFill>
                <a:latin typeface="Cambria Math"/>
                <a:cs typeface="Cambria Math"/>
              </a:rPr>
              <a:t>2</a:t>
            </a:r>
            <a:r>
              <a:rPr dirty="0" baseline="28571" sz="2625" spc="419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400" spc="2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35">
                <a:solidFill>
                  <a:srgbClr val="00AFEF"/>
                </a:solidFill>
                <a:latin typeface="Cambria Math"/>
                <a:cs typeface="Cambria Math"/>
              </a:rPr>
              <a:t>𝜔</a:t>
            </a:r>
            <a:r>
              <a:rPr dirty="0" baseline="22222" sz="2625" spc="52">
                <a:solidFill>
                  <a:srgbClr val="00AFEF"/>
                </a:solidFill>
                <a:latin typeface="Cambria Math"/>
                <a:cs typeface="Cambria Math"/>
              </a:rPr>
              <a:t>2</a:t>
            </a:r>
            <a:endParaRPr baseline="22222" sz="2625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08803" y="4588205"/>
            <a:ext cx="241808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96465" algn="l"/>
              </a:tabLst>
            </a:pPr>
            <a:r>
              <a:rPr dirty="0" sz="1750" spc="30">
                <a:solidFill>
                  <a:srgbClr val="00AFEF"/>
                </a:solidFill>
                <a:latin typeface="Cambria Math"/>
                <a:cs typeface="Cambria Math"/>
              </a:rPr>
              <a:t>𝑐</a:t>
            </a:r>
            <a:r>
              <a:rPr dirty="0" sz="175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1750" spc="125">
                <a:solidFill>
                  <a:srgbClr val="00AFEF"/>
                </a:solidFill>
                <a:latin typeface="Cambria Math"/>
                <a:cs typeface="Cambria Math"/>
              </a:rPr>
              <a:t>𝑚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836657" y="4588205"/>
            <a:ext cx="15494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-50">
                <a:solidFill>
                  <a:srgbClr val="00AFEF"/>
                </a:solidFill>
                <a:latin typeface="Cambria Math"/>
                <a:cs typeface="Cambria Math"/>
              </a:rPr>
              <a:t>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35575" y="4443425"/>
            <a:ext cx="504698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44500" algn="l"/>
                <a:tab pos="782955" algn="l"/>
                <a:tab pos="1684020" algn="l"/>
                <a:tab pos="2199640" algn="l"/>
                <a:tab pos="2595245" algn="l"/>
                <a:tab pos="4753610" algn="l"/>
              </a:tabLst>
            </a:pP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𝑣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	= </a:t>
            </a:r>
            <a:r>
              <a:rPr dirty="0" u="heavy" baseline="39682" sz="2625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baseline="39682" sz="2625" spc="-75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Cambria Math"/>
                <a:cs typeface="Cambria Math"/>
              </a:rPr>
              <a:t>0</a:t>
            </a:r>
            <a:r>
              <a:rPr dirty="0" u="heavy" baseline="39682" sz="2625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Cambria Math"/>
                <a:cs typeface="Cambria Math"/>
              </a:rPr>
              <a:t>	</a:t>
            </a:r>
            <a:r>
              <a:rPr dirty="0" baseline="39682" sz="262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𝑉	</a:t>
            </a:r>
            <a:r>
              <a:rPr dirty="0" sz="2400" spc="-20">
                <a:solidFill>
                  <a:srgbClr val="00AFEF"/>
                </a:solidFill>
                <a:latin typeface="Cambria Math"/>
                <a:cs typeface="Cambria Math"/>
              </a:rPr>
              <a:t>(cos</a:t>
            </a:r>
            <a:r>
              <a:rPr dirty="0" sz="2400" spc="-11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𝜔𝑡</a:t>
            </a:r>
            <a:r>
              <a:rPr dirty="0" sz="2400" spc="7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400" spc="-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mbria Math"/>
                <a:cs typeface="Cambria Math"/>
              </a:rPr>
              <a:t>cos</a:t>
            </a:r>
            <a:r>
              <a:rPr dirty="0" sz="2400" spc="-10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𝜔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400" spc="-25">
                <a:solidFill>
                  <a:srgbClr val="00AFEF"/>
                </a:solidFill>
                <a:latin typeface="Cambria Math"/>
                <a:cs typeface="Cambria Math"/>
              </a:rPr>
              <a:t>𝑡)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406516" y="5279771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29"/>
                </a:lnTo>
                <a:lnTo>
                  <a:pt x="249733" y="18577"/>
                </a:lnTo>
                <a:lnTo>
                  <a:pt x="263779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1625" y="139826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7" y="270890"/>
                </a:lnTo>
                <a:lnTo>
                  <a:pt x="237362" y="282320"/>
                </a:lnTo>
                <a:lnTo>
                  <a:pt x="275859" y="264302"/>
                </a:lnTo>
                <a:lnTo>
                  <a:pt x="304165" y="233044"/>
                </a:lnTo>
                <a:lnTo>
                  <a:pt x="321595" y="191134"/>
                </a:lnTo>
                <a:lnTo>
                  <a:pt x="327406" y="141223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3" y="0"/>
                </a:moveTo>
                <a:lnTo>
                  <a:pt x="51641" y="18097"/>
                </a:lnTo>
                <a:lnTo>
                  <a:pt x="23241" y="49529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3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1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29"/>
                </a:lnTo>
                <a:lnTo>
                  <a:pt x="9004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6511417" y="4819853"/>
            <a:ext cx="656590" cy="4165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1145"/>
              </a:lnSpc>
              <a:spcBef>
                <a:spcPts val="105"/>
              </a:spcBef>
            </a:pPr>
            <a:r>
              <a:rPr dirty="0" sz="1750" spc="-50">
                <a:solidFill>
                  <a:srgbClr val="00AFEF"/>
                </a:solidFill>
                <a:latin typeface="Cambria Math"/>
                <a:cs typeface="Cambria Math"/>
              </a:rPr>
              <a:t>0</a:t>
            </a:r>
            <a:endParaRPr sz="1750">
              <a:latin typeface="Cambria Math"/>
              <a:cs typeface="Cambria Math"/>
            </a:endParaRPr>
          </a:p>
          <a:p>
            <a:pPr marL="261620">
              <a:lnSpc>
                <a:spcPts val="1925"/>
              </a:lnSpc>
            </a:pPr>
            <a:r>
              <a:rPr dirty="0" baseline="-20833" sz="3600" spc="-37">
                <a:solidFill>
                  <a:srgbClr val="00AF50"/>
                </a:solidFill>
                <a:latin typeface="Cambria Math"/>
                <a:cs typeface="Cambria Math"/>
              </a:rPr>
              <a:t>𝜔</a:t>
            </a:r>
            <a:r>
              <a:rPr dirty="0" sz="1750" spc="-25">
                <a:solidFill>
                  <a:srgbClr val="00AF50"/>
                </a:solidFill>
                <a:latin typeface="Cambria Math"/>
                <a:cs typeface="Cambria Math"/>
              </a:rPr>
              <a:t>2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611493" y="5567273"/>
            <a:ext cx="15430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-50">
                <a:solidFill>
                  <a:srgbClr val="00AF50"/>
                </a:solidFill>
                <a:latin typeface="Cambria Math"/>
                <a:cs typeface="Cambria Math"/>
              </a:rPr>
              <a:t>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366636" y="5407253"/>
            <a:ext cx="11696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𝜔</a:t>
            </a:r>
            <a:r>
              <a:rPr dirty="0" baseline="28571" sz="2625">
                <a:solidFill>
                  <a:srgbClr val="00AF50"/>
                </a:solidFill>
                <a:latin typeface="Cambria Math"/>
                <a:cs typeface="Cambria Math"/>
              </a:rPr>
              <a:t>2</a:t>
            </a:r>
            <a:r>
              <a:rPr dirty="0" baseline="28571" sz="2625" spc="419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−</a:t>
            </a:r>
            <a:r>
              <a:rPr dirty="0" sz="2400" spc="3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 spc="30">
                <a:solidFill>
                  <a:srgbClr val="00AF50"/>
                </a:solidFill>
                <a:latin typeface="Cambria Math"/>
                <a:cs typeface="Cambria Math"/>
              </a:rPr>
              <a:t>𝜔</a:t>
            </a:r>
            <a:r>
              <a:rPr dirty="0" baseline="22222" sz="2625" spc="44">
                <a:solidFill>
                  <a:srgbClr val="00AF50"/>
                </a:solidFill>
                <a:latin typeface="Cambria Math"/>
                <a:cs typeface="Cambria Math"/>
              </a:rPr>
              <a:t>2</a:t>
            </a:r>
            <a:endParaRPr baseline="22222" sz="2625">
              <a:latin typeface="Cambria Math"/>
              <a:cs typeface="Cambria Math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667625" y="5335651"/>
            <a:ext cx="3120390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9955" algn="l"/>
                <a:tab pos="2978150" algn="l"/>
              </a:tabLst>
            </a:pPr>
            <a:r>
              <a:rPr dirty="0" sz="1750" spc="125">
                <a:solidFill>
                  <a:srgbClr val="00AF50"/>
                </a:solidFill>
                <a:latin typeface="Cambria Math"/>
                <a:cs typeface="Cambria Math"/>
              </a:rPr>
              <a:t>𝑚</a:t>
            </a:r>
            <a:r>
              <a:rPr dirty="0" sz="1750">
                <a:solidFill>
                  <a:srgbClr val="00AF50"/>
                </a:solidFill>
                <a:latin typeface="Cambria Math"/>
                <a:cs typeface="Cambria Math"/>
              </a:rPr>
              <a:t>	</a:t>
            </a:r>
            <a:r>
              <a:rPr dirty="0" sz="1750" spc="-50">
                <a:solidFill>
                  <a:srgbClr val="00AF50"/>
                </a:solidFill>
                <a:latin typeface="Cambria Math"/>
                <a:cs typeface="Cambria Math"/>
              </a:rPr>
              <a:t>0</a:t>
            </a:r>
            <a:r>
              <a:rPr dirty="0" sz="1750">
                <a:solidFill>
                  <a:srgbClr val="00AF50"/>
                </a:solidFill>
                <a:latin typeface="Cambria Math"/>
                <a:cs typeface="Cambria Math"/>
              </a:rPr>
              <a:t>	</a:t>
            </a:r>
            <a:r>
              <a:rPr dirty="0" sz="1750" spc="-50">
                <a:solidFill>
                  <a:srgbClr val="00AF50"/>
                </a:solidFill>
                <a:latin typeface="Cambria Math"/>
                <a:cs typeface="Cambria Math"/>
              </a:rPr>
              <a:t>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235575" y="5190871"/>
            <a:ext cx="58458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71145" algn="l"/>
                <a:tab pos="608965" algn="l"/>
                <a:tab pos="1758314" algn="l"/>
                <a:tab pos="2272665" algn="l"/>
                <a:tab pos="2668270" algn="l"/>
                <a:tab pos="4753610" algn="l"/>
                <a:tab pos="5552440" algn="l"/>
              </a:tabLst>
            </a:pP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𝑖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	=</a:t>
            </a:r>
            <a:r>
              <a:rPr dirty="0" sz="2400" spc="30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𝐶 </a:t>
            </a:r>
            <a:r>
              <a:rPr dirty="0" u="heavy" baseline="39682" sz="2625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baseline="39682" sz="2625" spc="-75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mbria Math"/>
                <a:cs typeface="Cambria Math"/>
              </a:rPr>
              <a:t>0</a:t>
            </a:r>
            <a:r>
              <a:rPr dirty="0" u="heavy" baseline="39682" sz="2625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mbria Math"/>
                <a:cs typeface="Cambria Math"/>
              </a:rPr>
              <a:t>	</a:t>
            </a:r>
            <a:r>
              <a:rPr dirty="0" baseline="39682" sz="262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𝑉	</a:t>
            </a:r>
            <a:r>
              <a:rPr dirty="0" sz="2400" spc="-10">
                <a:solidFill>
                  <a:srgbClr val="00AF50"/>
                </a:solidFill>
                <a:latin typeface="Cambria Math"/>
                <a:cs typeface="Cambria Math"/>
              </a:rPr>
              <a:t>(−𝜔sin</a:t>
            </a:r>
            <a:r>
              <a:rPr dirty="0" sz="2400" spc="-120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𝜔𝑡</a:t>
            </a:r>
            <a:r>
              <a:rPr dirty="0" sz="2400" spc="6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+</a:t>
            </a:r>
            <a:r>
              <a:rPr dirty="0" sz="2400" spc="-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𝜔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	</a:t>
            </a:r>
            <a:r>
              <a:rPr dirty="0" sz="2400" spc="-10">
                <a:solidFill>
                  <a:srgbClr val="00AF50"/>
                </a:solidFill>
                <a:latin typeface="Cambria Math"/>
                <a:cs typeface="Cambria Math"/>
              </a:rPr>
              <a:t>sin</a:t>
            </a:r>
            <a:r>
              <a:rPr dirty="0" sz="2400" spc="-12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𝜔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	</a:t>
            </a:r>
            <a:r>
              <a:rPr dirty="0" sz="2400" spc="-25">
                <a:solidFill>
                  <a:srgbClr val="00AF50"/>
                </a:solidFill>
                <a:latin typeface="Cambria Math"/>
                <a:cs typeface="Cambria Math"/>
              </a:rPr>
              <a:t>𝑡)</a:t>
            </a:r>
            <a:endParaRPr sz="2400">
              <a:latin typeface="Cambria Math"/>
              <a:cs typeface="Cambria Math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568451" y="2567939"/>
            <a:ext cx="4059554" cy="2415540"/>
            <a:chOff x="568451" y="2567939"/>
            <a:chExt cx="4059554" cy="2415540"/>
          </a:xfrm>
        </p:grpSpPr>
        <p:sp>
          <p:nvSpPr>
            <p:cNvPr id="24" name="object 24" descr=""/>
            <p:cNvSpPr/>
            <p:nvPr/>
          </p:nvSpPr>
          <p:spPr>
            <a:xfrm>
              <a:off x="587501" y="2736341"/>
              <a:ext cx="635635" cy="1495425"/>
            </a:xfrm>
            <a:custGeom>
              <a:avLst/>
              <a:gdLst/>
              <a:ahLst/>
              <a:cxnLst/>
              <a:rect l="l" t="t" r="r" b="b"/>
              <a:pathLst>
                <a:path w="635635" h="1495425">
                  <a:moveTo>
                    <a:pt x="0" y="747522"/>
                  </a:moveTo>
                  <a:lnTo>
                    <a:pt x="16192" y="652780"/>
                  </a:lnTo>
                  <a:lnTo>
                    <a:pt x="61290" y="570611"/>
                  </a:lnTo>
                  <a:lnTo>
                    <a:pt x="130060" y="505841"/>
                  </a:lnTo>
                  <a:lnTo>
                    <a:pt x="217297" y="463296"/>
                  </a:lnTo>
                  <a:lnTo>
                    <a:pt x="317754" y="448056"/>
                  </a:lnTo>
                  <a:lnTo>
                    <a:pt x="418211" y="463296"/>
                  </a:lnTo>
                  <a:lnTo>
                    <a:pt x="505447" y="505841"/>
                  </a:lnTo>
                  <a:lnTo>
                    <a:pt x="574217" y="570611"/>
                  </a:lnTo>
                  <a:lnTo>
                    <a:pt x="619315" y="652780"/>
                  </a:lnTo>
                  <a:lnTo>
                    <a:pt x="635508" y="747522"/>
                  </a:lnTo>
                  <a:lnTo>
                    <a:pt x="619315" y="842137"/>
                  </a:lnTo>
                  <a:lnTo>
                    <a:pt x="574217" y="924433"/>
                  </a:lnTo>
                  <a:lnTo>
                    <a:pt x="505447" y="989203"/>
                  </a:lnTo>
                  <a:lnTo>
                    <a:pt x="418211" y="1031748"/>
                  </a:lnTo>
                  <a:lnTo>
                    <a:pt x="317754" y="1046988"/>
                  </a:lnTo>
                  <a:lnTo>
                    <a:pt x="217297" y="1031748"/>
                  </a:lnTo>
                  <a:lnTo>
                    <a:pt x="130060" y="989203"/>
                  </a:lnTo>
                  <a:lnTo>
                    <a:pt x="61290" y="924433"/>
                  </a:lnTo>
                  <a:lnTo>
                    <a:pt x="16192" y="842137"/>
                  </a:lnTo>
                  <a:lnTo>
                    <a:pt x="0" y="747522"/>
                  </a:lnTo>
                  <a:close/>
                </a:path>
                <a:path w="635635" h="1495425">
                  <a:moveTo>
                    <a:pt x="355092" y="448056"/>
                  </a:moveTo>
                  <a:lnTo>
                    <a:pt x="355092" y="0"/>
                  </a:lnTo>
                </a:path>
                <a:path w="635635" h="1495425">
                  <a:moveTo>
                    <a:pt x="355092" y="1495044"/>
                  </a:moveTo>
                  <a:lnTo>
                    <a:pt x="355092" y="1046988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251" y="2717291"/>
              <a:ext cx="117348" cy="187452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5747" y="2717291"/>
              <a:ext cx="117347" cy="187452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5768" y="2720339"/>
              <a:ext cx="119633" cy="18745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8756" y="2717291"/>
              <a:ext cx="117348" cy="187452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2257806" y="2586989"/>
              <a:ext cx="396240" cy="157480"/>
            </a:xfrm>
            <a:custGeom>
              <a:avLst/>
              <a:gdLst/>
              <a:ahLst/>
              <a:cxnLst/>
              <a:rect l="l" t="t" r="r" b="b"/>
              <a:pathLst>
                <a:path w="396239" h="157480">
                  <a:moveTo>
                    <a:pt x="0" y="157480"/>
                  </a:moveTo>
                  <a:lnTo>
                    <a:pt x="0" y="155575"/>
                  </a:lnTo>
                  <a:lnTo>
                    <a:pt x="0" y="153288"/>
                  </a:lnTo>
                  <a:lnTo>
                    <a:pt x="0" y="151257"/>
                  </a:lnTo>
                  <a:lnTo>
                    <a:pt x="9270" y="92456"/>
                  </a:lnTo>
                  <a:lnTo>
                    <a:pt x="34798" y="44323"/>
                  </a:lnTo>
                  <a:lnTo>
                    <a:pt x="72517" y="11937"/>
                  </a:lnTo>
                  <a:lnTo>
                    <a:pt x="118871" y="0"/>
                  </a:lnTo>
                  <a:lnTo>
                    <a:pt x="165226" y="11937"/>
                  </a:lnTo>
                  <a:lnTo>
                    <a:pt x="202945" y="44323"/>
                  </a:lnTo>
                  <a:lnTo>
                    <a:pt x="228473" y="92456"/>
                  </a:lnTo>
                  <a:lnTo>
                    <a:pt x="237744" y="151257"/>
                  </a:lnTo>
                </a:path>
                <a:path w="396239" h="157480">
                  <a:moveTo>
                    <a:pt x="158495" y="157480"/>
                  </a:moveTo>
                  <a:lnTo>
                    <a:pt x="158495" y="155575"/>
                  </a:lnTo>
                  <a:lnTo>
                    <a:pt x="158495" y="153288"/>
                  </a:lnTo>
                  <a:lnTo>
                    <a:pt x="158495" y="151257"/>
                  </a:lnTo>
                  <a:lnTo>
                    <a:pt x="167767" y="92456"/>
                  </a:lnTo>
                  <a:lnTo>
                    <a:pt x="193294" y="44323"/>
                  </a:lnTo>
                  <a:lnTo>
                    <a:pt x="231012" y="11937"/>
                  </a:lnTo>
                  <a:lnTo>
                    <a:pt x="277368" y="0"/>
                  </a:lnTo>
                  <a:lnTo>
                    <a:pt x="323723" y="11937"/>
                  </a:lnTo>
                  <a:lnTo>
                    <a:pt x="361442" y="44323"/>
                  </a:lnTo>
                  <a:lnTo>
                    <a:pt x="386969" y="92456"/>
                  </a:lnTo>
                  <a:lnTo>
                    <a:pt x="396239" y="151257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4263" y="2717291"/>
              <a:ext cx="117348" cy="187452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624077" y="2586989"/>
              <a:ext cx="4003675" cy="2396490"/>
            </a:xfrm>
            <a:custGeom>
              <a:avLst/>
              <a:gdLst/>
              <a:ahLst/>
              <a:cxnLst/>
              <a:rect l="l" t="t" r="r" b="b"/>
              <a:pathLst>
                <a:path w="4003675" h="2396490">
                  <a:moveTo>
                    <a:pt x="1950720" y="157480"/>
                  </a:moveTo>
                  <a:lnTo>
                    <a:pt x="1950720" y="155575"/>
                  </a:lnTo>
                  <a:lnTo>
                    <a:pt x="1950720" y="153288"/>
                  </a:lnTo>
                  <a:lnTo>
                    <a:pt x="1950720" y="151257"/>
                  </a:lnTo>
                  <a:lnTo>
                    <a:pt x="1960117" y="92456"/>
                  </a:lnTo>
                  <a:lnTo>
                    <a:pt x="1985772" y="44323"/>
                  </a:lnTo>
                  <a:lnTo>
                    <a:pt x="2023745" y="11937"/>
                  </a:lnTo>
                  <a:lnTo>
                    <a:pt x="2070353" y="0"/>
                  </a:lnTo>
                  <a:lnTo>
                    <a:pt x="2116963" y="11937"/>
                  </a:lnTo>
                  <a:lnTo>
                    <a:pt x="2154936" y="44323"/>
                  </a:lnTo>
                  <a:lnTo>
                    <a:pt x="2180590" y="92456"/>
                  </a:lnTo>
                  <a:lnTo>
                    <a:pt x="2189988" y="151257"/>
                  </a:lnTo>
                </a:path>
                <a:path w="4003675" h="2396490">
                  <a:moveTo>
                    <a:pt x="2110740" y="157480"/>
                  </a:moveTo>
                  <a:lnTo>
                    <a:pt x="2110740" y="155575"/>
                  </a:lnTo>
                  <a:lnTo>
                    <a:pt x="2110740" y="153288"/>
                  </a:lnTo>
                  <a:lnTo>
                    <a:pt x="2110740" y="151257"/>
                  </a:lnTo>
                  <a:lnTo>
                    <a:pt x="2120011" y="92456"/>
                  </a:lnTo>
                  <a:lnTo>
                    <a:pt x="2145538" y="44323"/>
                  </a:lnTo>
                  <a:lnTo>
                    <a:pt x="2183257" y="11937"/>
                  </a:lnTo>
                  <a:lnTo>
                    <a:pt x="2229612" y="0"/>
                  </a:lnTo>
                  <a:lnTo>
                    <a:pt x="2275966" y="11937"/>
                  </a:lnTo>
                  <a:lnTo>
                    <a:pt x="2313686" y="44323"/>
                  </a:lnTo>
                  <a:lnTo>
                    <a:pt x="2339213" y="92456"/>
                  </a:lnTo>
                  <a:lnTo>
                    <a:pt x="2348484" y="151257"/>
                  </a:lnTo>
                </a:path>
                <a:path w="4003675" h="2396490">
                  <a:moveTo>
                    <a:pt x="1478280" y="158242"/>
                  </a:moveTo>
                  <a:lnTo>
                    <a:pt x="1478280" y="156210"/>
                  </a:lnTo>
                  <a:lnTo>
                    <a:pt x="1478280" y="154305"/>
                  </a:lnTo>
                  <a:lnTo>
                    <a:pt x="1478280" y="152273"/>
                  </a:lnTo>
                  <a:lnTo>
                    <a:pt x="1487805" y="94107"/>
                  </a:lnTo>
                  <a:lnTo>
                    <a:pt x="1513586" y="46736"/>
                  </a:lnTo>
                  <a:lnTo>
                    <a:pt x="1552067" y="14732"/>
                  </a:lnTo>
                  <a:lnTo>
                    <a:pt x="1599057" y="3048"/>
                  </a:lnTo>
                  <a:lnTo>
                    <a:pt x="1646047" y="14732"/>
                  </a:lnTo>
                  <a:lnTo>
                    <a:pt x="1684401" y="46736"/>
                  </a:lnTo>
                  <a:lnTo>
                    <a:pt x="1710309" y="94107"/>
                  </a:lnTo>
                  <a:lnTo>
                    <a:pt x="1719834" y="152273"/>
                  </a:lnTo>
                </a:path>
                <a:path w="4003675" h="2396490">
                  <a:moveTo>
                    <a:pt x="2272284" y="158242"/>
                  </a:moveTo>
                  <a:lnTo>
                    <a:pt x="2272284" y="156210"/>
                  </a:lnTo>
                  <a:lnTo>
                    <a:pt x="2272284" y="154305"/>
                  </a:lnTo>
                  <a:lnTo>
                    <a:pt x="2272284" y="152273"/>
                  </a:lnTo>
                  <a:lnTo>
                    <a:pt x="2281809" y="94107"/>
                  </a:lnTo>
                  <a:lnTo>
                    <a:pt x="2307590" y="46736"/>
                  </a:lnTo>
                  <a:lnTo>
                    <a:pt x="2346071" y="14732"/>
                  </a:lnTo>
                  <a:lnTo>
                    <a:pt x="2393061" y="3048"/>
                  </a:lnTo>
                  <a:lnTo>
                    <a:pt x="2440051" y="14732"/>
                  </a:lnTo>
                  <a:lnTo>
                    <a:pt x="2478404" y="46736"/>
                  </a:lnTo>
                  <a:lnTo>
                    <a:pt x="2504313" y="94107"/>
                  </a:lnTo>
                  <a:lnTo>
                    <a:pt x="2513838" y="152273"/>
                  </a:lnTo>
                </a:path>
                <a:path w="4003675" h="2396490">
                  <a:moveTo>
                    <a:pt x="3671316" y="1100328"/>
                  </a:moveTo>
                  <a:lnTo>
                    <a:pt x="3671316" y="796289"/>
                  </a:lnTo>
                  <a:lnTo>
                    <a:pt x="3842004" y="492251"/>
                  </a:lnTo>
                </a:path>
                <a:path w="4003675" h="2396490">
                  <a:moveTo>
                    <a:pt x="0" y="2066544"/>
                  </a:moveTo>
                  <a:lnTo>
                    <a:pt x="635508" y="2066544"/>
                  </a:lnTo>
                </a:path>
                <a:path w="4003675" h="2396490">
                  <a:moveTo>
                    <a:pt x="318516" y="1618488"/>
                  </a:moveTo>
                  <a:lnTo>
                    <a:pt x="318516" y="2066544"/>
                  </a:lnTo>
                </a:path>
                <a:path w="4003675" h="2396490">
                  <a:moveTo>
                    <a:pt x="80772" y="2141220"/>
                  </a:moveTo>
                  <a:lnTo>
                    <a:pt x="556260" y="2141220"/>
                  </a:lnTo>
                </a:path>
                <a:path w="4003675" h="2396490">
                  <a:moveTo>
                    <a:pt x="160020" y="2215896"/>
                  </a:moveTo>
                  <a:lnTo>
                    <a:pt x="477012" y="2215896"/>
                  </a:lnTo>
                </a:path>
                <a:path w="4003675" h="2396490">
                  <a:moveTo>
                    <a:pt x="239268" y="2290572"/>
                  </a:moveTo>
                  <a:lnTo>
                    <a:pt x="397763" y="2290572"/>
                  </a:lnTo>
                </a:path>
                <a:path w="4003675" h="2396490">
                  <a:moveTo>
                    <a:pt x="316991" y="2352294"/>
                  </a:moveTo>
                  <a:lnTo>
                    <a:pt x="316991" y="2381250"/>
                  </a:lnTo>
                </a:path>
                <a:path w="4003675" h="2396490">
                  <a:moveTo>
                    <a:pt x="3368040" y="2081784"/>
                  </a:moveTo>
                  <a:lnTo>
                    <a:pt x="4003548" y="2081784"/>
                  </a:lnTo>
                </a:path>
                <a:path w="4003675" h="2396490">
                  <a:moveTo>
                    <a:pt x="3686556" y="1330452"/>
                  </a:moveTo>
                  <a:lnTo>
                    <a:pt x="3686556" y="2061972"/>
                  </a:lnTo>
                </a:path>
                <a:path w="4003675" h="2396490">
                  <a:moveTo>
                    <a:pt x="3447288" y="2156460"/>
                  </a:moveTo>
                  <a:lnTo>
                    <a:pt x="3924300" y="2156460"/>
                  </a:lnTo>
                </a:path>
                <a:path w="4003675" h="2396490">
                  <a:moveTo>
                    <a:pt x="3526536" y="2231136"/>
                  </a:moveTo>
                  <a:lnTo>
                    <a:pt x="3845052" y="2231136"/>
                  </a:lnTo>
                </a:path>
                <a:path w="4003675" h="2396490">
                  <a:moveTo>
                    <a:pt x="3605784" y="2305812"/>
                  </a:moveTo>
                  <a:lnTo>
                    <a:pt x="3765804" y="2305812"/>
                  </a:lnTo>
                </a:path>
                <a:path w="4003675" h="2396490">
                  <a:moveTo>
                    <a:pt x="3684270" y="2367534"/>
                  </a:moveTo>
                  <a:lnTo>
                    <a:pt x="3684270" y="2396490"/>
                  </a:lnTo>
                </a:path>
                <a:path w="4003675" h="2396490">
                  <a:moveTo>
                    <a:pt x="309372" y="143256"/>
                  </a:moveTo>
                  <a:lnTo>
                    <a:pt x="1466215" y="143256"/>
                  </a:lnTo>
                </a:path>
                <a:path w="4003675" h="2396490">
                  <a:moveTo>
                    <a:pt x="3656076" y="149351"/>
                  </a:moveTo>
                  <a:lnTo>
                    <a:pt x="2512949" y="149351"/>
                  </a:lnTo>
                </a:path>
                <a:path w="4003675" h="2396490">
                  <a:moveTo>
                    <a:pt x="3671316" y="124968"/>
                  </a:moveTo>
                  <a:lnTo>
                    <a:pt x="3671316" y="489965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9835" y="3394455"/>
              <a:ext cx="383539" cy="18948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4032" y="3026155"/>
              <a:ext cx="106425" cy="70231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4179442" y="305612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1905" y="0"/>
                  </a:moveTo>
                  <a:lnTo>
                    <a:pt x="0" y="0"/>
                  </a:lnTo>
                  <a:lnTo>
                    <a:pt x="1016" y="11684"/>
                  </a:lnTo>
                  <a:lnTo>
                    <a:pt x="127" y="11684"/>
                  </a:lnTo>
                  <a:lnTo>
                    <a:pt x="86106" y="28194"/>
                  </a:lnTo>
                  <a:lnTo>
                    <a:pt x="133350" y="46100"/>
                  </a:lnTo>
                  <a:lnTo>
                    <a:pt x="176784" y="69214"/>
                  </a:lnTo>
                  <a:lnTo>
                    <a:pt x="215392" y="97155"/>
                  </a:lnTo>
                  <a:lnTo>
                    <a:pt x="248666" y="129794"/>
                  </a:lnTo>
                  <a:lnTo>
                    <a:pt x="275844" y="166243"/>
                  </a:lnTo>
                  <a:lnTo>
                    <a:pt x="296164" y="206121"/>
                  </a:lnTo>
                  <a:lnTo>
                    <a:pt x="309245" y="249300"/>
                  </a:lnTo>
                  <a:lnTo>
                    <a:pt x="313563" y="279781"/>
                  </a:lnTo>
                  <a:lnTo>
                    <a:pt x="329692" y="278257"/>
                  </a:lnTo>
                  <a:lnTo>
                    <a:pt x="321818" y="232156"/>
                  </a:lnTo>
                  <a:lnTo>
                    <a:pt x="305689" y="188468"/>
                  </a:lnTo>
                  <a:lnTo>
                    <a:pt x="282194" y="148209"/>
                  </a:lnTo>
                  <a:lnTo>
                    <a:pt x="251968" y="111506"/>
                  </a:lnTo>
                  <a:lnTo>
                    <a:pt x="202184" y="69596"/>
                  </a:lnTo>
                  <a:lnTo>
                    <a:pt x="158369" y="43687"/>
                  </a:lnTo>
                  <a:lnTo>
                    <a:pt x="110236" y="23113"/>
                  </a:lnTo>
                  <a:lnTo>
                    <a:pt x="58293" y="8382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9270" y="3021393"/>
              <a:ext cx="115950" cy="79756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4179442" y="305612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29692" y="278257"/>
                  </a:moveTo>
                  <a:lnTo>
                    <a:pt x="313563" y="279781"/>
                  </a:lnTo>
                  <a:lnTo>
                    <a:pt x="311912" y="264287"/>
                  </a:lnTo>
                  <a:lnTo>
                    <a:pt x="309245" y="249300"/>
                  </a:lnTo>
                  <a:lnTo>
                    <a:pt x="296164" y="206121"/>
                  </a:lnTo>
                  <a:lnTo>
                    <a:pt x="275844" y="166243"/>
                  </a:lnTo>
                  <a:lnTo>
                    <a:pt x="248666" y="129794"/>
                  </a:lnTo>
                  <a:lnTo>
                    <a:pt x="215392" y="97155"/>
                  </a:lnTo>
                  <a:lnTo>
                    <a:pt x="176784" y="69214"/>
                  </a:lnTo>
                  <a:lnTo>
                    <a:pt x="133350" y="46100"/>
                  </a:lnTo>
                  <a:lnTo>
                    <a:pt x="86106" y="28194"/>
                  </a:lnTo>
                  <a:lnTo>
                    <a:pt x="35306" y="16256"/>
                  </a:lnTo>
                  <a:lnTo>
                    <a:pt x="127" y="11684"/>
                  </a:lnTo>
                  <a:lnTo>
                    <a:pt x="1016" y="11684"/>
                  </a:lnTo>
                  <a:lnTo>
                    <a:pt x="0" y="0"/>
                  </a:lnTo>
                  <a:lnTo>
                    <a:pt x="1905" y="0"/>
                  </a:lnTo>
                  <a:lnTo>
                    <a:pt x="58293" y="8382"/>
                  </a:lnTo>
                  <a:lnTo>
                    <a:pt x="110236" y="23113"/>
                  </a:lnTo>
                  <a:lnTo>
                    <a:pt x="158369" y="43687"/>
                  </a:lnTo>
                  <a:lnTo>
                    <a:pt x="202184" y="69596"/>
                  </a:lnTo>
                  <a:lnTo>
                    <a:pt x="251968" y="111506"/>
                  </a:lnTo>
                  <a:lnTo>
                    <a:pt x="282194" y="148209"/>
                  </a:lnTo>
                  <a:lnTo>
                    <a:pt x="305689" y="188468"/>
                  </a:lnTo>
                  <a:lnTo>
                    <a:pt x="321818" y="232156"/>
                  </a:lnTo>
                  <a:lnTo>
                    <a:pt x="328041" y="262636"/>
                  </a:lnTo>
                  <a:lnTo>
                    <a:pt x="329692" y="2782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046981" y="3716273"/>
              <a:ext cx="561975" cy="215265"/>
            </a:xfrm>
            <a:custGeom>
              <a:avLst/>
              <a:gdLst/>
              <a:ahLst/>
              <a:cxnLst/>
              <a:rect l="l" t="t" r="r" b="b"/>
              <a:pathLst>
                <a:path w="561975" h="215264">
                  <a:moveTo>
                    <a:pt x="0" y="0"/>
                  </a:moveTo>
                  <a:lnTo>
                    <a:pt x="561847" y="0"/>
                  </a:lnTo>
                </a:path>
                <a:path w="561975" h="215264">
                  <a:moveTo>
                    <a:pt x="0" y="214883"/>
                  </a:moveTo>
                  <a:lnTo>
                    <a:pt x="561847" y="214883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36162" y="3415918"/>
              <a:ext cx="79501" cy="82041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2175382" y="311594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498856" y="0"/>
                  </a:moveTo>
                  <a:lnTo>
                    <a:pt x="459105" y="253"/>
                  </a:lnTo>
                  <a:lnTo>
                    <a:pt x="419354" y="2666"/>
                  </a:lnTo>
                  <a:lnTo>
                    <a:pt x="380238" y="6984"/>
                  </a:lnTo>
                  <a:lnTo>
                    <a:pt x="341630" y="13080"/>
                  </a:lnTo>
                  <a:lnTo>
                    <a:pt x="303656" y="21335"/>
                  </a:lnTo>
                  <a:lnTo>
                    <a:pt x="266192" y="31622"/>
                  </a:lnTo>
                  <a:lnTo>
                    <a:pt x="229616" y="43814"/>
                  </a:lnTo>
                  <a:lnTo>
                    <a:pt x="193675" y="58165"/>
                  </a:lnTo>
                  <a:lnTo>
                    <a:pt x="158750" y="74421"/>
                  </a:lnTo>
                  <a:lnTo>
                    <a:pt x="124714" y="92709"/>
                  </a:lnTo>
                  <a:lnTo>
                    <a:pt x="91821" y="113029"/>
                  </a:lnTo>
                  <a:lnTo>
                    <a:pt x="59943" y="135508"/>
                  </a:lnTo>
                  <a:lnTo>
                    <a:pt x="29337" y="160019"/>
                  </a:lnTo>
                  <a:lnTo>
                    <a:pt x="0" y="186435"/>
                  </a:lnTo>
                  <a:lnTo>
                    <a:pt x="8636" y="195706"/>
                  </a:lnTo>
                  <a:lnTo>
                    <a:pt x="23114" y="182117"/>
                  </a:lnTo>
                  <a:lnTo>
                    <a:pt x="37718" y="169544"/>
                  </a:lnTo>
                  <a:lnTo>
                    <a:pt x="67691" y="145541"/>
                  </a:lnTo>
                  <a:lnTo>
                    <a:pt x="98933" y="123697"/>
                  </a:lnTo>
                  <a:lnTo>
                    <a:pt x="164719" y="85470"/>
                  </a:lnTo>
                  <a:lnTo>
                    <a:pt x="234187" y="55625"/>
                  </a:lnTo>
                  <a:lnTo>
                    <a:pt x="307086" y="33527"/>
                  </a:lnTo>
                  <a:lnTo>
                    <a:pt x="382269" y="19430"/>
                  </a:lnTo>
                  <a:lnTo>
                    <a:pt x="420750" y="15239"/>
                  </a:lnTo>
                  <a:lnTo>
                    <a:pt x="459740" y="12953"/>
                  </a:lnTo>
                  <a:lnTo>
                    <a:pt x="498983" y="12700"/>
                  </a:lnTo>
                  <a:lnTo>
                    <a:pt x="538607" y="14477"/>
                  </a:lnTo>
                  <a:lnTo>
                    <a:pt x="578358" y="17779"/>
                  </a:lnTo>
                  <a:lnTo>
                    <a:pt x="618236" y="23494"/>
                  </a:lnTo>
                  <a:lnTo>
                    <a:pt x="658368" y="30733"/>
                  </a:lnTo>
                  <a:lnTo>
                    <a:pt x="698373" y="40004"/>
                  </a:lnTo>
                  <a:lnTo>
                    <a:pt x="738251" y="51053"/>
                  </a:lnTo>
                  <a:lnTo>
                    <a:pt x="778002" y="64134"/>
                  </a:lnTo>
                  <a:lnTo>
                    <a:pt x="817626" y="79120"/>
                  </a:lnTo>
                  <a:lnTo>
                    <a:pt x="856869" y="95757"/>
                  </a:lnTo>
                  <a:lnTo>
                    <a:pt x="895731" y="114426"/>
                  </a:lnTo>
                  <a:lnTo>
                    <a:pt x="933958" y="134874"/>
                  </a:lnTo>
                  <a:lnTo>
                    <a:pt x="971804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3" y="264667"/>
                  </a:lnTo>
                  <a:lnTo>
                    <a:pt x="1150746" y="295909"/>
                  </a:lnTo>
                  <a:lnTo>
                    <a:pt x="1184402" y="329691"/>
                  </a:lnTo>
                  <a:lnTo>
                    <a:pt x="1193800" y="321182"/>
                  </a:lnTo>
                  <a:lnTo>
                    <a:pt x="1159256" y="286638"/>
                  </a:lnTo>
                  <a:lnTo>
                    <a:pt x="1124839" y="254762"/>
                  </a:lnTo>
                  <a:lnTo>
                    <a:pt x="1089406" y="225043"/>
                  </a:lnTo>
                  <a:lnTo>
                    <a:pt x="1053084" y="196976"/>
                  </a:lnTo>
                  <a:lnTo>
                    <a:pt x="1016000" y="170687"/>
                  </a:lnTo>
                  <a:lnTo>
                    <a:pt x="978408" y="146303"/>
                  </a:lnTo>
                  <a:lnTo>
                    <a:pt x="939927" y="123697"/>
                  </a:lnTo>
                  <a:lnTo>
                    <a:pt x="901065" y="102996"/>
                  </a:lnTo>
                  <a:lnTo>
                    <a:pt x="861694" y="84200"/>
                  </a:lnTo>
                  <a:lnTo>
                    <a:pt x="821944" y="67182"/>
                  </a:lnTo>
                  <a:lnTo>
                    <a:pt x="781939" y="52069"/>
                  </a:lnTo>
                  <a:lnTo>
                    <a:pt x="741680" y="38862"/>
                  </a:lnTo>
                  <a:lnTo>
                    <a:pt x="701040" y="27558"/>
                  </a:lnTo>
                  <a:lnTo>
                    <a:pt x="660654" y="18287"/>
                  </a:lnTo>
                  <a:lnTo>
                    <a:pt x="620014" y="10921"/>
                  </a:lnTo>
                  <a:lnTo>
                    <a:pt x="579501" y="5333"/>
                  </a:lnTo>
                  <a:lnTo>
                    <a:pt x="539115" y="1650"/>
                  </a:lnTo>
                  <a:lnTo>
                    <a:pt x="49885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31400" y="3411156"/>
              <a:ext cx="89026" cy="91566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2175382" y="311594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0" y="186435"/>
                  </a:moveTo>
                  <a:lnTo>
                    <a:pt x="8636" y="195706"/>
                  </a:lnTo>
                  <a:lnTo>
                    <a:pt x="23114" y="182117"/>
                  </a:lnTo>
                  <a:lnTo>
                    <a:pt x="37718" y="169544"/>
                  </a:lnTo>
                  <a:lnTo>
                    <a:pt x="67691" y="145541"/>
                  </a:lnTo>
                  <a:lnTo>
                    <a:pt x="98933" y="123697"/>
                  </a:lnTo>
                  <a:lnTo>
                    <a:pt x="164719" y="85470"/>
                  </a:lnTo>
                  <a:lnTo>
                    <a:pt x="234187" y="55625"/>
                  </a:lnTo>
                  <a:lnTo>
                    <a:pt x="307086" y="33527"/>
                  </a:lnTo>
                  <a:lnTo>
                    <a:pt x="382269" y="19430"/>
                  </a:lnTo>
                  <a:lnTo>
                    <a:pt x="420750" y="15239"/>
                  </a:lnTo>
                  <a:lnTo>
                    <a:pt x="459740" y="12953"/>
                  </a:lnTo>
                  <a:lnTo>
                    <a:pt x="498983" y="12700"/>
                  </a:lnTo>
                  <a:lnTo>
                    <a:pt x="538607" y="14477"/>
                  </a:lnTo>
                  <a:lnTo>
                    <a:pt x="578358" y="17779"/>
                  </a:lnTo>
                  <a:lnTo>
                    <a:pt x="618236" y="23494"/>
                  </a:lnTo>
                  <a:lnTo>
                    <a:pt x="658368" y="30733"/>
                  </a:lnTo>
                  <a:lnTo>
                    <a:pt x="698373" y="40004"/>
                  </a:lnTo>
                  <a:lnTo>
                    <a:pt x="738251" y="51053"/>
                  </a:lnTo>
                  <a:lnTo>
                    <a:pt x="778002" y="64134"/>
                  </a:lnTo>
                  <a:lnTo>
                    <a:pt x="817626" y="79120"/>
                  </a:lnTo>
                  <a:lnTo>
                    <a:pt x="856869" y="95757"/>
                  </a:lnTo>
                  <a:lnTo>
                    <a:pt x="895731" y="114426"/>
                  </a:lnTo>
                  <a:lnTo>
                    <a:pt x="933958" y="134874"/>
                  </a:lnTo>
                  <a:lnTo>
                    <a:pt x="971804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3" y="264667"/>
                  </a:lnTo>
                  <a:lnTo>
                    <a:pt x="1150746" y="295909"/>
                  </a:lnTo>
                  <a:lnTo>
                    <a:pt x="1183640" y="328929"/>
                  </a:lnTo>
                  <a:lnTo>
                    <a:pt x="1184402" y="329691"/>
                  </a:lnTo>
                  <a:lnTo>
                    <a:pt x="1159256" y="286638"/>
                  </a:lnTo>
                  <a:lnTo>
                    <a:pt x="1124839" y="254762"/>
                  </a:lnTo>
                  <a:lnTo>
                    <a:pt x="1089406" y="225043"/>
                  </a:lnTo>
                  <a:lnTo>
                    <a:pt x="1053084" y="196976"/>
                  </a:lnTo>
                  <a:lnTo>
                    <a:pt x="1016000" y="170687"/>
                  </a:lnTo>
                  <a:lnTo>
                    <a:pt x="978408" y="146303"/>
                  </a:lnTo>
                  <a:lnTo>
                    <a:pt x="939927" y="123697"/>
                  </a:lnTo>
                  <a:lnTo>
                    <a:pt x="901065" y="102996"/>
                  </a:lnTo>
                  <a:lnTo>
                    <a:pt x="861694" y="84200"/>
                  </a:lnTo>
                  <a:lnTo>
                    <a:pt x="821944" y="67182"/>
                  </a:lnTo>
                  <a:lnTo>
                    <a:pt x="781939" y="52069"/>
                  </a:lnTo>
                  <a:lnTo>
                    <a:pt x="741680" y="38862"/>
                  </a:lnTo>
                  <a:lnTo>
                    <a:pt x="701040" y="27558"/>
                  </a:lnTo>
                  <a:lnTo>
                    <a:pt x="660654" y="18287"/>
                  </a:lnTo>
                  <a:lnTo>
                    <a:pt x="620014" y="10921"/>
                  </a:lnTo>
                  <a:lnTo>
                    <a:pt x="579501" y="5333"/>
                  </a:lnTo>
                  <a:lnTo>
                    <a:pt x="539115" y="1650"/>
                  </a:lnTo>
                  <a:lnTo>
                    <a:pt x="498856" y="0"/>
                  </a:lnTo>
                  <a:lnTo>
                    <a:pt x="459105" y="253"/>
                  </a:lnTo>
                  <a:lnTo>
                    <a:pt x="419354" y="2666"/>
                  </a:lnTo>
                  <a:lnTo>
                    <a:pt x="380238" y="6984"/>
                  </a:lnTo>
                  <a:lnTo>
                    <a:pt x="341630" y="13080"/>
                  </a:lnTo>
                  <a:lnTo>
                    <a:pt x="303656" y="21335"/>
                  </a:lnTo>
                  <a:lnTo>
                    <a:pt x="266192" y="31622"/>
                  </a:lnTo>
                  <a:lnTo>
                    <a:pt x="229616" y="43814"/>
                  </a:lnTo>
                  <a:lnTo>
                    <a:pt x="193675" y="58165"/>
                  </a:lnTo>
                  <a:lnTo>
                    <a:pt x="158750" y="74421"/>
                  </a:lnTo>
                  <a:lnTo>
                    <a:pt x="124714" y="92709"/>
                  </a:lnTo>
                  <a:lnTo>
                    <a:pt x="91821" y="113029"/>
                  </a:lnTo>
                  <a:lnTo>
                    <a:pt x="59943" y="135508"/>
                  </a:lnTo>
                  <a:lnTo>
                    <a:pt x="29337" y="160019"/>
                  </a:lnTo>
                  <a:lnTo>
                    <a:pt x="14350" y="172974"/>
                  </a:lnTo>
                  <a:lnTo>
                    <a:pt x="0" y="186435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2719577" y="3351098"/>
            <a:ext cx="3289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7" name="object 4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43" name="object 43" descr=""/>
          <p:cNvSpPr txBox="1"/>
          <p:nvPr/>
        </p:nvSpPr>
        <p:spPr>
          <a:xfrm>
            <a:off x="90931" y="3251453"/>
            <a:ext cx="4254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006FC0"/>
                </a:solidFill>
                <a:latin typeface="Cambria Math"/>
                <a:cs typeface="Cambria Math"/>
              </a:rPr>
              <a:t>𝒗</a:t>
            </a:r>
            <a:r>
              <a:rPr dirty="0" sz="2000" spc="-20" b="1">
                <a:solidFill>
                  <a:srgbClr val="006FC0"/>
                </a:solidFill>
                <a:latin typeface="Calibri"/>
                <a:cs typeface="Calibri"/>
              </a:rPr>
              <a:t>(t)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661028" y="364972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568067" y="2182495"/>
            <a:ext cx="2120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1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20"/>
              <a:t>CAPACITORES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235575" y="1730093"/>
            <a:ext cx="5582920" cy="120015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algn="ctr" marR="375285">
              <a:lnSpc>
                <a:spcPct val="100000"/>
              </a:lnSpc>
              <a:spcBef>
                <a:spcPts val="1110"/>
              </a:spcBef>
            </a:pPr>
            <a:r>
              <a:rPr dirty="0" sz="2400">
                <a:latin typeface="Cambria Math"/>
                <a:cs typeface="Cambria Math"/>
              </a:rPr>
              <a:t>𝜔</a:t>
            </a:r>
            <a:r>
              <a:rPr dirty="0" baseline="-15873" sz="2625">
                <a:latin typeface="Cambria Math"/>
                <a:cs typeface="Cambria Math"/>
              </a:rPr>
              <a:t>0</a:t>
            </a:r>
            <a:r>
              <a:rPr dirty="0" baseline="-15873" sz="2625" spc="592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≫</a:t>
            </a:r>
            <a:r>
              <a:rPr dirty="0" sz="2400" spc="15">
                <a:latin typeface="Cambria Math"/>
                <a:cs typeface="Cambria Math"/>
              </a:rPr>
              <a:t> </a:t>
            </a:r>
            <a:r>
              <a:rPr dirty="0" sz="2400" spc="-50">
                <a:latin typeface="Cambria Math"/>
                <a:cs typeface="Cambria Math"/>
              </a:rPr>
              <a:t>𝜔</a:t>
            </a:r>
            <a:endParaRPr sz="2400">
              <a:latin typeface="Cambria Math"/>
              <a:cs typeface="Cambria Math"/>
            </a:endParaRPr>
          </a:p>
          <a:p>
            <a:pPr marL="38100" marR="30480">
              <a:lnSpc>
                <a:spcPts val="2110"/>
              </a:lnSpc>
              <a:spcBef>
                <a:spcPts val="1160"/>
              </a:spcBef>
            </a:pPr>
            <a:r>
              <a:rPr dirty="0" sz="2000">
                <a:latin typeface="Arial MT"/>
                <a:cs typeface="Arial MT"/>
              </a:rPr>
              <a:t>Si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analizamos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en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el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periodo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interés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donde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la </a:t>
            </a:r>
            <a:r>
              <a:rPr dirty="0" sz="2000">
                <a:latin typeface="Arial MT"/>
                <a:cs typeface="Arial MT"/>
              </a:rPr>
              <a:t>oscilación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la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frecuencia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natural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está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presente: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5580253" y="3409822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29"/>
                </a:lnTo>
                <a:lnTo>
                  <a:pt x="249733" y="18577"/>
                </a:lnTo>
                <a:lnTo>
                  <a:pt x="263779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1625" y="139826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7" y="270890"/>
                </a:lnTo>
                <a:lnTo>
                  <a:pt x="237362" y="282320"/>
                </a:lnTo>
                <a:lnTo>
                  <a:pt x="275859" y="264302"/>
                </a:lnTo>
                <a:lnTo>
                  <a:pt x="304164" y="233044"/>
                </a:lnTo>
                <a:lnTo>
                  <a:pt x="321595" y="191135"/>
                </a:lnTo>
                <a:lnTo>
                  <a:pt x="327406" y="141224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3" y="0"/>
                </a:moveTo>
                <a:lnTo>
                  <a:pt x="51641" y="18097"/>
                </a:lnTo>
                <a:lnTo>
                  <a:pt x="23241" y="49529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1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29"/>
                </a:lnTo>
                <a:lnTo>
                  <a:pt x="9004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235575" y="3319983"/>
            <a:ext cx="6038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44500" algn="l"/>
              </a:tabLst>
            </a:pPr>
            <a:r>
              <a:rPr dirty="0" sz="2400" spc="-25">
                <a:solidFill>
                  <a:srgbClr val="00AFEF"/>
                </a:solidFill>
                <a:latin typeface="Cambria Math"/>
                <a:cs typeface="Cambria Math"/>
              </a:rPr>
              <a:t>𝑣</a:t>
            </a:r>
            <a:r>
              <a:rPr dirty="0" baseline="-15873" sz="2625" spc="-37">
                <a:solidFill>
                  <a:srgbClr val="00AFEF"/>
                </a:solidFill>
                <a:latin typeface="Cambria Math"/>
                <a:cs typeface="Cambria Math"/>
              </a:rPr>
              <a:t>𝑐</a:t>
            </a:r>
            <a:r>
              <a:rPr dirty="0" baseline="-15873" sz="2625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5406516" y="4101719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29"/>
                </a:lnTo>
                <a:lnTo>
                  <a:pt x="249733" y="18577"/>
                </a:lnTo>
                <a:lnTo>
                  <a:pt x="263779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0597" y="115679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7" y="270890"/>
                </a:lnTo>
                <a:lnTo>
                  <a:pt x="237362" y="282320"/>
                </a:lnTo>
                <a:lnTo>
                  <a:pt x="275859" y="264302"/>
                </a:lnTo>
                <a:lnTo>
                  <a:pt x="304165" y="233044"/>
                </a:lnTo>
                <a:lnTo>
                  <a:pt x="321595" y="191134"/>
                </a:lnTo>
                <a:lnTo>
                  <a:pt x="327406" y="141223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3" y="0"/>
                </a:moveTo>
                <a:lnTo>
                  <a:pt x="51641" y="18097"/>
                </a:lnTo>
                <a:lnTo>
                  <a:pt x="23241" y="49529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3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1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29"/>
                </a:lnTo>
                <a:lnTo>
                  <a:pt x="9004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260975" y="4012438"/>
            <a:ext cx="3790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745" algn="l"/>
              </a:tabLst>
            </a:pP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𝑖</a:t>
            </a: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807075" y="4012438"/>
            <a:ext cx="7162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50"/>
                </a:solidFill>
                <a:latin typeface="Cambria Math"/>
                <a:cs typeface="Cambria Math"/>
              </a:rPr>
              <a:t>=</a:t>
            </a:r>
            <a:r>
              <a:rPr dirty="0" sz="2400" spc="13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 spc="-350">
                <a:solidFill>
                  <a:srgbClr val="00AF50"/>
                </a:solidFill>
                <a:latin typeface="Cambria Math"/>
                <a:cs typeface="Cambria Math"/>
              </a:rPr>
              <a:t>𝑉</a:t>
            </a:r>
            <a:r>
              <a:rPr dirty="0" baseline="-15873" sz="2625" spc="322">
                <a:solidFill>
                  <a:srgbClr val="00AF50"/>
                </a:solidFill>
                <a:latin typeface="Cambria Math"/>
                <a:cs typeface="Cambria Math"/>
              </a:rPr>
              <a:t>𝑚</a:t>
            </a:r>
            <a:endParaRPr baseline="-15873" sz="2625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6551676" y="4232909"/>
            <a:ext cx="739140" cy="20320"/>
          </a:xfrm>
          <a:custGeom>
            <a:avLst/>
            <a:gdLst/>
            <a:ahLst/>
            <a:cxnLst/>
            <a:rect l="l" t="t" r="r" b="b"/>
            <a:pathLst>
              <a:path w="739140" h="20320">
                <a:moveTo>
                  <a:pt x="739140" y="0"/>
                </a:moveTo>
                <a:lnTo>
                  <a:pt x="0" y="0"/>
                </a:lnTo>
                <a:lnTo>
                  <a:pt x="0" y="19812"/>
                </a:lnTo>
                <a:lnTo>
                  <a:pt x="739140" y="19812"/>
                </a:lnTo>
                <a:lnTo>
                  <a:pt x="73914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980810" y="3223681"/>
            <a:ext cx="2451100" cy="94996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=</a:t>
            </a:r>
            <a:r>
              <a:rPr dirty="0" sz="2400" spc="15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-535">
                <a:solidFill>
                  <a:srgbClr val="00AFEF"/>
                </a:solidFill>
                <a:latin typeface="Cambria Math"/>
                <a:cs typeface="Cambria Math"/>
              </a:rPr>
              <a:t>𝑉</a:t>
            </a:r>
            <a:r>
              <a:rPr dirty="0" baseline="-15873" sz="2625" spc="232">
                <a:solidFill>
                  <a:srgbClr val="00AFEF"/>
                </a:solidFill>
                <a:latin typeface="Cambria Math"/>
                <a:cs typeface="Cambria Math"/>
              </a:rPr>
              <a:t>𝑚</a:t>
            </a:r>
            <a:r>
              <a:rPr dirty="0" sz="2400" spc="25">
                <a:solidFill>
                  <a:srgbClr val="00AFEF"/>
                </a:solidFill>
                <a:latin typeface="Cambria Math"/>
                <a:cs typeface="Cambria Math"/>
              </a:rPr>
              <a:t>(</a:t>
            </a:r>
            <a:r>
              <a:rPr dirty="0" sz="2400" spc="35">
                <a:solidFill>
                  <a:srgbClr val="00AFEF"/>
                </a:solidFill>
                <a:latin typeface="Cambria Math"/>
                <a:cs typeface="Cambria Math"/>
              </a:rPr>
              <a:t>1</a:t>
            </a:r>
            <a:r>
              <a:rPr dirty="0" sz="2400" spc="-12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400" spc="-13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mbria Math"/>
                <a:cs typeface="Cambria Math"/>
              </a:rPr>
              <a:t>cos</a:t>
            </a:r>
            <a:r>
              <a:rPr dirty="0" sz="2400" spc="-10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mbria Math"/>
                <a:cs typeface="Cambria Math"/>
              </a:rPr>
              <a:t>𝜔</a:t>
            </a:r>
            <a:r>
              <a:rPr dirty="0" baseline="-15873" sz="2625" spc="-30">
                <a:solidFill>
                  <a:srgbClr val="00AFEF"/>
                </a:solidFill>
                <a:latin typeface="Cambria Math"/>
                <a:cs typeface="Cambria Math"/>
              </a:rPr>
              <a:t>0</a:t>
            </a:r>
            <a:r>
              <a:rPr dirty="0" sz="2400" spc="-20">
                <a:solidFill>
                  <a:srgbClr val="00AFEF"/>
                </a:solidFill>
                <a:latin typeface="Cambria Math"/>
                <a:cs typeface="Cambria Math"/>
              </a:rPr>
              <a:t>𝑡)</a:t>
            </a:r>
            <a:endParaRPr sz="2400">
              <a:latin typeface="Cambria Math"/>
              <a:cs typeface="Cambria Math"/>
            </a:endParaRPr>
          </a:p>
          <a:p>
            <a:pPr algn="ctr" marR="560705">
              <a:lnSpc>
                <a:spcPct val="100000"/>
              </a:lnSpc>
              <a:spcBef>
                <a:spcPts val="755"/>
              </a:spcBef>
            </a:pPr>
            <a:r>
              <a:rPr dirty="0" sz="2400" spc="-50">
                <a:solidFill>
                  <a:srgbClr val="00AF50"/>
                </a:solidFill>
                <a:latin typeface="Cambria Math"/>
                <a:cs typeface="Cambria Math"/>
              </a:rPr>
              <a:t>1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556882" y="4310634"/>
            <a:ext cx="735965" cy="379095"/>
          </a:xfrm>
          <a:custGeom>
            <a:avLst/>
            <a:gdLst/>
            <a:ahLst/>
            <a:cxnLst/>
            <a:rect l="l" t="t" r="r" b="b"/>
            <a:pathLst>
              <a:path w="735965" h="379095">
                <a:moveTo>
                  <a:pt x="735457" y="0"/>
                </a:moveTo>
                <a:lnTo>
                  <a:pt x="221869" y="0"/>
                </a:lnTo>
                <a:lnTo>
                  <a:pt x="221869" y="508"/>
                </a:lnTo>
                <a:lnTo>
                  <a:pt x="190626" y="508"/>
                </a:lnTo>
                <a:lnTo>
                  <a:pt x="100330" y="339090"/>
                </a:lnTo>
                <a:lnTo>
                  <a:pt x="48768" y="224282"/>
                </a:lnTo>
                <a:lnTo>
                  <a:pt x="0" y="246507"/>
                </a:lnTo>
                <a:lnTo>
                  <a:pt x="4572" y="257683"/>
                </a:lnTo>
                <a:lnTo>
                  <a:pt x="29718" y="246507"/>
                </a:lnTo>
                <a:lnTo>
                  <a:pt x="91440" y="378968"/>
                </a:lnTo>
                <a:lnTo>
                  <a:pt x="105791" y="378968"/>
                </a:lnTo>
                <a:lnTo>
                  <a:pt x="202565" y="20320"/>
                </a:lnTo>
                <a:lnTo>
                  <a:pt x="232283" y="20320"/>
                </a:lnTo>
                <a:lnTo>
                  <a:pt x="232283" y="19812"/>
                </a:lnTo>
                <a:lnTo>
                  <a:pt x="735457" y="19812"/>
                </a:lnTo>
                <a:lnTo>
                  <a:pt x="73545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766941" y="4277614"/>
            <a:ext cx="524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00AF50"/>
                </a:solidFill>
                <a:latin typeface="Cambria Math"/>
                <a:cs typeface="Cambria Math"/>
              </a:rPr>
              <a:t>𝐿/𝐶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3896" y="4012438"/>
            <a:ext cx="99504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AF50"/>
                </a:solidFill>
                <a:latin typeface="Cambria Math"/>
                <a:cs typeface="Cambria Math"/>
              </a:rPr>
              <a:t>sin</a:t>
            </a:r>
            <a:r>
              <a:rPr dirty="0" sz="2400" spc="-10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400" spc="-25">
                <a:solidFill>
                  <a:srgbClr val="00AF50"/>
                </a:solidFill>
                <a:latin typeface="Cambria Math"/>
                <a:cs typeface="Cambria Math"/>
              </a:rPr>
              <a:t>𝜔</a:t>
            </a:r>
            <a:r>
              <a:rPr dirty="0" baseline="-15873" sz="2625" spc="-37">
                <a:solidFill>
                  <a:srgbClr val="00AF50"/>
                </a:solidFill>
                <a:latin typeface="Cambria Math"/>
                <a:cs typeface="Cambria Math"/>
              </a:rPr>
              <a:t>0</a:t>
            </a:r>
            <a:r>
              <a:rPr dirty="0" sz="2400" spc="-25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endParaRPr sz="2400">
              <a:latin typeface="Cambria Math"/>
              <a:cs typeface="Cambria Math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68451" y="2567939"/>
            <a:ext cx="4059554" cy="2415540"/>
            <a:chOff x="568451" y="2567939"/>
            <a:chExt cx="4059554" cy="2415540"/>
          </a:xfrm>
        </p:grpSpPr>
        <p:sp>
          <p:nvSpPr>
            <p:cNvPr id="15" name="object 15" descr=""/>
            <p:cNvSpPr/>
            <p:nvPr/>
          </p:nvSpPr>
          <p:spPr>
            <a:xfrm>
              <a:off x="587501" y="2736341"/>
              <a:ext cx="635635" cy="1495425"/>
            </a:xfrm>
            <a:custGeom>
              <a:avLst/>
              <a:gdLst/>
              <a:ahLst/>
              <a:cxnLst/>
              <a:rect l="l" t="t" r="r" b="b"/>
              <a:pathLst>
                <a:path w="635635" h="1495425">
                  <a:moveTo>
                    <a:pt x="0" y="747522"/>
                  </a:moveTo>
                  <a:lnTo>
                    <a:pt x="16192" y="652780"/>
                  </a:lnTo>
                  <a:lnTo>
                    <a:pt x="61290" y="570611"/>
                  </a:lnTo>
                  <a:lnTo>
                    <a:pt x="130060" y="505841"/>
                  </a:lnTo>
                  <a:lnTo>
                    <a:pt x="217297" y="463296"/>
                  </a:lnTo>
                  <a:lnTo>
                    <a:pt x="317754" y="448056"/>
                  </a:lnTo>
                  <a:lnTo>
                    <a:pt x="418211" y="463296"/>
                  </a:lnTo>
                  <a:lnTo>
                    <a:pt x="505447" y="505841"/>
                  </a:lnTo>
                  <a:lnTo>
                    <a:pt x="574217" y="570611"/>
                  </a:lnTo>
                  <a:lnTo>
                    <a:pt x="619315" y="652780"/>
                  </a:lnTo>
                  <a:lnTo>
                    <a:pt x="635508" y="747522"/>
                  </a:lnTo>
                  <a:lnTo>
                    <a:pt x="619315" y="842137"/>
                  </a:lnTo>
                  <a:lnTo>
                    <a:pt x="574217" y="924433"/>
                  </a:lnTo>
                  <a:lnTo>
                    <a:pt x="505447" y="989203"/>
                  </a:lnTo>
                  <a:lnTo>
                    <a:pt x="418211" y="1031748"/>
                  </a:lnTo>
                  <a:lnTo>
                    <a:pt x="317754" y="1046988"/>
                  </a:lnTo>
                  <a:lnTo>
                    <a:pt x="217297" y="1031748"/>
                  </a:lnTo>
                  <a:lnTo>
                    <a:pt x="130060" y="989203"/>
                  </a:lnTo>
                  <a:lnTo>
                    <a:pt x="61290" y="924433"/>
                  </a:lnTo>
                  <a:lnTo>
                    <a:pt x="16192" y="842137"/>
                  </a:lnTo>
                  <a:lnTo>
                    <a:pt x="0" y="747522"/>
                  </a:lnTo>
                  <a:close/>
                </a:path>
                <a:path w="635635" h="1495425">
                  <a:moveTo>
                    <a:pt x="355092" y="448056"/>
                  </a:moveTo>
                  <a:lnTo>
                    <a:pt x="355092" y="0"/>
                  </a:lnTo>
                </a:path>
                <a:path w="635635" h="1495425">
                  <a:moveTo>
                    <a:pt x="355092" y="1495044"/>
                  </a:moveTo>
                  <a:lnTo>
                    <a:pt x="355092" y="1046988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251" y="2717291"/>
              <a:ext cx="117348" cy="18745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5747" y="2717291"/>
              <a:ext cx="117347" cy="18745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5768" y="2720339"/>
              <a:ext cx="119633" cy="18745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8756" y="2717291"/>
              <a:ext cx="117348" cy="187452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257806" y="2586989"/>
              <a:ext cx="396240" cy="157480"/>
            </a:xfrm>
            <a:custGeom>
              <a:avLst/>
              <a:gdLst/>
              <a:ahLst/>
              <a:cxnLst/>
              <a:rect l="l" t="t" r="r" b="b"/>
              <a:pathLst>
                <a:path w="396239" h="157480">
                  <a:moveTo>
                    <a:pt x="0" y="157480"/>
                  </a:moveTo>
                  <a:lnTo>
                    <a:pt x="0" y="155575"/>
                  </a:lnTo>
                  <a:lnTo>
                    <a:pt x="0" y="153288"/>
                  </a:lnTo>
                  <a:lnTo>
                    <a:pt x="0" y="151257"/>
                  </a:lnTo>
                  <a:lnTo>
                    <a:pt x="9270" y="92456"/>
                  </a:lnTo>
                  <a:lnTo>
                    <a:pt x="34798" y="44323"/>
                  </a:lnTo>
                  <a:lnTo>
                    <a:pt x="72517" y="11937"/>
                  </a:lnTo>
                  <a:lnTo>
                    <a:pt x="118871" y="0"/>
                  </a:lnTo>
                  <a:lnTo>
                    <a:pt x="165226" y="11937"/>
                  </a:lnTo>
                  <a:lnTo>
                    <a:pt x="202945" y="44323"/>
                  </a:lnTo>
                  <a:lnTo>
                    <a:pt x="228473" y="92456"/>
                  </a:lnTo>
                  <a:lnTo>
                    <a:pt x="237744" y="151257"/>
                  </a:lnTo>
                </a:path>
                <a:path w="396239" h="157480">
                  <a:moveTo>
                    <a:pt x="158495" y="157480"/>
                  </a:moveTo>
                  <a:lnTo>
                    <a:pt x="158495" y="155575"/>
                  </a:lnTo>
                  <a:lnTo>
                    <a:pt x="158495" y="153288"/>
                  </a:lnTo>
                  <a:lnTo>
                    <a:pt x="158495" y="151257"/>
                  </a:lnTo>
                  <a:lnTo>
                    <a:pt x="167767" y="92456"/>
                  </a:lnTo>
                  <a:lnTo>
                    <a:pt x="193294" y="44323"/>
                  </a:lnTo>
                  <a:lnTo>
                    <a:pt x="231012" y="11937"/>
                  </a:lnTo>
                  <a:lnTo>
                    <a:pt x="277368" y="0"/>
                  </a:lnTo>
                  <a:lnTo>
                    <a:pt x="323723" y="11937"/>
                  </a:lnTo>
                  <a:lnTo>
                    <a:pt x="361442" y="44323"/>
                  </a:lnTo>
                  <a:lnTo>
                    <a:pt x="386969" y="92456"/>
                  </a:lnTo>
                  <a:lnTo>
                    <a:pt x="396239" y="151257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4263" y="2717291"/>
              <a:ext cx="117348" cy="187452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624077" y="2586989"/>
              <a:ext cx="4003675" cy="2396490"/>
            </a:xfrm>
            <a:custGeom>
              <a:avLst/>
              <a:gdLst/>
              <a:ahLst/>
              <a:cxnLst/>
              <a:rect l="l" t="t" r="r" b="b"/>
              <a:pathLst>
                <a:path w="4003675" h="2396490">
                  <a:moveTo>
                    <a:pt x="1950720" y="157480"/>
                  </a:moveTo>
                  <a:lnTo>
                    <a:pt x="1950720" y="155575"/>
                  </a:lnTo>
                  <a:lnTo>
                    <a:pt x="1950720" y="153288"/>
                  </a:lnTo>
                  <a:lnTo>
                    <a:pt x="1950720" y="151257"/>
                  </a:lnTo>
                  <a:lnTo>
                    <a:pt x="1960117" y="92456"/>
                  </a:lnTo>
                  <a:lnTo>
                    <a:pt x="1985772" y="44323"/>
                  </a:lnTo>
                  <a:lnTo>
                    <a:pt x="2023745" y="11937"/>
                  </a:lnTo>
                  <a:lnTo>
                    <a:pt x="2070353" y="0"/>
                  </a:lnTo>
                  <a:lnTo>
                    <a:pt x="2116963" y="11937"/>
                  </a:lnTo>
                  <a:lnTo>
                    <a:pt x="2154936" y="44323"/>
                  </a:lnTo>
                  <a:lnTo>
                    <a:pt x="2180590" y="92456"/>
                  </a:lnTo>
                  <a:lnTo>
                    <a:pt x="2189988" y="151257"/>
                  </a:lnTo>
                </a:path>
                <a:path w="4003675" h="2396490">
                  <a:moveTo>
                    <a:pt x="2110740" y="157480"/>
                  </a:moveTo>
                  <a:lnTo>
                    <a:pt x="2110740" y="155575"/>
                  </a:lnTo>
                  <a:lnTo>
                    <a:pt x="2110740" y="153288"/>
                  </a:lnTo>
                  <a:lnTo>
                    <a:pt x="2110740" y="151257"/>
                  </a:lnTo>
                  <a:lnTo>
                    <a:pt x="2120011" y="92456"/>
                  </a:lnTo>
                  <a:lnTo>
                    <a:pt x="2145538" y="44323"/>
                  </a:lnTo>
                  <a:lnTo>
                    <a:pt x="2183257" y="11937"/>
                  </a:lnTo>
                  <a:lnTo>
                    <a:pt x="2229612" y="0"/>
                  </a:lnTo>
                  <a:lnTo>
                    <a:pt x="2275966" y="11937"/>
                  </a:lnTo>
                  <a:lnTo>
                    <a:pt x="2313686" y="44323"/>
                  </a:lnTo>
                  <a:lnTo>
                    <a:pt x="2339213" y="92456"/>
                  </a:lnTo>
                  <a:lnTo>
                    <a:pt x="2348484" y="151257"/>
                  </a:lnTo>
                </a:path>
                <a:path w="4003675" h="2396490">
                  <a:moveTo>
                    <a:pt x="1478280" y="158242"/>
                  </a:moveTo>
                  <a:lnTo>
                    <a:pt x="1478280" y="156210"/>
                  </a:lnTo>
                  <a:lnTo>
                    <a:pt x="1478280" y="154305"/>
                  </a:lnTo>
                  <a:lnTo>
                    <a:pt x="1478280" y="152273"/>
                  </a:lnTo>
                  <a:lnTo>
                    <a:pt x="1487805" y="94107"/>
                  </a:lnTo>
                  <a:lnTo>
                    <a:pt x="1513586" y="46736"/>
                  </a:lnTo>
                  <a:lnTo>
                    <a:pt x="1552067" y="14732"/>
                  </a:lnTo>
                  <a:lnTo>
                    <a:pt x="1599057" y="3048"/>
                  </a:lnTo>
                  <a:lnTo>
                    <a:pt x="1646047" y="14732"/>
                  </a:lnTo>
                  <a:lnTo>
                    <a:pt x="1684401" y="46736"/>
                  </a:lnTo>
                  <a:lnTo>
                    <a:pt x="1710309" y="94107"/>
                  </a:lnTo>
                  <a:lnTo>
                    <a:pt x="1719834" y="152273"/>
                  </a:lnTo>
                </a:path>
                <a:path w="4003675" h="2396490">
                  <a:moveTo>
                    <a:pt x="2272284" y="158242"/>
                  </a:moveTo>
                  <a:lnTo>
                    <a:pt x="2272284" y="156210"/>
                  </a:lnTo>
                  <a:lnTo>
                    <a:pt x="2272284" y="154305"/>
                  </a:lnTo>
                  <a:lnTo>
                    <a:pt x="2272284" y="152273"/>
                  </a:lnTo>
                  <a:lnTo>
                    <a:pt x="2281809" y="94107"/>
                  </a:lnTo>
                  <a:lnTo>
                    <a:pt x="2307590" y="46736"/>
                  </a:lnTo>
                  <a:lnTo>
                    <a:pt x="2346071" y="14732"/>
                  </a:lnTo>
                  <a:lnTo>
                    <a:pt x="2393061" y="3048"/>
                  </a:lnTo>
                  <a:lnTo>
                    <a:pt x="2440051" y="14732"/>
                  </a:lnTo>
                  <a:lnTo>
                    <a:pt x="2478404" y="46736"/>
                  </a:lnTo>
                  <a:lnTo>
                    <a:pt x="2504313" y="94107"/>
                  </a:lnTo>
                  <a:lnTo>
                    <a:pt x="2513838" y="152273"/>
                  </a:lnTo>
                </a:path>
                <a:path w="4003675" h="2396490">
                  <a:moveTo>
                    <a:pt x="3671316" y="1100328"/>
                  </a:moveTo>
                  <a:lnTo>
                    <a:pt x="3671316" y="796289"/>
                  </a:lnTo>
                  <a:lnTo>
                    <a:pt x="3842004" y="492251"/>
                  </a:lnTo>
                </a:path>
                <a:path w="4003675" h="2396490">
                  <a:moveTo>
                    <a:pt x="0" y="2066544"/>
                  </a:moveTo>
                  <a:lnTo>
                    <a:pt x="635508" y="2066544"/>
                  </a:lnTo>
                </a:path>
                <a:path w="4003675" h="2396490">
                  <a:moveTo>
                    <a:pt x="318516" y="1618488"/>
                  </a:moveTo>
                  <a:lnTo>
                    <a:pt x="318516" y="2066544"/>
                  </a:lnTo>
                </a:path>
                <a:path w="4003675" h="2396490">
                  <a:moveTo>
                    <a:pt x="80772" y="2141220"/>
                  </a:moveTo>
                  <a:lnTo>
                    <a:pt x="556260" y="2141220"/>
                  </a:lnTo>
                </a:path>
                <a:path w="4003675" h="2396490">
                  <a:moveTo>
                    <a:pt x="160020" y="2215896"/>
                  </a:moveTo>
                  <a:lnTo>
                    <a:pt x="477012" y="2215896"/>
                  </a:lnTo>
                </a:path>
                <a:path w="4003675" h="2396490">
                  <a:moveTo>
                    <a:pt x="239268" y="2290572"/>
                  </a:moveTo>
                  <a:lnTo>
                    <a:pt x="397763" y="2290572"/>
                  </a:lnTo>
                </a:path>
                <a:path w="4003675" h="2396490">
                  <a:moveTo>
                    <a:pt x="316991" y="2352294"/>
                  </a:moveTo>
                  <a:lnTo>
                    <a:pt x="316991" y="2381250"/>
                  </a:lnTo>
                </a:path>
                <a:path w="4003675" h="2396490">
                  <a:moveTo>
                    <a:pt x="3368040" y="2081784"/>
                  </a:moveTo>
                  <a:lnTo>
                    <a:pt x="4003548" y="2081784"/>
                  </a:lnTo>
                </a:path>
                <a:path w="4003675" h="2396490">
                  <a:moveTo>
                    <a:pt x="3686556" y="1330452"/>
                  </a:moveTo>
                  <a:lnTo>
                    <a:pt x="3686556" y="2061972"/>
                  </a:lnTo>
                </a:path>
                <a:path w="4003675" h="2396490">
                  <a:moveTo>
                    <a:pt x="3447288" y="2156460"/>
                  </a:moveTo>
                  <a:lnTo>
                    <a:pt x="3924300" y="2156460"/>
                  </a:lnTo>
                </a:path>
                <a:path w="4003675" h="2396490">
                  <a:moveTo>
                    <a:pt x="3526536" y="2231136"/>
                  </a:moveTo>
                  <a:lnTo>
                    <a:pt x="3845052" y="2231136"/>
                  </a:lnTo>
                </a:path>
                <a:path w="4003675" h="2396490">
                  <a:moveTo>
                    <a:pt x="3605784" y="2305812"/>
                  </a:moveTo>
                  <a:lnTo>
                    <a:pt x="3765804" y="2305812"/>
                  </a:lnTo>
                </a:path>
                <a:path w="4003675" h="2396490">
                  <a:moveTo>
                    <a:pt x="3684270" y="2367534"/>
                  </a:moveTo>
                  <a:lnTo>
                    <a:pt x="3684270" y="2396490"/>
                  </a:lnTo>
                </a:path>
                <a:path w="4003675" h="2396490">
                  <a:moveTo>
                    <a:pt x="309372" y="143256"/>
                  </a:moveTo>
                  <a:lnTo>
                    <a:pt x="1466215" y="143256"/>
                  </a:lnTo>
                </a:path>
                <a:path w="4003675" h="2396490">
                  <a:moveTo>
                    <a:pt x="3656076" y="149351"/>
                  </a:moveTo>
                  <a:lnTo>
                    <a:pt x="2512949" y="149351"/>
                  </a:lnTo>
                </a:path>
                <a:path w="4003675" h="2396490">
                  <a:moveTo>
                    <a:pt x="3671316" y="124968"/>
                  </a:moveTo>
                  <a:lnTo>
                    <a:pt x="3671316" y="489965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9835" y="3394455"/>
              <a:ext cx="383539" cy="189484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4032" y="3026155"/>
              <a:ext cx="106425" cy="70231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4179442" y="305612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1905" y="0"/>
                  </a:moveTo>
                  <a:lnTo>
                    <a:pt x="0" y="0"/>
                  </a:lnTo>
                  <a:lnTo>
                    <a:pt x="1016" y="11684"/>
                  </a:lnTo>
                  <a:lnTo>
                    <a:pt x="127" y="11684"/>
                  </a:lnTo>
                  <a:lnTo>
                    <a:pt x="86106" y="28194"/>
                  </a:lnTo>
                  <a:lnTo>
                    <a:pt x="133350" y="46100"/>
                  </a:lnTo>
                  <a:lnTo>
                    <a:pt x="176784" y="69214"/>
                  </a:lnTo>
                  <a:lnTo>
                    <a:pt x="215392" y="97155"/>
                  </a:lnTo>
                  <a:lnTo>
                    <a:pt x="248666" y="129794"/>
                  </a:lnTo>
                  <a:lnTo>
                    <a:pt x="275844" y="166243"/>
                  </a:lnTo>
                  <a:lnTo>
                    <a:pt x="296164" y="206121"/>
                  </a:lnTo>
                  <a:lnTo>
                    <a:pt x="309245" y="249300"/>
                  </a:lnTo>
                  <a:lnTo>
                    <a:pt x="313563" y="279781"/>
                  </a:lnTo>
                  <a:lnTo>
                    <a:pt x="329692" y="278257"/>
                  </a:lnTo>
                  <a:lnTo>
                    <a:pt x="321818" y="232156"/>
                  </a:lnTo>
                  <a:lnTo>
                    <a:pt x="305689" y="188468"/>
                  </a:lnTo>
                  <a:lnTo>
                    <a:pt x="282194" y="148209"/>
                  </a:lnTo>
                  <a:lnTo>
                    <a:pt x="251968" y="111506"/>
                  </a:lnTo>
                  <a:lnTo>
                    <a:pt x="202184" y="69596"/>
                  </a:lnTo>
                  <a:lnTo>
                    <a:pt x="158369" y="43687"/>
                  </a:lnTo>
                  <a:lnTo>
                    <a:pt x="110236" y="23113"/>
                  </a:lnTo>
                  <a:lnTo>
                    <a:pt x="58293" y="8382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9270" y="3021393"/>
              <a:ext cx="115950" cy="79756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4179442" y="305612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29692" y="278257"/>
                  </a:moveTo>
                  <a:lnTo>
                    <a:pt x="313563" y="279781"/>
                  </a:lnTo>
                  <a:lnTo>
                    <a:pt x="311912" y="264287"/>
                  </a:lnTo>
                  <a:lnTo>
                    <a:pt x="309245" y="249300"/>
                  </a:lnTo>
                  <a:lnTo>
                    <a:pt x="296164" y="206121"/>
                  </a:lnTo>
                  <a:lnTo>
                    <a:pt x="275844" y="166243"/>
                  </a:lnTo>
                  <a:lnTo>
                    <a:pt x="248666" y="129794"/>
                  </a:lnTo>
                  <a:lnTo>
                    <a:pt x="215392" y="97155"/>
                  </a:lnTo>
                  <a:lnTo>
                    <a:pt x="176784" y="69214"/>
                  </a:lnTo>
                  <a:lnTo>
                    <a:pt x="133350" y="46100"/>
                  </a:lnTo>
                  <a:lnTo>
                    <a:pt x="86106" y="28194"/>
                  </a:lnTo>
                  <a:lnTo>
                    <a:pt x="35306" y="16256"/>
                  </a:lnTo>
                  <a:lnTo>
                    <a:pt x="127" y="11684"/>
                  </a:lnTo>
                  <a:lnTo>
                    <a:pt x="1016" y="11684"/>
                  </a:lnTo>
                  <a:lnTo>
                    <a:pt x="0" y="0"/>
                  </a:lnTo>
                  <a:lnTo>
                    <a:pt x="1905" y="0"/>
                  </a:lnTo>
                  <a:lnTo>
                    <a:pt x="58293" y="8382"/>
                  </a:lnTo>
                  <a:lnTo>
                    <a:pt x="110236" y="23113"/>
                  </a:lnTo>
                  <a:lnTo>
                    <a:pt x="158369" y="43687"/>
                  </a:lnTo>
                  <a:lnTo>
                    <a:pt x="202184" y="69596"/>
                  </a:lnTo>
                  <a:lnTo>
                    <a:pt x="251968" y="111506"/>
                  </a:lnTo>
                  <a:lnTo>
                    <a:pt x="282194" y="148209"/>
                  </a:lnTo>
                  <a:lnTo>
                    <a:pt x="305689" y="188468"/>
                  </a:lnTo>
                  <a:lnTo>
                    <a:pt x="321818" y="232156"/>
                  </a:lnTo>
                  <a:lnTo>
                    <a:pt x="328041" y="262636"/>
                  </a:lnTo>
                  <a:lnTo>
                    <a:pt x="329692" y="2782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046981" y="3716273"/>
              <a:ext cx="561975" cy="215265"/>
            </a:xfrm>
            <a:custGeom>
              <a:avLst/>
              <a:gdLst/>
              <a:ahLst/>
              <a:cxnLst/>
              <a:rect l="l" t="t" r="r" b="b"/>
              <a:pathLst>
                <a:path w="561975" h="215264">
                  <a:moveTo>
                    <a:pt x="0" y="0"/>
                  </a:moveTo>
                  <a:lnTo>
                    <a:pt x="561847" y="0"/>
                  </a:lnTo>
                </a:path>
                <a:path w="561975" h="215264">
                  <a:moveTo>
                    <a:pt x="0" y="214883"/>
                  </a:moveTo>
                  <a:lnTo>
                    <a:pt x="561847" y="214883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36162" y="3415918"/>
              <a:ext cx="79501" cy="82041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2175382" y="311594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498856" y="0"/>
                  </a:moveTo>
                  <a:lnTo>
                    <a:pt x="459105" y="253"/>
                  </a:lnTo>
                  <a:lnTo>
                    <a:pt x="419354" y="2666"/>
                  </a:lnTo>
                  <a:lnTo>
                    <a:pt x="380238" y="6984"/>
                  </a:lnTo>
                  <a:lnTo>
                    <a:pt x="341630" y="13080"/>
                  </a:lnTo>
                  <a:lnTo>
                    <a:pt x="303656" y="21335"/>
                  </a:lnTo>
                  <a:lnTo>
                    <a:pt x="266192" y="31622"/>
                  </a:lnTo>
                  <a:lnTo>
                    <a:pt x="229616" y="43814"/>
                  </a:lnTo>
                  <a:lnTo>
                    <a:pt x="193675" y="58165"/>
                  </a:lnTo>
                  <a:lnTo>
                    <a:pt x="158750" y="74421"/>
                  </a:lnTo>
                  <a:lnTo>
                    <a:pt x="124714" y="92709"/>
                  </a:lnTo>
                  <a:lnTo>
                    <a:pt x="91821" y="113029"/>
                  </a:lnTo>
                  <a:lnTo>
                    <a:pt x="59943" y="135508"/>
                  </a:lnTo>
                  <a:lnTo>
                    <a:pt x="29337" y="160019"/>
                  </a:lnTo>
                  <a:lnTo>
                    <a:pt x="0" y="186435"/>
                  </a:lnTo>
                  <a:lnTo>
                    <a:pt x="8636" y="195706"/>
                  </a:lnTo>
                  <a:lnTo>
                    <a:pt x="23114" y="182117"/>
                  </a:lnTo>
                  <a:lnTo>
                    <a:pt x="37718" y="169544"/>
                  </a:lnTo>
                  <a:lnTo>
                    <a:pt x="67691" y="145541"/>
                  </a:lnTo>
                  <a:lnTo>
                    <a:pt x="98933" y="123697"/>
                  </a:lnTo>
                  <a:lnTo>
                    <a:pt x="164719" y="85470"/>
                  </a:lnTo>
                  <a:lnTo>
                    <a:pt x="234187" y="55625"/>
                  </a:lnTo>
                  <a:lnTo>
                    <a:pt x="307086" y="33527"/>
                  </a:lnTo>
                  <a:lnTo>
                    <a:pt x="382269" y="19430"/>
                  </a:lnTo>
                  <a:lnTo>
                    <a:pt x="420750" y="15239"/>
                  </a:lnTo>
                  <a:lnTo>
                    <a:pt x="459740" y="12953"/>
                  </a:lnTo>
                  <a:lnTo>
                    <a:pt x="498983" y="12700"/>
                  </a:lnTo>
                  <a:lnTo>
                    <a:pt x="538607" y="14477"/>
                  </a:lnTo>
                  <a:lnTo>
                    <a:pt x="578358" y="17779"/>
                  </a:lnTo>
                  <a:lnTo>
                    <a:pt x="618236" y="23494"/>
                  </a:lnTo>
                  <a:lnTo>
                    <a:pt x="658368" y="30733"/>
                  </a:lnTo>
                  <a:lnTo>
                    <a:pt x="698373" y="40004"/>
                  </a:lnTo>
                  <a:lnTo>
                    <a:pt x="738251" y="51053"/>
                  </a:lnTo>
                  <a:lnTo>
                    <a:pt x="778002" y="64134"/>
                  </a:lnTo>
                  <a:lnTo>
                    <a:pt x="817626" y="79120"/>
                  </a:lnTo>
                  <a:lnTo>
                    <a:pt x="856869" y="95757"/>
                  </a:lnTo>
                  <a:lnTo>
                    <a:pt x="895731" y="114426"/>
                  </a:lnTo>
                  <a:lnTo>
                    <a:pt x="933958" y="134874"/>
                  </a:lnTo>
                  <a:lnTo>
                    <a:pt x="971804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3" y="264667"/>
                  </a:lnTo>
                  <a:lnTo>
                    <a:pt x="1150746" y="295909"/>
                  </a:lnTo>
                  <a:lnTo>
                    <a:pt x="1184402" y="329691"/>
                  </a:lnTo>
                  <a:lnTo>
                    <a:pt x="1193800" y="321182"/>
                  </a:lnTo>
                  <a:lnTo>
                    <a:pt x="1159256" y="286638"/>
                  </a:lnTo>
                  <a:lnTo>
                    <a:pt x="1124839" y="254762"/>
                  </a:lnTo>
                  <a:lnTo>
                    <a:pt x="1089406" y="225043"/>
                  </a:lnTo>
                  <a:lnTo>
                    <a:pt x="1053084" y="196976"/>
                  </a:lnTo>
                  <a:lnTo>
                    <a:pt x="1016000" y="170687"/>
                  </a:lnTo>
                  <a:lnTo>
                    <a:pt x="978408" y="146303"/>
                  </a:lnTo>
                  <a:lnTo>
                    <a:pt x="939927" y="123697"/>
                  </a:lnTo>
                  <a:lnTo>
                    <a:pt x="901065" y="102996"/>
                  </a:lnTo>
                  <a:lnTo>
                    <a:pt x="861694" y="84200"/>
                  </a:lnTo>
                  <a:lnTo>
                    <a:pt x="821944" y="67182"/>
                  </a:lnTo>
                  <a:lnTo>
                    <a:pt x="781939" y="52069"/>
                  </a:lnTo>
                  <a:lnTo>
                    <a:pt x="741680" y="38862"/>
                  </a:lnTo>
                  <a:lnTo>
                    <a:pt x="701040" y="27558"/>
                  </a:lnTo>
                  <a:lnTo>
                    <a:pt x="660654" y="18287"/>
                  </a:lnTo>
                  <a:lnTo>
                    <a:pt x="620014" y="10921"/>
                  </a:lnTo>
                  <a:lnTo>
                    <a:pt x="579501" y="5333"/>
                  </a:lnTo>
                  <a:lnTo>
                    <a:pt x="539115" y="1650"/>
                  </a:lnTo>
                  <a:lnTo>
                    <a:pt x="49885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31400" y="3411156"/>
              <a:ext cx="89026" cy="9156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2175382" y="3115944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0" y="186435"/>
                  </a:moveTo>
                  <a:lnTo>
                    <a:pt x="8636" y="195706"/>
                  </a:lnTo>
                  <a:lnTo>
                    <a:pt x="23114" y="182117"/>
                  </a:lnTo>
                  <a:lnTo>
                    <a:pt x="37718" y="169544"/>
                  </a:lnTo>
                  <a:lnTo>
                    <a:pt x="67691" y="145541"/>
                  </a:lnTo>
                  <a:lnTo>
                    <a:pt x="98933" y="123697"/>
                  </a:lnTo>
                  <a:lnTo>
                    <a:pt x="164719" y="85470"/>
                  </a:lnTo>
                  <a:lnTo>
                    <a:pt x="234187" y="55625"/>
                  </a:lnTo>
                  <a:lnTo>
                    <a:pt x="307086" y="33527"/>
                  </a:lnTo>
                  <a:lnTo>
                    <a:pt x="382269" y="19430"/>
                  </a:lnTo>
                  <a:lnTo>
                    <a:pt x="420750" y="15239"/>
                  </a:lnTo>
                  <a:lnTo>
                    <a:pt x="459740" y="12953"/>
                  </a:lnTo>
                  <a:lnTo>
                    <a:pt x="498983" y="12700"/>
                  </a:lnTo>
                  <a:lnTo>
                    <a:pt x="538607" y="14477"/>
                  </a:lnTo>
                  <a:lnTo>
                    <a:pt x="578358" y="17779"/>
                  </a:lnTo>
                  <a:lnTo>
                    <a:pt x="618236" y="23494"/>
                  </a:lnTo>
                  <a:lnTo>
                    <a:pt x="658368" y="30733"/>
                  </a:lnTo>
                  <a:lnTo>
                    <a:pt x="698373" y="40004"/>
                  </a:lnTo>
                  <a:lnTo>
                    <a:pt x="738251" y="51053"/>
                  </a:lnTo>
                  <a:lnTo>
                    <a:pt x="778002" y="64134"/>
                  </a:lnTo>
                  <a:lnTo>
                    <a:pt x="817626" y="79120"/>
                  </a:lnTo>
                  <a:lnTo>
                    <a:pt x="856869" y="95757"/>
                  </a:lnTo>
                  <a:lnTo>
                    <a:pt x="895731" y="114426"/>
                  </a:lnTo>
                  <a:lnTo>
                    <a:pt x="933958" y="134874"/>
                  </a:lnTo>
                  <a:lnTo>
                    <a:pt x="971804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3" y="264667"/>
                  </a:lnTo>
                  <a:lnTo>
                    <a:pt x="1150746" y="295909"/>
                  </a:lnTo>
                  <a:lnTo>
                    <a:pt x="1183640" y="328929"/>
                  </a:lnTo>
                  <a:lnTo>
                    <a:pt x="1184402" y="329691"/>
                  </a:lnTo>
                  <a:lnTo>
                    <a:pt x="1159256" y="286638"/>
                  </a:lnTo>
                  <a:lnTo>
                    <a:pt x="1124839" y="254762"/>
                  </a:lnTo>
                  <a:lnTo>
                    <a:pt x="1089406" y="225043"/>
                  </a:lnTo>
                  <a:lnTo>
                    <a:pt x="1053084" y="196976"/>
                  </a:lnTo>
                  <a:lnTo>
                    <a:pt x="1016000" y="170687"/>
                  </a:lnTo>
                  <a:lnTo>
                    <a:pt x="978408" y="146303"/>
                  </a:lnTo>
                  <a:lnTo>
                    <a:pt x="939927" y="123697"/>
                  </a:lnTo>
                  <a:lnTo>
                    <a:pt x="901065" y="102996"/>
                  </a:lnTo>
                  <a:lnTo>
                    <a:pt x="861694" y="84200"/>
                  </a:lnTo>
                  <a:lnTo>
                    <a:pt x="821944" y="67182"/>
                  </a:lnTo>
                  <a:lnTo>
                    <a:pt x="781939" y="52069"/>
                  </a:lnTo>
                  <a:lnTo>
                    <a:pt x="741680" y="38862"/>
                  </a:lnTo>
                  <a:lnTo>
                    <a:pt x="701040" y="27558"/>
                  </a:lnTo>
                  <a:lnTo>
                    <a:pt x="660654" y="18287"/>
                  </a:lnTo>
                  <a:lnTo>
                    <a:pt x="620014" y="10921"/>
                  </a:lnTo>
                  <a:lnTo>
                    <a:pt x="579501" y="5333"/>
                  </a:lnTo>
                  <a:lnTo>
                    <a:pt x="539115" y="1650"/>
                  </a:lnTo>
                  <a:lnTo>
                    <a:pt x="498856" y="0"/>
                  </a:lnTo>
                  <a:lnTo>
                    <a:pt x="459105" y="253"/>
                  </a:lnTo>
                  <a:lnTo>
                    <a:pt x="419354" y="2666"/>
                  </a:lnTo>
                  <a:lnTo>
                    <a:pt x="380238" y="6984"/>
                  </a:lnTo>
                  <a:lnTo>
                    <a:pt x="341630" y="13080"/>
                  </a:lnTo>
                  <a:lnTo>
                    <a:pt x="303656" y="21335"/>
                  </a:lnTo>
                  <a:lnTo>
                    <a:pt x="266192" y="31622"/>
                  </a:lnTo>
                  <a:lnTo>
                    <a:pt x="229616" y="43814"/>
                  </a:lnTo>
                  <a:lnTo>
                    <a:pt x="193675" y="58165"/>
                  </a:lnTo>
                  <a:lnTo>
                    <a:pt x="158750" y="74421"/>
                  </a:lnTo>
                  <a:lnTo>
                    <a:pt x="124714" y="92709"/>
                  </a:lnTo>
                  <a:lnTo>
                    <a:pt x="91821" y="113029"/>
                  </a:lnTo>
                  <a:lnTo>
                    <a:pt x="59943" y="135508"/>
                  </a:lnTo>
                  <a:lnTo>
                    <a:pt x="29337" y="160019"/>
                  </a:lnTo>
                  <a:lnTo>
                    <a:pt x="14350" y="172974"/>
                  </a:lnTo>
                  <a:lnTo>
                    <a:pt x="0" y="186435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2719577" y="3351098"/>
            <a:ext cx="3289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0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8" name="object 3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34" name="object 34" descr=""/>
          <p:cNvSpPr txBox="1"/>
          <p:nvPr/>
        </p:nvSpPr>
        <p:spPr>
          <a:xfrm>
            <a:off x="90931" y="3251453"/>
            <a:ext cx="4254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006FC0"/>
                </a:solidFill>
                <a:latin typeface="Cambria Math"/>
                <a:cs typeface="Cambria Math"/>
              </a:rPr>
              <a:t>𝒗</a:t>
            </a:r>
            <a:r>
              <a:rPr dirty="0" sz="2000" spc="-20" b="1">
                <a:solidFill>
                  <a:srgbClr val="006FC0"/>
                </a:solidFill>
                <a:latin typeface="Calibri"/>
                <a:cs typeface="Calibri"/>
              </a:rPr>
              <a:t>(t)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661028" y="3649726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568067" y="2182495"/>
            <a:ext cx="2120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10"/>
              <a:t> </a:t>
            </a:r>
            <a:r>
              <a:rPr dirty="0"/>
              <a:t>EN</a:t>
            </a:r>
            <a:r>
              <a:rPr dirty="0" spc="-125"/>
              <a:t> </a:t>
            </a:r>
            <a:r>
              <a:rPr dirty="0" spc="-10"/>
              <a:t>REACTORES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293609" y="2547937"/>
            <a:ext cx="2970530" cy="2515235"/>
            <a:chOff x="7293609" y="2547937"/>
            <a:chExt cx="2970530" cy="2515235"/>
          </a:xfrm>
        </p:grpSpPr>
        <p:sp>
          <p:nvSpPr>
            <p:cNvPr id="4" name="object 4" descr=""/>
            <p:cNvSpPr/>
            <p:nvPr/>
          </p:nvSpPr>
          <p:spPr>
            <a:xfrm>
              <a:off x="7592567" y="2782824"/>
              <a:ext cx="0" cy="822325"/>
            </a:xfrm>
            <a:custGeom>
              <a:avLst/>
              <a:gdLst/>
              <a:ahLst/>
              <a:cxnLst/>
              <a:rect l="l" t="t" r="r" b="b"/>
              <a:pathLst>
                <a:path w="0" h="822325">
                  <a:moveTo>
                    <a:pt x="0" y="0"/>
                  </a:moveTo>
                  <a:lnTo>
                    <a:pt x="0" y="821816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94091" y="3706367"/>
              <a:ext cx="0" cy="913765"/>
            </a:xfrm>
            <a:custGeom>
              <a:avLst/>
              <a:gdLst/>
              <a:ahLst/>
              <a:cxnLst/>
              <a:rect l="l" t="t" r="r" b="b"/>
              <a:pathLst>
                <a:path w="0" h="913764">
                  <a:moveTo>
                    <a:pt x="0" y="0"/>
                  </a:moveTo>
                  <a:lnTo>
                    <a:pt x="0" y="913764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322819" y="4620767"/>
              <a:ext cx="560705" cy="207645"/>
            </a:xfrm>
            <a:custGeom>
              <a:avLst/>
              <a:gdLst/>
              <a:ahLst/>
              <a:cxnLst/>
              <a:rect l="l" t="t" r="r" b="b"/>
              <a:pathLst>
                <a:path w="560704" h="207645">
                  <a:moveTo>
                    <a:pt x="560324" y="0"/>
                  </a:moveTo>
                  <a:lnTo>
                    <a:pt x="0" y="0"/>
                  </a:lnTo>
                </a:path>
                <a:path w="560704" h="207645">
                  <a:moveTo>
                    <a:pt x="457073" y="79247"/>
                  </a:moveTo>
                  <a:lnTo>
                    <a:pt x="103631" y="79247"/>
                  </a:lnTo>
                </a:path>
                <a:path w="560704" h="207645">
                  <a:moveTo>
                    <a:pt x="388238" y="147827"/>
                  </a:moveTo>
                  <a:lnTo>
                    <a:pt x="173735" y="147827"/>
                  </a:lnTo>
                </a:path>
                <a:path w="560704" h="207645">
                  <a:moveTo>
                    <a:pt x="332104" y="207263"/>
                  </a:moveTo>
                  <a:lnTo>
                    <a:pt x="240791" y="207263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569707" y="2781300"/>
              <a:ext cx="640080" cy="0"/>
            </a:xfrm>
            <a:custGeom>
              <a:avLst/>
              <a:gdLst/>
              <a:ahLst/>
              <a:cxnLst/>
              <a:rect l="l" t="t" r="r" b="b"/>
              <a:pathLst>
                <a:path w="640079" h="0">
                  <a:moveTo>
                    <a:pt x="0" y="0"/>
                  </a:moveTo>
                  <a:lnTo>
                    <a:pt x="639699" y="0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186927" y="2580132"/>
              <a:ext cx="396240" cy="200660"/>
            </a:xfrm>
            <a:custGeom>
              <a:avLst/>
              <a:gdLst/>
              <a:ahLst/>
              <a:cxnLst/>
              <a:rect l="l" t="t" r="r" b="b"/>
              <a:pathLst>
                <a:path w="396240" h="200660">
                  <a:moveTo>
                    <a:pt x="395731" y="0"/>
                  </a:moveTo>
                  <a:lnTo>
                    <a:pt x="0" y="200532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7841" y="2859404"/>
              <a:ext cx="69976" cy="10566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124443" y="2552700"/>
              <a:ext cx="302895" cy="307975"/>
            </a:xfrm>
            <a:custGeom>
              <a:avLst/>
              <a:gdLst/>
              <a:ahLst/>
              <a:cxnLst/>
              <a:rect l="l" t="t" r="r" b="b"/>
              <a:pathLst>
                <a:path w="302895" h="307975">
                  <a:moveTo>
                    <a:pt x="253" y="0"/>
                  </a:moveTo>
                  <a:lnTo>
                    <a:pt x="0" y="16255"/>
                  </a:lnTo>
                  <a:lnTo>
                    <a:pt x="15494" y="16637"/>
                  </a:lnTo>
                  <a:lnTo>
                    <a:pt x="30606" y="18161"/>
                  </a:lnTo>
                  <a:lnTo>
                    <a:pt x="74675" y="27812"/>
                  </a:lnTo>
                  <a:lnTo>
                    <a:pt x="116077" y="45085"/>
                  </a:lnTo>
                  <a:lnTo>
                    <a:pt x="154558" y="69341"/>
                  </a:lnTo>
                  <a:lnTo>
                    <a:pt x="189610" y="99949"/>
                  </a:lnTo>
                  <a:lnTo>
                    <a:pt x="220345" y="136271"/>
                  </a:lnTo>
                  <a:lnTo>
                    <a:pt x="246760" y="177673"/>
                  </a:lnTo>
                  <a:lnTo>
                    <a:pt x="268224" y="223392"/>
                  </a:lnTo>
                  <a:lnTo>
                    <a:pt x="283972" y="272923"/>
                  </a:lnTo>
                  <a:lnTo>
                    <a:pt x="291210" y="307594"/>
                  </a:lnTo>
                  <a:lnTo>
                    <a:pt x="291210" y="306704"/>
                  </a:lnTo>
                  <a:lnTo>
                    <a:pt x="302895" y="306704"/>
                  </a:lnTo>
                  <a:lnTo>
                    <a:pt x="302767" y="304926"/>
                  </a:lnTo>
                  <a:lnTo>
                    <a:pt x="290067" y="249427"/>
                  </a:lnTo>
                  <a:lnTo>
                    <a:pt x="271399" y="198882"/>
                  </a:lnTo>
                  <a:lnTo>
                    <a:pt x="247269" y="152526"/>
                  </a:lnTo>
                  <a:lnTo>
                    <a:pt x="218058" y="110998"/>
                  </a:lnTo>
                  <a:lnTo>
                    <a:pt x="172465" y="64642"/>
                  </a:lnTo>
                  <a:lnTo>
                    <a:pt x="133603" y="37464"/>
                  </a:lnTo>
                  <a:lnTo>
                    <a:pt x="91694" y="17017"/>
                  </a:lnTo>
                  <a:lnTo>
                    <a:pt x="46862" y="4317"/>
                  </a:lnTo>
                  <a:lnTo>
                    <a:pt x="15875" y="508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3269" y="2854833"/>
              <a:ext cx="79121" cy="11480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8124443" y="2552700"/>
              <a:ext cx="302895" cy="307975"/>
            </a:xfrm>
            <a:custGeom>
              <a:avLst/>
              <a:gdLst/>
              <a:ahLst/>
              <a:cxnLst/>
              <a:rect l="l" t="t" r="r" b="b"/>
              <a:pathLst>
                <a:path w="302895" h="307975">
                  <a:moveTo>
                    <a:pt x="253" y="0"/>
                  </a:moveTo>
                  <a:lnTo>
                    <a:pt x="0" y="16255"/>
                  </a:lnTo>
                  <a:lnTo>
                    <a:pt x="15494" y="16637"/>
                  </a:lnTo>
                  <a:lnTo>
                    <a:pt x="30606" y="18161"/>
                  </a:lnTo>
                  <a:lnTo>
                    <a:pt x="74675" y="27812"/>
                  </a:lnTo>
                  <a:lnTo>
                    <a:pt x="116077" y="45085"/>
                  </a:lnTo>
                  <a:lnTo>
                    <a:pt x="154558" y="69341"/>
                  </a:lnTo>
                  <a:lnTo>
                    <a:pt x="189610" y="99949"/>
                  </a:lnTo>
                  <a:lnTo>
                    <a:pt x="220345" y="136271"/>
                  </a:lnTo>
                  <a:lnTo>
                    <a:pt x="246760" y="177673"/>
                  </a:lnTo>
                  <a:lnTo>
                    <a:pt x="268224" y="223392"/>
                  </a:lnTo>
                  <a:lnTo>
                    <a:pt x="283972" y="272923"/>
                  </a:lnTo>
                  <a:lnTo>
                    <a:pt x="291210" y="307594"/>
                  </a:lnTo>
                  <a:lnTo>
                    <a:pt x="291210" y="306704"/>
                  </a:lnTo>
                  <a:lnTo>
                    <a:pt x="302895" y="306704"/>
                  </a:lnTo>
                  <a:lnTo>
                    <a:pt x="302767" y="304926"/>
                  </a:lnTo>
                  <a:lnTo>
                    <a:pt x="290067" y="249427"/>
                  </a:lnTo>
                  <a:lnTo>
                    <a:pt x="271399" y="198882"/>
                  </a:lnTo>
                  <a:lnTo>
                    <a:pt x="247269" y="152526"/>
                  </a:lnTo>
                  <a:lnTo>
                    <a:pt x="218058" y="110998"/>
                  </a:lnTo>
                  <a:lnTo>
                    <a:pt x="172465" y="64642"/>
                  </a:lnTo>
                  <a:lnTo>
                    <a:pt x="133603" y="37464"/>
                  </a:lnTo>
                  <a:lnTo>
                    <a:pt x="91694" y="17017"/>
                  </a:lnTo>
                  <a:lnTo>
                    <a:pt x="46862" y="4317"/>
                  </a:lnTo>
                  <a:lnTo>
                    <a:pt x="15875" y="508"/>
                  </a:lnTo>
                  <a:lnTo>
                    <a:pt x="253" y="0"/>
                  </a:lnTo>
                  <a:close/>
                </a:path>
              </a:pathLst>
            </a:custGeom>
            <a:ln w="914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633459" y="2823972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1279398" y="0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0071" y="2788920"/>
              <a:ext cx="338327" cy="201167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9674351" y="4826507"/>
              <a:ext cx="560705" cy="207645"/>
            </a:xfrm>
            <a:custGeom>
              <a:avLst/>
              <a:gdLst/>
              <a:ahLst/>
              <a:cxnLst/>
              <a:rect l="l" t="t" r="r" b="b"/>
              <a:pathLst>
                <a:path w="560704" h="207645">
                  <a:moveTo>
                    <a:pt x="560324" y="0"/>
                  </a:moveTo>
                  <a:lnTo>
                    <a:pt x="0" y="0"/>
                  </a:lnTo>
                </a:path>
                <a:path w="560704" h="207645">
                  <a:moveTo>
                    <a:pt x="457073" y="79248"/>
                  </a:moveTo>
                  <a:lnTo>
                    <a:pt x="103631" y="79248"/>
                  </a:lnTo>
                </a:path>
                <a:path w="560704" h="207645">
                  <a:moveTo>
                    <a:pt x="388239" y="146304"/>
                  </a:moveTo>
                  <a:lnTo>
                    <a:pt x="173736" y="146304"/>
                  </a:lnTo>
                </a:path>
                <a:path w="560704" h="207645">
                  <a:moveTo>
                    <a:pt x="330580" y="207264"/>
                  </a:moveTo>
                  <a:lnTo>
                    <a:pt x="239268" y="207264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56851" y="3456432"/>
              <a:ext cx="79375" cy="82041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8195944" y="3156458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498855" y="0"/>
                  </a:moveTo>
                  <a:lnTo>
                    <a:pt x="459104" y="253"/>
                  </a:lnTo>
                  <a:lnTo>
                    <a:pt x="419353" y="2666"/>
                  </a:lnTo>
                  <a:lnTo>
                    <a:pt x="380237" y="6984"/>
                  </a:lnTo>
                  <a:lnTo>
                    <a:pt x="341629" y="13080"/>
                  </a:lnTo>
                  <a:lnTo>
                    <a:pt x="303656" y="21336"/>
                  </a:lnTo>
                  <a:lnTo>
                    <a:pt x="266191" y="31622"/>
                  </a:lnTo>
                  <a:lnTo>
                    <a:pt x="229615" y="43814"/>
                  </a:lnTo>
                  <a:lnTo>
                    <a:pt x="193675" y="58165"/>
                  </a:lnTo>
                  <a:lnTo>
                    <a:pt x="158750" y="74421"/>
                  </a:lnTo>
                  <a:lnTo>
                    <a:pt x="124713" y="92709"/>
                  </a:lnTo>
                  <a:lnTo>
                    <a:pt x="91821" y="113029"/>
                  </a:lnTo>
                  <a:lnTo>
                    <a:pt x="60071" y="135508"/>
                  </a:lnTo>
                  <a:lnTo>
                    <a:pt x="29336" y="160019"/>
                  </a:lnTo>
                  <a:lnTo>
                    <a:pt x="0" y="186308"/>
                  </a:lnTo>
                  <a:lnTo>
                    <a:pt x="8635" y="195706"/>
                  </a:lnTo>
                  <a:lnTo>
                    <a:pt x="23113" y="182117"/>
                  </a:lnTo>
                  <a:lnTo>
                    <a:pt x="37719" y="169544"/>
                  </a:lnTo>
                  <a:lnTo>
                    <a:pt x="67690" y="145541"/>
                  </a:lnTo>
                  <a:lnTo>
                    <a:pt x="98932" y="123570"/>
                  </a:lnTo>
                  <a:lnTo>
                    <a:pt x="164719" y="85470"/>
                  </a:lnTo>
                  <a:lnTo>
                    <a:pt x="234187" y="55625"/>
                  </a:lnTo>
                  <a:lnTo>
                    <a:pt x="307085" y="33527"/>
                  </a:lnTo>
                  <a:lnTo>
                    <a:pt x="382270" y="19430"/>
                  </a:lnTo>
                  <a:lnTo>
                    <a:pt x="420750" y="15239"/>
                  </a:lnTo>
                  <a:lnTo>
                    <a:pt x="459739" y="12953"/>
                  </a:lnTo>
                  <a:lnTo>
                    <a:pt x="498982" y="12700"/>
                  </a:lnTo>
                  <a:lnTo>
                    <a:pt x="538606" y="14477"/>
                  </a:lnTo>
                  <a:lnTo>
                    <a:pt x="578357" y="17779"/>
                  </a:lnTo>
                  <a:lnTo>
                    <a:pt x="618235" y="23494"/>
                  </a:lnTo>
                  <a:lnTo>
                    <a:pt x="658368" y="30733"/>
                  </a:lnTo>
                  <a:lnTo>
                    <a:pt x="698373" y="40004"/>
                  </a:lnTo>
                  <a:lnTo>
                    <a:pt x="738251" y="51053"/>
                  </a:lnTo>
                  <a:lnTo>
                    <a:pt x="778001" y="64134"/>
                  </a:lnTo>
                  <a:lnTo>
                    <a:pt x="817626" y="79120"/>
                  </a:lnTo>
                  <a:lnTo>
                    <a:pt x="856869" y="95757"/>
                  </a:lnTo>
                  <a:lnTo>
                    <a:pt x="895730" y="114426"/>
                  </a:lnTo>
                  <a:lnTo>
                    <a:pt x="933957" y="134874"/>
                  </a:lnTo>
                  <a:lnTo>
                    <a:pt x="971803" y="157225"/>
                  </a:lnTo>
                  <a:lnTo>
                    <a:pt x="1009141" y="181355"/>
                  </a:lnTo>
                  <a:lnTo>
                    <a:pt x="1045718" y="207263"/>
                  </a:lnTo>
                  <a:lnTo>
                    <a:pt x="1081531" y="235076"/>
                  </a:lnTo>
                  <a:lnTo>
                    <a:pt x="1116583" y="264667"/>
                  </a:lnTo>
                  <a:lnTo>
                    <a:pt x="1150747" y="295909"/>
                  </a:lnTo>
                  <a:lnTo>
                    <a:pt x="1184402" y="329691"/>
                  </a:lnTo>
                  <a:lnTo>
                    <a:pt x="1193800" y="321182"/>
                  </a:lnTo>
                  <a:lnTo>
                    <a:pt x="1159255" y="286638"/>
                  </a:lnTo>
                  <a:lnTo>
                    <a:pt x="1124838" y="254762"/>
                  </a:lnTo>
                  <a:lnTo>
                    <a:pt x="1089405" y="225043"/>
                  </a:lnTo>
                  <a:lnTo>
                    <a:pt x="1053083" y="196976"/>
                  </a:lnTo>
                  <a:lnTo>
                    <a:pt x="1016126" y="170687"/>
                  </a:lnTo>
                  <a:lnTo>
                    <a:pt x="978407" y="146303"/>
                  </a:lnTo>
                  <a:lnTo>
                    <a:pt x="939926" y="123697"/>
                  </a:lnTo>
                  <a:lnTo>
                    <a:pt x="901064" y="102996"/>
                  </a:lnTo>
                  <a:lnTo>
                    <a:pt x="861695" y="84200"/>
                  </a:lnTo>
                  <a:lnTo>
                    <a:pt x="822071" y="67182"/>
                  </a:lnTo>
                  <a:lnTo>
                    <a:pt x="781938" y="52069"/>
                  </a:lnTo>
                  <a:lnTo>
                    <a:pt x="741679" y="38862"/>
                  </a:lnTo>
                  <a:lnTo>
                    <a:pt x="701166" y="27558"/>
                  </a:lnTo>
                  <a:lnTo>
                    <a:pt x="660653" y="18287"/>
                  </a:lnTo>
                  <a:lnTo>
                    <a:pt x="620140" y="10921"/>
                  </a:lnTo>
                  <a:lnTo>
                    <a:pt x="579501" y="5333"/>
                  </a:lnTo>
                  <a:lnTo>
                    <a:pt x="539114" y="1650"/>
                  </a:lnTo>
                  <a:lnTo>
                    <a:pt x="498855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52089" y="3451669"/>
              <a:ext cx="88900" cy="91566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8195944" y="3156458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0" y="186308"/>
                  </a:moveTo>
                  <a:lnTo>
                    <a:pt x="8635" y="195706"/>
                  </a:lnTo>
                  <a:lnTo>
                    <a:pt x="23113" y="182117"/>
                  </a:lnTo>
                  <a:lnTo>
                    <a:pt x="37719" y="169544"/>
                  </a:lnTo>
                  <a:lnTo>
                    <a:pt x="67690" y="145541"/>
                  </a:lnTo>
                  <a:lnTo>
                    <a:pt x="98932" y="123570"/>
                  </a:lnTo>
                  <a:lnTo>
                    <a:pt x="164719" y="85470"/>
                  </a:lnTo>
                  <a:lnTo>
                    <a:pt x="234187" y="55625"/>
                  </a:lnTo>
                  <a:lnTo>
                    <a:pt x="307085" y="33527"/>
                  </a:lnTo>
                  <a:lnTo>
                    <a:pt x="382270" y="19430"/>
                  </a:lnTo>
                  <a:lnTo>
                    <a:pt x="420750" y="15239"/>
                  </a:lnTo>
                  <a:lnTo>
                    <a:pt x="459739" y="12953"/>
                  </a:lnTo>
                  <a:lnTo>
                    <a:pt x="498982" y="12700"/>
                  </a:lnTo>
                  <a:lnTo>
                    <a:pt x="538606" y="14477"/>
                  </a:lnTo>
                  <a:lnTo>
                    <a:pt x="578357" y="17779"/>
                  </a:lnTo>
                  <a:lnTo>
                    <a:pt x="618235" y="23494"/>
                  </a:lnTo>
                  <a:lnTo>
                    <a:pt x="658368" y="30733"/>
                  </a:lnTo>
                  <a:lnTo>
                    <a:pt x="698373" y="40004"/>
                  </a:lnTo>
                  <a:lnTo>
                    <a:pt x="738251" y="51053"/>
                  </a:lnTo>
                  <a:lnTo>
                    <a:pt x="778001" y="64134"/>
                  </a:lnTo>
                  <a:lnTo>
                    <a:pt x="817626" y="79120"/>
                  </a:lnTo>
                  <a:lnTo>
                    <a:pt x="856869" y="95757"/>
                  </a:lnTo>
                  <a:lnTo>
                    <a:pt x="895730" y="114426"/>
                  </a:lnTo>
                  <a:lnTo>
                    <a:pt x="933957" y="134874"/>
                  </a:lnTo>
                  <a:lnTo>
                    <a:pt x="971803" y="157225"/>
                  </a:lnTo>
                  <a:lnTo>
                    <a:pt x="1009141" y="181355"/>
                  </a:lnTo>
                  <a:lnTo>
                    <a:pt x="1045718" y="207263"/>
                  </a:lnTo>
                  <a:lnTo>
                    <a:pt x="1081531" y="235076"/>
                  </a:lnTo>
                  <a:lnTo>
                    <a:pt x="1116583" y="264667"/>
                  </a:lnTo>
                  <a:lnTo>
                    <a:pt x="1150747" y="295909"/>
                  </a:lnTo>
                  <a:lnTo>
                    <a:pt x="1183639" y="328929"/>
                  </a:lnTo>
                  <a:lnTo>
                    <a:pt x="1184402" y="329691"/>
                  </a:lnTo>
                  <a:lnTo>
                    <a:pt x="1159255" y="286638"/>
                  </a:lnTo>
                  <a:lnTo>
                    <a:pt x="1124838" y="254762"/>
                  </a:lnTo>
                  <a:lnTo>
                    <a:pt x="1089405" y="225043"/>
                  </a:lnTo>
                  <a:lnTo>
                    <a:pt x="1053083" y="196976"/>
                  </a:lnTo>
                  <a:lnTo>
                    <a:pt x="1016126" y="170687"/>
                  </a:lnTo>
                  <a:lnTo>
                    <a:pt x="978407" y="146303"/>
                  </a:lnTo>
                  <a:lnTo>
                    <a:pt x="939926" y="123697"/>
                  </a:lnTo>
                  <a:lnTo>
                    <a:pt x="901064" y="102996"/>
                  </a:lnTo>
                  <a:lnTo>
                    <a:pt x="861695" y="84200"/>
                  </a:lnTo>
                  <a:lnTo>
                    <a:pt x="822071" y="67182"/>
                  </a:lnTo>
                  <a:lnTo>
                    <a:pt x="781938" y="52069"/>
                  </a:lnTo>
                  <a:lnTo>
                    <a:pt x="741679" y="38862"/>
                  </a:lnTo>
                  <a:lnTo>
                    <a:pt x="701166" y="27558"/>
                  </a:lnTo>
                  <a:lnTo>
                    <a:pt x="660653" y="18287"/>
                  </a:lnTo>
                  <a:lnTo>
                    <a:pt x="620140" y="10921"/>
                  </a:lnTo>
                  <a:lnTo>
                    <a:pt x="579501" y="5333"/>
                  </a:lnTo>
                  <a:lnTo>
                    <a:pt x="539114" y="1650"/>
                  </a:lnTo>
                  <a:lnTo>
                    <a:pt x="498855" y="0"/>
                  </a:lnTo>
                  <a:lnTo>
                    <a:pt x="459104" y="253"/>
                  </a:lnTo>
                  <a:lnTo>
                    <a:pt x="419353" y="2666"/>
                  </a:lnTo>
                  <a:lnTo>
                    <a:pt x="380237" y="6984"/>
                  </a:lnTo>
                  <a:lnTo>
                    <a:pt x="341629" y="13080"/>
                  </a:lnTo>
                  <a:lnTo>
                    <a:pt x="303656" y="21336"/>
                  </a:lnTo>
                  <a:lnTo>
                    <a:pt x="266191" y="31622"/>
                  </a:lnTo>
                  <a:lnTo>
                    <a:pt x="229615" y="43814"/>
                  </a:lnTo>
                  <a:lnTo>
                    <a:pt x="193675" y="58165"/>
                  </a:lnTo>
                  <a:lnTo>
                    <a:pt x="158750" y="74421"/>
                  </a:lnTo>
                  <a:lnTo>
                    <a:pt x="124713" y="92709"/>
                  </a:lnTo>
                  <a:lnTo>
                    <a:pt x="91821" y="113029"/>
                  </a:lnTo>
                  <a:lnTo>
                    <a:pt x="60071" y="135508"/>
                  </a:lnTo>
                  <a:lnTo>
                    <a:pt x="29336" y="160019"/>
                  </a:lnTo>
                  <a:lnTo>
                    <a:pt x="14477" y="172974"/>
                  </a:lnTo>
                  <a:lnTo>
                    <a:pt x="0" y="186308"/>
                  </a:lnTo>
                  <a:close/>
                </a:path>
              </a:pathLst>
            </a:custGeom>
            <a:ln w="952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6782181" y="3445255"/>
            <a:ext cx="4254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FF0000"/>
                </a:solidFill>
                <a:latin typeface="Cambria Math"/>
                <a:cs typeface="Cambria Math"/>
              </a:rPr>
              <a:t>𝒗</a:t>
            </a:r>
            <a:r>
              <a:rPr dirty="0" sz="2000" spc="-20" b="1">
                <a:solidFill>
                  <a:srgbClr val="FF0000"/>
                </a:solidFill>
                <a:latin typeface="Calibri"/>
                <a:cs typeface="Calibri"/>
              </a:rPr>
              <a:t>(t)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740520" y="3391611"/>
            <a:ext cx="3289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7295388" y="3329940"/>
            <a:ext cx="586740" cy="586740"/>
            <a:chOff x="7295388" y="3329940"/>
            <a:chExt cx="586740" cy="586740"/>
          </a:xfrm>
        </p:grpSpPr>
        <p:sp>
          <p:nvSpPr>
            <p:cNvPr id="23" name="object 23" descr=""/>
            <p:cNvSpPr/>
            <p:nvPr/>
          </p:nvSpPr>
          <p:spPr>
            <a:xfrm>
              <a:off x="7314438" y="334899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39">
                  <a:moveTo>
                    <a:pt x="274319" y="0"/>
                  </a:moveTo>
                  <a:lnTo>
                    <a:pt x="225008" y="4419"/>
                  </a:lnTo>
                  <a:lnTo>
                    <a:pt x="178597" y="17161"/>
                  </a:lnTo>
                  <a:lnTo>
                    <a:pt x="135861" y="37450"/>
                  </a:lnTo>
                  <a:lnTo>
                    <a:pt x="97575" y="64513"/>
                  </a:lnTo>
                  <a:lnTo>
                    <a:pt x="64513" y="97575"/>
                  </a:lnTo>
                  <a:lnTo>
                    <a:pt x="37450" y="135861"/>
                  </a:lnTo>
                  <a:lnTo>
                    <a:pt x="17161" y="178597"/>
                  </a:lnTo>
                  <a:lnTo>
                    <a:pt x="4419" y="225008"/>
                  </a:lnTo>
                  <a:lnTo>
                    <a:pt x="0" y="274320"/>
                  </a:lnTo>
                  <a:lnTo>
                    <a:pt x="4419" y="323631"/>
                  </a:lnTo>
                  <a:lnTo>
                    <a:pt x="17161" y="370042"/>
                  </a:lnTo>
                  <a:lnTo>
                    <a:pt x="37450" y="412778"/>
                  </a:lnTo>
                  <a:lnTo>
                    <a:pt x="64513" y="451064"/>
                  </a:lnTo>
                  <a:lnTo>
                    <a:pt x="97575" y="484126"/>
                  </a:lnTo>
                  <a:lnTo>
                    <a:pt x="135861" y="511189"/>
                  </a:lnTo>
                  <a:lnTo>
                    <a:pt x="178597" y="531478"/>
                  </a:lnTo>
                  <a:lnTo>
                    <a:pt x="225008" y="544220"/>
                  </a:lnTo>
                  <a:lnTo>
                    <a:pt x="274319" y="548640"/>
                  </a:lnTo>
                  <a:lnTo>
                    <a:pt x="323631" y="544220"/>
                  </a:lnTo>
                  <a:lnTo>
                    <a:pt x="370042" y="531478"/>
                  </a:lnTo>
                  <a:lnTo>
                    <a:pt x="412778" y="511189"/>
                  </a:lnTo>
                  <a:lnTo>
                    <a:pt x="451064" y="484126"/>
                  </a:lnTo>
                  <a:lnTo>
                    <a:pt x="484126" y="451064"/>
                  </a:lnTo>
                  <a:lnTo>
                    <a:pt x="511189" y="412778"/>
                  </a:lnTo>
                  <a:lnTo>
                    <a:pt x="531478" y="370042"/>
                  </a:lnTo>
                  <a:lnTo>
                    <a:pt x="544220" y="323631"/>
                  </a:lnTo>
                  <a:lnTo>
                    <a:pt x="548639" y="274320"/>
                  </a:lnTo>
                  <a:lnTo>
                    <a:pt x="544220" y="225008"/>
                  </a:lnTo>
                  <a:lnTo>
                    <a:pt x="531478" y="178597"/>
                  </a:lnTo>
                  <a:lnTo>
                    <a:pt x="511189" y="135861"/>
                  </a:lnTo>
                  <a:lnTo>
                    <a:pt x="484126" y="97575"/>
                  </a:lnTo>
                  <a:lnTo>
                    <a:pt x="451064" y="64513"/>
                  </a:lnTo>
                  <a:lnTo>
                    <a:pt x="412778" y="37450"/>
                  </a:lnTo>
                  <a:lnTo>
                    <a:pt x="370042" y="17161"/>
                  </a:lnTo>
                  <a:lnTo>
                    <a:pt x="323631" y="4419"/>
                  </a:lnTo>
                  <a:lnTo>
                    <a:pt x="274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314438" y="334899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39">
                  <a:moveTo>
                    <a:pt x="0" y="274320"/>
                  </a:moveTo>
                  <a:lnTo>
                    <a:pt x="4419" y="225008"/>
                  </a:lnTo>
                  <a:lnTo>
                    <a:pt x="17161" y="178597"/>
                  </a:lnTo>
                  <a:lnTo>
                    <a:pt x="37450" y="135861"/>
                  </a:lnTo>
                  <a:lnTo>
                    <a:pt x="64513" y="97575"/>
                  </a:lnTo>
                  <a:lnTo>
                    <a:pt x="97575" y="64513"/>
                  </a:lnTo>
                  <a:lnTo>
                    <a:pt x="135861" y="37450"/>
                  </a:lnTo>
                  <a:lnTo>
                    <a:pt x="178597" y="17161"/>
                  </a:lnTo>
                  <a:lnTo>
                    <a:pt x="225008" y="4419"/>
                  </a:lnTo>
                  <a:lnTo>
                    <a:pt x="274319" y="0"/>
                  </a:lnTo>
                  <a:lnTo>
                    <a:pt x="323631" y="4419"/>
                  </a:lnTo>
                  <a:lnTo>
                    <a:pt x="370042" y="17161"/>
                  </a:lnTo>
                  <a:lnTo>
                    <a:pt x="412778" y="37450"/>
                  </a:lnTo>
                  <a:lnTo>
                    <a:pt x="451064" y="64513"/>
                  </a:lnTo>
                  <a:lnTo>
                    <a:pt x="484126" y="97575"/>
                  </a:lnTo>
                  <a:lnTo>
                    <a:pt x="511189" y="135861"/>
                  </a:lnTo>
                  <a:lnTo>
                    <a:pt x="531478" y="178597"/>
                  </a:lnTo>
                  <a:lnTo>
                    <a:pt x="544220" y="225008"/>
                  </a:lnTo>
                  <a:lnTo>
                    <a:pt x="548639" y="274320"/>
                  </a:lnTo>
                  <a:lnTo>
                    <a:pt x="544220" y="323631"/>
                  </a:lnTo>
                  <a:lnTo>
                    <a:pt x="531478" y="370042"/>
                  </a:lnTo>
                  <a:lnTo>
                    <a:pt x="511189" y="412778"/>
                  </a:lnTo>
                  <a:lnTo>
                    <a:pt x="484126" y="451064"/>
                  </a:lnTo>
                  <a:lnTo>
                    <a:pt x="451064" y="484126"/>
                  </a:lnTo>
                  <a:lnTo>
                    <a:pt x="412778" y="511189"/>
                  </a:lnTo>
                  <a:lnTo>
                    <a:pt x="370042" y="531478"/>
                  </a:lnTo>
                  <a:lnTo>
                    <a:pt x="323631" y="544220"/>
                  </a:lnTo>
                  <a:lnTo>
                    <a:pt x="274319" y="548640"/>
                  </a:lnTo>
                  <a:lnTo>
                    <a:pt x="225008" y="544220"/>
                  </a:lnTo>
                  <a:lnTo>
                    <a:pt x="178597" y="531478"/>
                  </a:lnTo>
                  <a:lnTo>
                    <a:pt x="135861" y="511189"/>
                  </a:lnTo>
                  <a:lnTo>
                    <a:pt x="97575" y="484126"/>
                  </a:lnTo>
                  <a:lnTo>
                    <a:pt x="64513" y="451064"/>
                  </a:lnTo>
                  <a:lnTo>
                    <a:pt x="37450" y="412778"/>
                  </a:lnTo>
                  <a:lnTo>
                    <a:pt x="17161" y="370042"/>
                  </a:lnTo>
                  <a:lnTo>
                    <a:pt x="4419" y="323631"/>
                  </a:lnTo>
                  <a:lnTo>
                    <a:pt x="0" y="27432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5977" y="3542157"/>
              <a:ext cx="312039" cy="163829"/>
            </a:xfrm>
            <a:prstGeom prst="rect">
              <a:avLst/>
            </a:prstGeom>
          </p:spPr>
        </p:pic>
      </p:grpSp>
      <p:sp>
        <p:nvSpPr>
          <p:cNvPr id="26" name="object 26" descr=""/>
          <p:cNvSpPr/>
          <p:nvPr/>
        </p:nvSpPr>
        <p:spPr>
          <a:xfrm>
            <a:off x="1837182" y="2230373"/>
            <a:ext cx="3116580" cy="2936875"/>
          </a:xfrm>
          <a:custGeom>
            <a:avLst/>
            <a:gdLst/>
            <a:ahLst/>
            <a:cxnLst/>
            <a:rect l="l" t="t" r="r" b="b"/>
            <a:pathLst>
              <a:path w="3116579" h="2936875">
                <a:moveTo>
                  <a:pt x="1972056" y="2886329"/>
                </a:moveTo>
                <a:lnTo>
                  <a:pt x="1989562" y="2884102"/>
                </a:lnTo>
                <a:lnTo>
                  <a:pt x="2007330" y="2882423"/>
                </a:lnTo>
                <a:lnTo>
                  <a:pt x="2024669" y="2879649"/>
                </a:lnTo>
                <a:lnTo>
                  <a:pt x="2093327" y="2847616"/>
                </a:lnTo>
                <a:lnTo>
                  <a:pt x="2138060" y="2816256"/>
                </a:lnTo>
                <a:lnTo>
                  <a:pt x="2148736" y="2803430"/>
                </a:lnTo>
                <a:lnTo>
                  <a:pt x="2163871" y="2787183"/>
                </a:lnTo>
                <a:lnTo>
                  <a:pt x="2192655" y="2763520"/>
                </a:lnTo>
                <a:lnTo>
                  <a:pt x="2202678" y="2757046"/>
                </a:lnTo>
                <a:lnTo>
                  <a:pt x="2213308" y="2751264"/>
                </a:lnTo>
                <a:lnTo>
                  <a:pt x="2223962" y="2745482"/>
                </a:lnTo>
                <a:lnTo>
                  <a:pt x="2234057" y="2739009"/>
                </a:lnTo>
                <a:lnTo>
                  <a:pt x="2244756" y="2730128"/>
                </a:lnTo>
                <a:lnTo>
                  <a:pt x="2254789" y="2720641"/>
                </a:lnTo>
                <a:lnTo>
                  <a:pt x="2264775" y="2711130"/>
                </a:lnTo>
                <a:lnTo>
                  <a:pt x="2275332" y="2702179"/>
                </a:lnTo>
                <a:lnTo>
                  <a:pt x="2301307" y="2684202"/>
                </a:lnTo>
                <a:lnTo>
                  <a:pt x="2326544" y="2668000"/>
                </a:lnTo>
                <a:lnTo>
                  <a:pt x="2350305" y="2650440"/>
                </a:lnTo>
                <a:lnTo>
                  <a:pt x="2371852" y="2628392"/>
                </a:lnTo>
                <a:lnTo>
                  <a:pt x="2379821" y="2616696"/>
                </a:lnTo>
                <a:lnTo>
                  <a:pt x="2386361" y="2604262"/>
                </a:lnTo>
                <a:lnTo>
                  <a:pt x="2392568" y="2591637"/>
                </a:lnTo>
                <a:lnTo>
                  <a:pt x="2399538" y="2579370"/>
                </a:lnTo>
                <a:lnTo>
                  <a:pt x="2420435" y="2549213"/>
                </a:lnTo>
                <a:lnTo>
                  <a:pt x="2426700" y="2542809"/>
                </a:lnTo>
                <a:lnTo>
                  <a:pt x="2429702" y="2536239"/>
                </a:lnTo>
                <a:lnTo>
                  <a:pt x="2440813" y="2505583"/>
                </a:lnTo>
                <a:lnTo>
                  <a:pt x="2442032" y="2456439"/>
                </a:lnTo>
                <a:lnTo>
                  <a:pt x="2442475" y="2407235"/>
                </a:lnTo>
                <a:lnTo>
                  <a:pt x="2442603" y="2358004"/>
                </a:lnTo>
                <a:lnTo>
                  <a:pt x="2442876" y="2308780"/>
                </a:lnTo>
                <a:lnTo>
                  <a:pt x="2443757" y="2259598"/>
                </a:lnTo>
                <a:lnTo>
                  <a:pt x="2445706" y="2210492"/>
                </a:lnTo>
                <a:lnTo>
                  <a:pt x="2449185" y="2161496"/>
                </a:lnTo>
                <a:lnTo>
                  <a:pt x="2454656" y="2112645"/>
                </a:lnTo>
                <a:lnTo>
                  <a:pt x="2484320" y="2102840"/>
                </a:lnTo>
                <a:lnTo>
                  <a:pt x="2496058" y="2100326"/>
                </a:lnTo>
                <a:lnTo>
                  <a:pt x="2506543" y="2094422"/>
                </a:lnTo>
                <a:lnTo>
                  <a:pt x="2516409" y="2087483"/>
                </a:lnTo>
                <a:lnTo>
                  <a:pt x="2526418" y="2080805"/>
                </a:lnTo>
                <a:lnTo>
                  <a:pt x="2537333" y="2075688"/>
                </a:lnTo>
                <a:lnTo>
                  <a:pt x="2577976" y="2066432"/>
                </a:lnTo>
                <a:lnTo>
                  <a:pt x="2613882" y="2062702"/>
                </a:lnTo>
                <a:lnTo>
                  <a:pt x="2649454" y="2056257"/>
                </a:lnTo>
                <a:lnTo>
                  <a:pt x="2689097" y="2038858"/>
                </a:lnTo>
                <a:lnTo>
                  <a:pt x="2722290" y="2018909"/>
                </a:lnTo>
                <a:lnTo>
                  <a:pt x="2738802" y="2010711"/>
                </a:lnTo>
                <a:lnTo>
                  <a:pt x="2761482" y="2004300"/>
                </a:lnTo>
                <a:lnTo>
                  <a:pt x="2813177" y="1989708"/>
                </a:lnTo>
                <a:lnTo>
                  <a:pt x="2854579" y="1977517"/>
                </a:lnTo>
                <a:lnTo>
                  <a:pt x="2861099" y="1968029"/>
                </a:lnTo>
                <a:lnTo>
                  <a:pt x="2867406" y="1958387"/>
                </a:lnTo>
                <a:lnTo>
                  <a:pt x="2874188" y="1949102"/>
                </a:lnTo>
                <a:lnTo>
                  <a:pt x="2882138" y="1940687"/>
                </a:lnTo>
                <a:lnTo>
                  <a:pt x="2892303" y="1934158"/>
                </a:lnTo>
                <a:lnTo>
                  <a:pt x="2903934" y="1929130"/>
                </a:lnTo>
                <a:lnTo>
                  <a:pt x="2915017" y="1923720"/>
                </a:lnTo>
                <a:lnTo>
                  <a:pt x="2923540" y="1916049"/>
                </a:lnTo>
                <a:lnTo>
                  <a:pt x="2933043" y="1898717"/>
                </a:lnTo>
                <a:lnTo>
                  <a:pt x="2939653" y="1880171"/>
                </a:lnTo>
                <a:lnTo>
                  <a:pt x="2945096" y="1861149"/>
                </a:lnTo>
                <a:lnTo>
                  <a:pt x="2951098" y="1842389"/>
                </a:lnTo>
                <a:lnTo>
                  <a:pt x="2978658" y="1768728"/>
                </a:lnTo>
                <a:lnTo>
                  <a:pt x="2992501" y="1731771"/>
                </a:lnTo>
                <a:lnTo>
                  <a:pt x="2989373" y="1713315"/>
                </a:lnTo>
                <a:lnTo>
                  <a:pt x="2978658" y="1658112"/>
                </a:lnTo>
                <a:lnTo>
                  <a:pt x="2965688" y="1621043"/>
                </a:lnTo>
                <a:lnTo>
                  <a:pt x="2958280" y="1602765"/>
                </a:lnTo>
                <a:lnTo>
                  <a:pt x="2951098" y="1584452"/>
                </a:lnTo>
                <a:lnTo>
                  <a:pt x="2937256" y="1547621"/>
                </a:lnTo>
                <a:lnTo>
                  <a:pt x="2923540" y="1510792"/>
                </a:lnTo>
                <a:lnTo>
                  <a:pt x="2909697" y="1473834"/>
                </a:lnTo>
                <a:lnTo>
                  <a:pt x="2912148" y="1422236"/>
                </a:lnTo>
                <a:lnTo>
                  <a:pt x="2914313" y="1370631"/>
                </a:lnTo>
                <a:lnTo>
                  <a:pt x="2916637" y="1319045"/>
                </a:lnTo>
                <a:lnTo>
                  <a:pt x="2919564" y="1267501"/>
                </a:lnTo>
                <a:lnTo>
                  <a:pt x="2923540" y="1216025"/>
                </a:lnTo>
                <a:lnTo>
                  <a:pt x="2934890" y="1174845"/>
                </a:lnTo>
                <a:lnTo>
                  <a:pt x="2951098" y="1130046"/>
                </a:lnTo>
                <a:lnTo>
                  <a:pt x="2981656" y="1111115"/>
                </a:lnTo>
                <a:lnTo>
                  <a:pt x="2992501" y="1105408"/>
                </a:lnTo>
                <a:lnTo>
                  <a:pt x="2995590" y="1096045"/>
                </a:lnTo>
                <a:lnTo>
                  <a:pt x="2998454" y="1086612"/>
                </a:lnTo>
                <a:lnTo>
                  <a:pt x="3001770" y="1077368"/>
                </a:lnTo>
                <a:lnTo>
                  <a:pt x="3039887" y="1022080"/>
                </a:lnTo>
                <a:lnTo>
                  <a:pt x="3061462" y="994917"/>
                </a:lnTo>
                <a:lnTo>
                  <a:pt x="3064605" y="982541"/>
                </a:lnTo>
                <a:lnTo>
                  <a:pt x="3075178" y="945768"/>
                </a:lnTo>
                <a:lnTo>
                  <a:pt x="3096073" y="909014"/>
                </a:lnTo>
                <a:lnTo>
                  <a:pt x="3102737" y="896620"/>
                </a:lnTo>
                <a:lnTo>
                  <a:pt x="3106668" y="887561"/>
                </a:lnTo>
                <a:lnTo>
                  <a:pt x="3110087" y="878347"/>
                </a:lnTo>
                <a:lnTo>
                  <a:pt x="3113291" y="869062"/>
                </a:lnTo>
                <a:lnTo>
                  <a:pt x="3116580" y="859789"/>
                </a:lnTo>
                <a:lnTo>
                  <a:pt x="3114041" y="819773"/>
                </a:lnTo>
                <a:lnTo>
                  <a:pt x="3112087" y="779684"/>
                </a:lnTo>
                <a:lnTo>
                  <a:pt x="3108918" y="739739"/>
                </a:lnTo>
                <a:lnTo>
                  <a:pt x="3102737" y="700151"/>
                </a:lnTo>
                <a:lnTo>
                  <a:pt x="3075178" y="663193"/>
                </a:lnTo>
                <a:lnTo>
                  <a:pt x="3036268" y="634872"/>
                </a:lnTo>
                <a:lnTo>
                  <a:pt x="2992501" y="614172"/>
                </a:lnTo>
                <a:lnTo>
                  <a:pt x="2909697" y="589534"/>
                </a:lnTo>
                <a:lnTo>
                  <a:pt x="2888757" y="584041"/>
                </a:lnTo>
                <a:lnTo>
                  <a:pt x="2878353" y="581032"/>
                </a:lnTo>
                <a:lnTo>
                  <a:pt x="2868295" y="577214"/>
                </a:lnTo>
                <a:lnTo>
                  <a:pt x="2849606" y="568620"/>
                </a:lnTo>
                <a:lnTo>
                  <a:pt x="2822987" y="556752"/>
                </a:lnTo>
                <a:lnTo>
                  <a:pt x="2771775" y="540385"/>
                </a:lnTo>
                <a:lnTo>
                  <a:pt x="2716716" y="536776"/>
                </a:lnTo>
                <a:lnTo>
                  <a:pt x="2661591" y="534191"/>
                </a:lnTo>
                <a:lnTo>
                  <a:pt x="2606424" y="532191"/>
                </a:lnTo>
                <a:lnTo>
                  <a:pt x="2551237" y="530338"/>
                </a:lnTo>
                <a:lnTo>
                  <a:pt x="2496058" y="528192"/>
                </a:lnTo>
                <a:lnTo>
                  <a:pt x="2448036" y="506952"/>
                </a:lnTo>
                <a:lnTo>
                  <a:pt x="2399538" y="479043"/>
                </a:lnTo>
                <a:lnTo>
                  <a:pt x="2388625" y="433198"/>
                </a:lnTo>
                <a:lnTo>
                  <a:pt x="2385695" y="417575"/>
                </a:lnTo>
                <a:lnTo>
                  <a:pt x="2376805" y="387872"/>
                </a:lnTo>
                <a:lnTo>
                  <a:pt x="2372913" y="380748"/>
                </a:lnTo>
                <a:lnTo>
                  <a:pt x="2369327" y="381109"/>
                </a:lnTo>
                <a:lnTo>
                  <a:pt x="2361351" y="373863"/>
                </a:lnTo>
                <a:lnTo>
                  <a:pt x="2344293" y="343915"/>
                </a:lnTo>
                <a:lnTo>
                  <a:pt x="2334859" y="319061"/>
                </a:lnTo>
                <a:lnTo>
                  <a:pt x="2324068" y="287670"/>
                </a:lnTo>
                <a:lnTo>
                  <a:pt x="2309610" y="256780"/>
                </a:lnTo>
                <a:lnTo>
                  <a:pt x="2262340" y="224182"/>
                </a:lnTo>
                <a:lnTo>
                  <a:pt x="2220706" y="216344"/>
                </a:lnTo>
                <a:lnTo>
                  <a:pt x="2182286" y="210887"/>
                </a:lnTo>
                <a:lnTo>
                  <a:pt x="2165096" y="208787"/>
                </a:lnTo>
                <a:lnTo>
                  <a:pt x="2117319" y="210185"/>
                </a:lnTo>
                <a:lnTo>
                  <a:pt x="2068014" y="211083"/>
                </a:lnTo>
                <a:lnTo>
                  <a:pt x="2017628" y="211973"/>
                </a:lnTo>
                <a:lnTo>
                  <a:pt x="1966610" y="213344"/>
                </a:lnTo>
                <a:lnTo>
                  <a:pt x="1915408" y="215684"/>
                </a:lnTo>
                <a:lnTo>
                  <a:pt x="1864469" y="219485"/>
                </a:lnTo>
                <a:lnTo>
                  <a:pt x="1814241" y="225236"/>
                </a:lnTo>
                <a:lnTo>
                  <a:pt x="1765172" y="233425"/>
                </a:lnTo>
                <a:lnTo>
                  <a:pt x="1734079" y="242391"/>
                </a:lnTo>
                <a:lnTo>
                  <a:pt x="1723770" y="245617"/>
                </a:lnTo>
                <a:lnTo>
                  <a:pt x="1659755" y="238370"/>
                </a:lnTo>
                <a:lnTo>
                  <a:pt x="1613013" y="233646"/>
                </a:lnTo>
                <a:lnTo>
                  <a:pt x="1580383" y="230791"/>
                </a:lnTo>
                <a:lnTo>
                  <a:pt x="1558702" y="229148"/>
                </a:lnTo>
                <a:lnTo>
                  <a:pt x="1544809" y="228060"/>
                </a:lnTo>
                <a:lnTo>
                  <a:pt x="1535542" y="226873"/>
                </a:lnTo>
                <a:lnTo>
                  <a:pt x="1527739" y="224929"/>
                </a:lnTo>
                <a:lnTo>
                  <a:pt x="1518238" y="221572"/>
                </a:lnTo>
                <a:lnTo>
                  <a:pt x="1503877" y="216148"/>
                </a:lnTo>
                <a:lnTo>
                  <a:pt x="1481493" y="207998"/>
                </a:lnTo>
                <a:lnTo>
                  <a:pt x="1447927" y="196468"/>
                </a:lnTo>
                <a:lnTo>
                  <a:pt x="1421542" y="188517"/>
                </a:lnTo>
                <a:lnTo>
                  <a:pt x="1404588" y="183530"/>
                </a:lnTo>
                <a:lnTo>
                  <a:pt x="1388633" y="175805"/>
                </a:lnTo>
                <a:lnTo>
                  <a:pt x="1341089" y="141322"/>
                </a:lnTo>
                <a:lnTo>
                  <a:pt x="1310365" y="114406"/>
                </a:lnTo>
                <a:lnTo>
                  <a:pt x="1241170" y="73660"/>
                </a:lnTo>
                <a:lnTo>
                  <a:pt x="1199769" y="49149"/>
                </a:lnTo>
                <a:lnTo>
                  <a:pt x="1195419" y="29114"/>
                </a:lnTo>
                <a:lnTo>
                  <a:pt x="1192268" y="19716"/>
                </a:lnTo>
                <a:lnTo>
                  <a:pt x="1145331" y="442"/>
                </a:lnTo>
                <a:lnTo>
                  <a:pt x="1130808" y="0"/>
                </a:lnTo>
                <a:lnTo>
                  <a:pt x="1082464" y="1335"/>
                </a:lnTo>
                <a:lnTo>
                  <a:pt x="1034192" y="4587"/>
                </a:lnTo>
                <a:lnTo>
                  <a:pt x="985968" y="8626"/>
                </a:lnTo>
                <a:lnTo>
                  <a:pt x="937768" y="12318"/>
                </a:lnTo>
                <a:lnTo>
                  <a:pt x="906042" y="21577"/>
                </a:lnTo>
                <a:lnTo>
                  <a:pt x="894570" y="24785"/>
                </a:lnTo>
                <a:lnTo>
                  <a:pt x="895180" y="24775"/>
                </a:lnTo>
                <a:lnTo>
                  <a:pt x="899697" y="24376"/>
                </a:lnTo>
                <a:lnTo>
                  <a:pt x="899949" y="26418"/>
                </a:lnTo>
                <a:lnTo>
                  <a:pt x="887762" y="33732"/>
                </a:lnTo>
                <a:lnTo>
                  <a:pt x="825959" y="61475"/>
                </a:lnTo>
                <a:lnTo>
                  <a:pt x="772287" y="85978"/>
                </a:lnTo>
                <a:lnTo>
                  <a:pt x="769106" y="95305"/>
                </a:lnTo>
                <a:lnTo>
                  <a:pt x="742039" y="151112"/>
                </a:lnTo>
                <a:lnTo>
                  <a:pt x="729720" y="167271"/>
                </a:lnTo>
                <a:lnTo>
                  <a:pt x="730026" y="162930"/>
                </a:lnTo>
                <a:lnTo>
                  <a:pt x="732123" y="155511"/>
                </a:lnTo>
                <a:lnTo>
                  <a:pt x="734120" y="148915"/>
                </a:lnTo>
                <a:lnTo>
                  <a:pt x="734129" y="147043"/>
                </a:lnTo>
                <a:lnTo>
                  <a:pt x="703326" y="208787"/>
                </a:lnTo>
                <a:lnTo>
                  <a:pt x="697690" y="227917"/>
                </a:lnTo>
                <a:lnTo>
                  <a:pt x="694699" y="237309"/>
                </a:lnTo>
                <a:lnTo>
                  <a:pt x="663576" y="263441"/>
                </a:lnTo>
                <a:lnTo>
                  <a:pt x="627967" y="277336"/>
                </a:lnTo>
                <a:lnTo>
                  <a:pt x="565404" y="294766"/>
                </a:lnTo>
                <a:lnTo>
                  <a:pt x="555095" y="298049"/>
                </a:lnTo>
                <a:lnTo>
                  <a:pt x="544845" y="301498"/>
                </a:lnTo>
                <a:lnTo>
                  <a:pt x="534525" y="304661"/>
                </a:lnTo>
                <a:lnTo>
                  <a:pt x="524001" y="307086"/>
                </a:lnTo>
                <a:lnTo>
                  <a:pt x="493488" y="312398"/>
                </a:lnTo>
                <a:lnTo>
                  <a:pt x="461819" y="318055"/>
                </a:lnTo>
                <a:lnTo>
                  <a:pt x="430222" y="324356"/>
                </a:lnTo>
                <a:lnTo>
                  <a:pt x="399923" y="331597"/>
                </a:lnTo>
                <a:lnTo>
                  <a:pt x="378662" y="336589"/>
                </a:lnTo>
                <a:lnTo>
                  <a:pt x="336379" y="347384"/>
                </a:lnTo>
                <a:lnTo>
                  <a:pt x="275844" y="380746"/>
                </a:lnTo>
                <a:lnTo>
                  <a:pt x="268573" y="389804"/>
                </a:lnTo>
                <a:lnTo>
                  <a:pt x="261112" y="398732"/>
                </a:lnTo>
                <a:lnTo>
                  <a:pt x="240280" y="435657"/>
                </a:lnTo>
                <a:lnTo>
                  <a:pt x="227175" y="472725"/>
                </a:lnTo>
                <a:lnTo>
                  <a:pt x="220599" y="491236"/>
                </a:lnTo>
                <a:lnTo>
                  <a:pt x="217652" y="500689"/>
                </a:lnTo>
                <a:lnTo>
                  <a:pt x="215026" y="510286"/>
                </a:lnTo>
                <a:lnTo>
                  <a:pt x="211758" y="519596"/>
                </a:lnTo>
                <a:lnTo>
                  <a:pt x="206882" y="528192"/>
                </a:lnTo>
                <a:lnTo>
                  <a:pt x="179324" y="565023"/>
                </a:lnTo>
                <a:lnTo>
                  <a:pt x="175946" y="577328"/>
                </a:lnTo>
                <a:lnTo>
                  <a:pt x="165481" y="614172"/>
                </a:lnTo>
                <a:lnTo>
                  <a:pt x="148558" y="660288"/>
                </a:lnTo>
                <a:lnTo>
                  <a:pt x="137922" y="687831"/>
                </a:lnTo>
                <a:lnTo>
                  <a:pt x="141029" y="724709"/>
                </a:lnTo>
                <a:lnTo>
                  <a:pt x="147244" y="798417"/>
                </a:lnTo>
                <a:lnTo>
                  <a:pt x="153622" y="847778"/>
                </a:lnTo>
                <a:lnTo>
                  <a:pt x="165481" y="884301"/>
                </a:lnTo>
                <a:lnTo>
                  <a:pt x="191577" y="929223"/>
                </a:lnTo>
                <a:lnTo>
                  <a:pt x="217057" y="965388"/>
                </a:lnTo>
                <a:lnTo>
                  <a:pt x="220735" y="966365"/>
                </a:lnTo>
                <a:lnTo>
                  <a:pt x="221238" y="962430"/>
                </a:lnTo>
                <a:lnTo>
                  <a:pt x="220711" y="958450"/>
                </a:lnTo>
                <a:lnTo>
                  <a:pt x="221305" y="959292"/>
                </a:lnTo>
                <a:lnTo>
                  <a:pt x="225165" y="969826"/>
                </a:lnTo>
                <a:lnTo>
                  <a:pt x="234442" y="994917"/>
                </a:lnTo>
                <a:lnTo>
                  <a:pt x="231868" y="1041032"/>
                </a:lnTo>
                <a:lnTo>
                  <a:pt x="229854" y="1087231"/>
                </a:lnTo>
                <a:lnTo>
                  <a:pt x="226673" y="1133310"/>
                </a:lnTo>
                <a:lnTo>
                  <a:pt x="220599" y="1179067"/>
                </a:lnTo>
                <a:lnTo>
                  <a:pt x="196611" y="1224200"/>
                </a:lnTo>
                <a:lnTo>
                  <a:pt x="180004" y="1243308"/>
                </a:lnTo>
                <a:lnTo>
                  <a:pt x="165481" y="1265047"/>
                </a:lnTo>
                <a:lnTo>
                  <a:pt x="158013" y="1283327"/>
                </a:lnTo>
                <a:lnTo>
                  <a:pt x="152130" y="1302130"/>
                </a:lnTo>
                <a:lnTo>
                  <a:pt x="146032" y="1320839"/>
                </a:lnTo>
                <a:lnTo>
                  <a:pt x="118735" y="1373657"/>
                </a:lnTo>
                <a:lnTo>
                  <a:pt x="68961" y="1437005"/>
                </a:lnTo>
                <a:lnTo>
                  <a:pt x="41401" y="1510792"/>
                </a:lnTo>
                <a:lnTo>
                  <a:pt x="27559" y="1547621"/>
                </a:lnTo>
                <a:lnTo>
                  <a:pt x="28824" y="1597959"/>
                </a:lnTo>
                <a:lnTo>
                  <a:pt x="29925" y="1648308"/>
                </a:lnTo>
                <a:lnTo>
                  <a:pt x="30933" y="1698667"/>
                </a:lnTo>
                <a:lnTo>
                  <a:pt x="31919" y="1749031"/>
                </a:lnTo>
                <a:lnTo>
                  <a:pt x="32956" y="1799399"/>
                </a:lnTo>
                <a:lnTo>
                  <a:pt x="34115" y="1849767"/>
                </a:lnTo>
                <a:lnTo>
                  <a:pt x="35467" y="1900131"/>
                </a:lnTo>
                <a:lnTo>
                  <a:pt x="37085" y="1950490"/>
                </a:lnTo>
                <a:lnTo>
                  <a:pt x="39039" y="2000839"/>
                </a:lnTo>
                <a:lnTo>
                  <a:pt x="41401" y="2051177"/>
                </a:lnTo>
                <a:lnTo>
                  <a:pt x="48498" y="2069592"/>
                </a:lnTo>
                <a:lnTo>
                  <a:pt x="53064" y="2078609"/>
                </a:lnTo>
                <a:lnTo>
                  <a:pt x="51740" y="2131649"/>
                </a:lnTo>
                <a:lnTo>
                  <a:pt x="42671" y="2169874"/>
                </a:lnTo>
                <a:lnTo>
                  <a:pt x="29507" y="2207075"/>
                </a:lnTo>
                <a:lnTo>
                  <a:pt x="13843" y="2247646"/>
                </a:lnTo>
                <a:lnTo>
                  <a:pt x="0" y="2284476"/>
                </a:lnTo>
                <a:lnTo>
                  <a:pt x="6032" y="2352230"/>
                </a:lnTo>
                <a:lnTo>
                  <a:pt x="17430" y="2391453"/>
                </a:lnTo>
                <a:lnTo>
                  <a:pt x="54068" y="2424922"/>
                </a:lnTo>
                <a:lnTo>
                  <a:pt x="82353" y="2429605"/>
                </a:lnTo>
                <a:lnTo>
                  <a:pt x="96519" y="2431923"/>
                </a:lnTo>
                <a:lnTo>
                  <a:pt x="106703" y="2438396"/>
                </a:lnTo>
                <a:lnTo>
                  <a:pt x="116744" y="2445035"/>
                </a:lnTo>
                <a:lnTo>
                  <a:pt x="127023" y="2451246"/>
                </a:lnTo>
                <a:lnTo>
                  <a:pt x="137922" y="2456434"/>
                </a:lnTo>
                <a:lnTo>
                  <a:pt x="186834" y="2473763"/>
                </a:lnTo>
                <a:lnTo>
                  <a:pt x="219471" y="2480865"/>
                </a:lnTo>
                <a:lnTo>
                  <a:pt x="252704" y="2484991"/>
                </a:lnTo>
                <a:lnTo>
                  <a:pt x="303403" y="2493391"/>
                </a:lnTo>
                <a:lnTo>
                  <a:pt x="313926" y="2495903"/>
                </a:lnTo>
                <a:lnTo>
                  <a:pt x="324246" y="2499010"/>
                </a:lnTo>
                <a:lnTo>
                  <a:pt x="334496" y="2502356"/>
                </a:lnTo>
                <a:lnTo>
                  <a:pt x="344805" y="2505583"/>
                </a:lnTo>
                <a:lnTo>
                  <a:pt x="358578" y="2502642"/>
                </a:lnTo>
                <a:lnTo>
                  <a:pt x="372411" y="2499772"/>
                </a:lnTo>
                <a:lnTo>
                  <a:pt x="386220" y="2496760"/>
                </a:lnTo>
                <a:lnTo>
                  <a:pt x="424574" y="2486380"/>
                </a:lnTo>
                <a:lnTo>
                  <a:pt x="473592" y="2471548"/>
                </a:lnTo>
                <a:lnTo>
                  <a:pt x="482600" y="2468753"/>
                </a:lnTo>
                <a:lnTo>
                  <a:pt x="513687" y="2471535"/>
                </a:lnTo>
                <a:lnTo>
                  <a:pt x="575861" y="2477146"/>
                </a:lnTo>
                <a:lnTo>
                  <a:pt x="617880" y="2482621"/>
                </a:lnTo>
                <a:lnTo>
                  <a:pt x="678130" y="2526371"/>
                </a:lnTo>
                <a:lnTo>
                  <a:pt x="695118" y="2553970"/>
                </a:lnTo>
                <a:lnTo>
                  <a:pt x="712749" y="2578901"/>
                </a:lnTo>
                <a:lnTo>
                  <a:pt x="744728" y="2603881"/>
                </a:lnTo>
                <a:lnTo>
                  <a:pt x="786003" y="2616200"/>
                </a:lnTo>
                <a:lnTo>
                  <a:pt x="827357" y="2622486"/>
                </a:lnTo>
                <a:lnTo>
                  <a:pt x="848135" y="2625201"/>
                </a:lnTo>
                <a:lnTo>
                  <a:pt x="868807" y="2628392"/>
                </a:lnTo>
                <a:lnTo>
                  <a:pt x="882651" y="2631191"/>
                </a:lnTo>
                <a:lnTo>
                  <a:pt x="896413" y="2634313"/>
                </a:lnTo>
                <a:lnTo>
                  <a:pt x="910151" y="2637553"/>
                </a:lnTo>
                <a:lnTo>
                  <a:pt x="923925" y="2640711"/>
                </a:lnTo>
                <a:lnTo>
                  <a:pt x="951400" y="2657176"/>
                </a:lnTo>
                <a:lnTo>
                  <a:pt x="969204" y="2667419"/>
                </a:lnTo>
                <a:lnTo>
                  <a:pt x="981493" y="2672780"/>
                </a:lnTo>
                <a:lnTo>
                  <a:pt x="992424" y="2674602"/>
                </a:lnTo>
                <a:lnTo>
                  <a:pt x="1006155" y="2674224"/>
                </a:lnTo>
                <a:lnTo>
                  <a:pt x="1026842" y="2672987"/>
                </a:lnTo>
                <a:lnTo>
                  <a:pt x="1058642" y="2672234"/>
                </a:lnTo>
                <a:lnTo>
                  <a:pt x="1105712" y="2673305"/>
                </a:lnTo>
                <a:lnTo>
                  <a:pt x="1172210" y="2677541"/>
                </a:lnTo>
                <a:lnTo>
                  <a:pt x="1220517" y="2683176"/>
                </a:lnTo>
                <a:lnTo>
                  <a:pt x="1244594" y="2686595"/>
                </a:lnTo>
                <a:lnTo>
                  <a:pt x="1268730" y="2689860"/>
                </a:lnTo>
                <a:lnTo>
                  <a:pt x="1271891" y="2699186"/>
                </a:lnTo>
                <a:lnTo>
                  <a:pt x="1274873" y="2708560"/>
                </a:lnTo>
                <a:lnTo>
                  <a:pt x="1278213" y="2717792"/>
                </a:lnTo>
                <a:lnTo>
                  <a:pt x="1282445" y="2726690"/>
                </a:lnTo>
                <a:lnTo>
                  <a:pt x="1289002" y="2736105"/>
                </a:lnTo>
                <a:lnTo>
                  <a:pt x="1296606" y="2744962"/>
                </a:lnTo>
                <a:lnTo>
                  <a:pt x="1304020" y="2753889"/>
                </a:lnTo>
                <a:lnTo>
                  <a:pt x="1310005" y="2763520"/>
                </a:lnTo>
                <a:lnTo>
                  <a:pt x="1314007" y="2775682"/>
                </a:lnTo>
                <a:lnTo>
                  <a:pt x="1316212" y="2788427"/>
                </a:lnTo>
                <a:lnTo>
                  <a:pt x="1318773" y="2801006"/>
                </a:lnTo>
                <a:lnTo>
                  <a:pt x="1341465" y="2834671"/>
                </a:lnTo>
                <a:lnTo>
                  <a:pt x="1380462" y="2854531"/>
                </a:lnTo>
                <a:lnTo>
                  <a:pt x="1406652" y="2861818"/>
                </a:lnTo>
                <a:lnTo>
                  <a:pt x="1416780" y="2871216"/>
                </a:lnTo>
                <a:lnTo>
                  <a:pt x="1447927" y="2898648"/>
                </a:lnTo>
                <a:lnTo>
                  <a:pt x="1488360" y="2922783"/>
                </a:lnTo>
                <a:lnTo>
                  <a:pt x="1526714" y="2934402"/>
                </a:lnTo>
                <a:lnTo>
                  <a:pt x="1565606" y="2936540"/>
                </a:lnTo>
                <a:lnTo>
                  <a:pt x="1607652" y="2932230"/>
                </a:lnTo>
                <a:lnTo>
                  <a:pt x="1655470" y="2924508"/>
                </a:lnTo>
                <a:lnTo>
                  <a:pt x="1711676" y="2916409"/>
                </a:lnTo>
                <a:lnTo>
                  <a:pt x="1778889" y="2910967"/>
                </a:lnTo>
                <a:lnTo>
                  <a:pt x="1903095" y="2874137"/>
                </a:lnTo>
                <a:lnTo>
                  <a:pt x="1944370" y="2861818"/>
                </a:lnTo>
                <a:lnTo>
                  <a:pt x="1992278" y="2877113"/>
                </a:lnTo>
                <a:lnTo>
                  <a:pt x="2012648" y="2884265"/>
                </a:lnTo>
                <a:lnTo>
                  <a:pt x="2026469" y="2886321"/>
                </a:lnTo>
                <a:lnTo>
                  <a:pt x="2054733" y="2886329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2554604" y="3220974"/>
            <a:ext cx="175069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7112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Arial MT"/>
                <a:cs typeface="Arial MT"/>
              </a:rPr>
              <a:t>SISTEMA ELÉCTRICO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POTENCIA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201689" y="2245719"/>
            <a:ext cx="4542790" cy="3355340"/>
            <a:chOff x="1201689" y="2245719"/>
            <a:chExt cx="4542790" cy="3355340"/>
          </a:xfrm>
        </p:grpSpPr>
        <p:sp>
          <p:nvSpPr>
            <p:cNvPr id="29" name="object 29" descr=""/>
            <p:cNvSpPr/>
            <p:nvPr/>
          </p:nvSpPr>
          <p:spPr>
            <a:xfrm>
              <a:off x="1211214" y="2255244"/>
              <a:ext cx="455930" cy="455930"/>
            </a:xfrm>
            <a:custGeom>
              <a:avLst/>
              <a:gdLst/>
              <a:ahLst/>
              <a:cxnLst/>
              <a:rect l="l" t="t" r="r" b="b"/>
              <a:pathLst>
                <a:path w="455930" h="455930">
                  <a:moveTo>
                    <a:pt x="247559" y="0"/>
                  </a:moveTo>
                  <a:lnTo>
                    <a:pt x="203379" y="482"/>
                  </a:lnTo>
                  <a:lnTo>
                    <a:pt x="160424" y="9340"/>
                  </a:lnTo>
                  <a:lnTo>
                    <a:pt x="119937" y="26193"/>
                  </a:lnTo>
                  <a:lnTo>
                    <a:pt x="83160" y="50661"/>
                  </a:lnTo>
                  <a:lnTo>
                    <a:pt x="51334" y="82365"/>
                  </a:lnTo>
                  <a:lnTo>
                    <a:pt x="25701" y="120925"/>
                  </a:lnTo>
                  <a:lnTo>
                    <a:pt x="8276" y="163831"/>
                  </a:lnTo>
                  <a:lnTo>
                    <a:pt x="0" y="207996"/>
                  </a:lnTo>
                  <a:lnTo>
                    <a:pt x="488" y="252178"/>
                  </a:lnTo>
                  <a:lnTo>
                    <a:pt x="9359" y="295138"/>
                  </a:lnTo>
                  <a:lnTo>
                    <a:pt x="26230" y="335632"/>
                  </a:lnTo>
                  <a:lnTo>
                    <a:pt x="50719" y="372421"/>
                  </a:lnTo>
                  <a:lnTo>
                    <a:pt x="82441" y="404263"/>
                  </a:lnTo>
                  <a:lnTo>
                    <a:pt x="121015" y="429916"/>
                  </a:lnTo>
                  <a:lnTo>
                    <a:pt x="163920" y="447316"/>
                  </a:lnTo>
                  <a:lnTo>
                    <a:pt x="208083" y="455574"/>
                  </a:lnTo>
                  <a:lnTo>
                    <a:pt x="252261" y="455076"/>
                  </a:lnTo>
                  <a:lnTo>
                    <a:pt x="295211" y="446204"/>
                  </a:lnTo>
                  <a:lnTo>
                    <a:pt x="335691" y="429343"/>
                  </a:lnTo>
                  <a:lnTo>
                    <a:pt x="372457" y="404877"/>
                  </a:lnTo>
                  <a:lnTo>
                    <a:pt x="404267" y="373190"/>
                  </a:lnTo>
                  <a:lnTo>
                    <a:pt x="429879" y="334666"/>
                  </a:lnTo>
                  <a:lnTo>
                    <a:pt x="447320" y="291761"/>
                  </a:lnTo>
                  <a:lnTo>
                    <a:pt x="455608" y="247596"/>
                  </a:lnTo>
                  <a:lnTo>
                    <a:pt x="455127" y="203413"/>
                  </a:lnTo>
                  <a:lnTo>
                    <a:pt x="446262" y="160454"/>
                  </a:lnTo>
                  <a:lnTo>
                    <a:pt x="429395" y="119959"/>
                  </a:lnTo>
                  <a:lnTo>
                    <a:pt x="404911" y="83171"/>
                  </a:lnTo>
                  <a:lnTo>
                    <a:pt x="373194" y="51329"/>
                  </a:lnTo>
                  <a:lnTo>
                    <a:pt x="334629" y="25675"/>
                  </a:lnTo>
                  <a:lnTo>
                    <a:pt x="291723" y="8271"/>
                  </a:lnTo>
                  <a:lnTo>
                    <a:pt x="247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211214" y="2255244"/>
              <a:ext cx="455930" cy="455930"/>
            </a:xfrm>
            <a:custGeom>
              <a:avLst/>
              <a:gdLst/>
              <a:ahLst/>
              <a:cxnLst/>
              <a:rect l="l" t="t" r="r" b="b"/>
              <a:pathLst>
                <a:path w="455930" h="455930">
                  <a:moveTo>
                    <a:pt x="25701" y="120925"/>
                  </a:moveTo>
                  <a:lnTo>
                    <a:pt x="51334" y="82365"/>
                  </a:lnTo>
                  <a:lnTo>
                    <a:pt x="83160" y="50661"/>
                  </a:lnTo>
                  <a:lnTo>
                    <a:pt x="119937" y="26193"/>
                  </a:lnTo>
                  <a:lnTo>
                    <a:pt x="160424" y="9340"/>
                  </a:lnTo>
                  <a:lnTo>
                    <a:pt x="203379" y="482"/>
                  </a:lnTo>
                  <a:lnTo>
                    <a:pt x="247559" y="0"/>
                  </a:lnTo>
                  <a:lnTo>
                    <a:pt x="291723" y="8271"/>
                  </a:lnTo>
                  <a:lnTo>
                    <a:pt x="334629" y="25675"/>
                  </a:lnTo>
                  <a:lnTo>
                    <a:pt x="373194" y="51329"/>
                  </a:lnTo>
                  <a:lnTo>
                    <a:pt x="404911" y="83171"/>
                  </a:lnTo>
                  <a:lnTo>
                    <a:pt x="429395" y="119959"/>
                  </a:lnTo>
                  <a:lnTo>
                    <a:pt x="446262" y="160454"/>
                  </a:lnTo>
                  <a:lnTo>
                    <a:pt x="455127" y="203413"/>
                  </a:lnTo>
                  <a:lnTo>
                    <a:pt x="455608" y="247596"/>
                  </a:lnTo>
                  <a:lnTo>
                    <a:pt x="447320" y="291761"/>
                  </a:lnTo>
                  <a:lnTo>
                    <a:pt x="429879" y="334666"/>
                  </a:lnTo>
                  <a:lnTo>
                    <a:pt x="404267" y="373190"/>
                  </a:lnTo>
                  <a:lnTo>
                    <a:pt x="372457" y="404877"/>
                  </a:lnTo>
                  <a:lnTo>
                    <a:pt x="335691" y="429343"/>
                  </a:lnTo>
                  <a:lnTo>
                    <a:pt x="295211" y="446204"/>
                  </a:lnTo>
                  <a:lnTo>
                    <a:pt x="252261" y="455076"/>
                  </a:lnTo>
                  <a:lnTo>
                    <a:pt x="208083" y="455574"/>
                  </a:lnTo>
                  <a:lnTo>
                    <a:pt x="163920" y="447316"/>
                  </a:lnTo>
                  <a:lnTo>
                    <a:pt x="121015" y="429916"/>
                  </a:lnTo>
                  <a:lnTo>
                    <a:pt x="82441" y="404263"/>
                  </a:lnTo>
                  <a:lnTo>
                    <a:pt x="50719" y="372421"/>
                  </a:lnTo>
                  <a:lnTo>
                    <a:pt x="26230" y="335632"/>
                  </a:lnTo>
                  <a:lnTo>
                    <a:pt x="9359" y="295138"/>
                  </a:lnTo>
                  <a:lnTo>
                    <a:pt x="488" y="252178"/>
                  </a:lnTo>
                  <a:lnTo>
                    <a:pt x="0" y="207996"/>
                  </a:lnTo>
                  <a:lnTo>
                    <a:pt x="8276" y="163831"/>
                  </a:lnTo>
                  <a:lnTo>
                    <a:pt x="25701" y="120925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0959" y="2396874"/>
              <a:ext cx="222631" cy="17724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642109" y="2526537"/>
              <a:ext cx="1512570" cy="2737485"/>
            </a:xfrm>
            <a:custGeom>
              <a:avLst/>
              <a:gdLst/>
              <a:ahLst/>
              <a:cxnLst/>
              <a:rect l="l" t="t" r="r" b="b"/>
              <a:pathLst>
                <a:path w="1512570" h="2737485">
                  <a:moveTo>
                    <a:pt x="446531" y="297434"/>
                  </a:moveTo>
                  <a:lnTo>
                    <a:pt x="0" y="61467"/>
                  </a:lnTo>
                </a:path>
                <a:path w="1512570" h="2737485">
                  <a:moveTo>
                    <a:pt x="278764" y="0"/>
                  </a:moveTo>
                  <a:lnTo>
                    <a:pt x="107950" y="323341"/>
                  </a:lnTo>
                </a:path>
                <a:path w="1512570" h="2737485">
                  <a:moveTo>
                    <a:pt x="1432940" y="2410333"/>
                  </a:moveTo>
                  <a:lnTo>
                    <a:pt x="1334770" y="2666492"/>
                  </a:lnTo>
                </a:path>
                <a:path w="1512570" h="2737485">
                  <a:moveTo>
                    <a:pt x="1170939" y="2606675"/>
                  </a:moveTo>
                  <a:lnTo>
                    <a:pt x="1512442" y="2737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815843" y="5195188"/>
              <a:ext cx="177165" cy="406400"/>
            </a:xfrm>
            <a:custGeom>
              <a:avLst/>
              <a:gdLst/>
              <a:ahLst/>
              <a:cxnLst/>
              <a:rect l="l" t="t" r="r" b="b"/>
              <a:pathLst>
                <a:path w="177164" h="406400">
                  <a:moveTo>
                    <a:pt x="0" y="264541"/>
                  </a:moveTo>
                  <a:lnTo>
                    <a:pt x="13843" y="405803"/>
                  </a:lnTo>
                  <a:lnTo>
                    <a:pt x="118491" y="309880"/>
                  </a:lnTo>
                  <a:lnTo>
                    <a:pt x="99240" y="302514"/>
                  </a:lnTo>
                  <a:lnTo>
                    <a:pt x="63626" y="302514"/>
                  </a:lnTo>
                  <a:lnTo>
                    <a:pt x="45847" y="295656"/>
                  </a:lnTo>
                  <a:lnTo>
                    <a:pt x="50382" y="283819"/>
                  </a:lnTo>
                  <a:lnTo>
                    <a:pt x="0" y="264541"/>
                  </a:lnTo>
                  <a:close/>
                </a:path>
                <a:path w="177164" h="406400">
                  <a:moveTo>
                    <a:pt x="50382" y="283819"/>
                  </a:moveTo>
                  <a:lnTo>
                    <a:pt x="45847" y="295656"/>
                  </a:lnTo>
                  <a:lnTo>
                    <a:pt x="63626" y="302514"/>
                  </a:lnTo>
                  <a:lnTo>
                    <a:pt x="68180" y="290629"/>
                  </a:lnTo>
                  <a:lnTo>
                    <a:pt x="50382" y="283819"/>
                  </a:lnTo>
                  <a:close/>
                </a:path>
                <a:path w="177164" h="406400">
                  <a:moveTo>
                    <a:pt x="68180" y="290629"/>
                  </a:moveTo>
                  <a:lnTo>
                    <a:pt x="63626" y="302514"/>
                  </a:lnTo>
                  <a:lnTo>
                    <a:pt x="99240" y="302514"/>
                  </a:lnTo>
                  <a:lnTo>
                    <a:pt x="68180" y="290629"/>
                  </a:lnTo>
                  <a:close/>
                </a:path>
                <a:path w="177164" h="406400">
                  <a:moveTo>
                    <a:pt x="159131" y="0"/>
                  </a:moveTo>
                  <a:lnTo>
                    <a:pt x="50382" y="283819"/>
                  </a:lnTo>
                  <a:lnTo>
                    <a:pt x="68180" y="290629"/>
                  </a:lnTo>
                  <a:lnTo>
                    <a:pt x="176911" y="6858"/>
                  </a:lnTo>
                  <a:lnTo>
                    <a:pt x="1591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702302" y="3178301"/>
              <a:ext cx="822960" cy="0"/>
            </a:xfrm>
            <a:custGeom>
              <a:avLst/>
              <a:gdLst/>
              <a:ahLst/>
              <a:cxnLst/>
              <a:rect l="l" t="t" r="r" b="b"/>
              <a:pathLst>
                <a:path w="822960" h="0">
                  <a:moveTo>
                    <a:pt x="0" y="0"/>
                  </a:moveTo>
                  <a:lnTo>
                    <a:pt x="82296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702302" y="2995421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w="0" h="365760">
                  <a:moveTo>
                    <a:pt x="0" y="36576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8676" y="3582923"/>
              <a:ext cx="198120" cy="949451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5427726" y="3176777"/>
              <a:ext cx="195580" cy="402590"/>
            </a:xfrm>
            <a:custGeom>
              <a:avLst/>
              <a:gdLst/>
              <a:ahLst/>
              <a:cxnLst/>
              <a:rect l="l" t="t" r="r" b="b"/>
              <a:pathLst>
                <a:path w="195579" h="402589">
                  <a:moveTo>
                    <a:pt x="97536" y="0"/>
                  </a:moveTo>
                  <a:lnTo>
                    <a:pt x="97536" y="182880"/>
                  </a:lnTo>
                </a:path>
                <a:path w="195579" h="402589">
                  <a:moveTo>
                    <a:pt x="0" y="402336"/>
                  </a:moveTo>
                  <a:lnTo>
                    <a:pt x="195072" y="402336"/>
                  </a:lnTo>
                  <a:lnTo>
                    <a:pt x="195072" y="199644"/>
                  </a:lnTo>
                  <a:lnTo>
                    <a:pt x="0" y="199644"/>
                  </a:lnTo>
                  <a:lnTo>
                    <a:pt x="0" y="402336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321046" y="4542282"/>
              <a:ext cx="423545" cy="152400"/>
            </a:xfrm>
            <a:custGeom>
              <a:avLst/>
              <a:gdLst/>
              <a:ahLst/>
              <a:cxnLst/>
              <a:rect l="l" t="t" r="r" b="b"/>
              <a:pathLst>
                <a:path w="423545" h="152400">
                  <a:moveTo>
                    <a:pt x="423290" y="0"/>
                  </a:moveTo>
                  <a:lnTo>
                    <a:pt x="0" y="0"/>
                  </a:lnTo>
                </a:path>
                <a:path w="423545" h="152400">
                  <a:moveTo>
                    <a:pt x="345820" y="57912"/>
                  </a:moveTo>
                  <a:lnTo>
                    <a:pt x="77724" y="57912"/>
                  </a:lnTo>
                </a:path>
                <a:path w="423545" h="152400">
                  <a:moveTo>
                    <a:pt x="293877" y="108204"/>
                  </a:moveTo>
                  <a:lnTo>
                    <a:pt x="131063" y="108204"/>
                  </a:lnTo>
                </a:path>
                <a:path w="423545" h="152400">
                  <a:moveTo>
                    <a:pt x="249808" y="152400"/>
                  </a:moveTo>
                  <a:lnTo>
                    <a:pt x="181355" y="15240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44846" y="3472179"/>
              <a:ext cx="106299" cy="70231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5350255" y="323265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13563" y="0"/>
                  </a:moveTo>
                  <a:lnTo>
                    <a:pt x="296164" y="73659"/>
                  </a:lnTo>
                  <a:lnTo>
                    <a:pt x="275844" y="113537"/>
                  </a:lnTo>
                  <a:lnTo>
                    <a:pt x="248666" y="149987"/>
                  </a:lnTo>
                  <a:lnTo>
                    <a:pt x="215392" y="182625"/>
                  </a:lnTo>
                  <a:lnTo>
                    <a:pt x="176784" y="210565"/>
                  </a:lnTo>
                  <a:lnTo>
                    <a:pt x="133350" y="233679"/>
                  </a:lnTo>
                  <a:lnTo>
                    <a:pt x="85979" y="251459"/>
                  </a:lnTo>
                  <a:lnTo>
                    <a:pt x="35306" y="263397"/>
                  </a:lnTo>
                  <a:lnTo>
                    <a:pt x="0" y="268096"/>
                  </a:lnTo>
                  <a:lnTo>
                    <a:pt x="889" y="268096"/>
                  </a:lnTo>
                  <a:lnTo>
                    <a:pt x="0" y="279780"/>
                  </a:lnTo>
                  <a:lnTo>
                    <a:pt x="1778" y="279780"/>
                  </a:lnTo>
                  <a:lnTo>
                    <a:pt x="58293" y="271271"/>
                  </a:lnTo>
                  <a:lnTo>
                    <a:pt x="110236" y="256666"/>
                  </a:lnTo>
                  <a:lnTo>
                    <a:pt x="158369" y="236092"/>
                  </a:lnTo>
                  <a:lnTo>
                    <a:pt x="202184" y="210057"/>
                  </a:lnTo>
                  <a:lnTo>
                    <a:pt x="251968" y="168275"/>
                  </a:lnTo>
                  <a:lnTo>
                    <a:pt x="282067" y="131571"/>
                  </a:lnTo>
                  <a:lnTo>
                    <a:pt x="305689" y="91312"/>
                  </a:lnTo>
                  <a:lnTo>
                    <a:pt x="321691" y="47625"/>
                  </a:lnTo>
                  <a:lnTo>
                    <a:pt x="329692" y="1524"/>
                  </a:lnTo>
                  <a:lnTo>
                    <a:pt x="3135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40083" y="3467417"/>
              <a:ext cx="115824" cy="79756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5350255" y="3232657"/>
              <a:ext cx="330200" cy="280035"/>
            </a:xfrm>
            <a:custGeom>
              <a:avLst/>
              <a:gdLst/>
              <a:ahLst/>
              <a:cxnLst/>
              <a:rect l="l" t="t" r="r" b="b"/>
              <a:pathLst>
                <a:path w="330200" h="280035">
                  <a:moveTo>
                    <a:pt x="329692" y="1524"/>
                  </a:moveTo>
                  <a:lnTo>
                    <a:pt x="313563" y="0"/>
                  </a:lnTo>
                  <a:lnTo>
                    <a:pt x="311785" y="15493"/>
                  </a:lnTo>
                  <a:lnTo>
                    <a:pt x="309245" y="30352"/>
                  </a:lnTo>
                  <a:lnTo>
                    <a:pt x="296164" y="73659"/>
                  </a:lnTo>
                  <a:lnTo>
                    <a:pt x="275844" y="113537"/>
                  </a:lnTo>
                  <a:lnTo>
                    <a:pt x="248666" y="149987"/>
                  </a:lnTo>
                  <a:lnTo>
                    <a:pt x="215392" y="182625"/>
                  </a:lnTo>
                  <a:lnTo>
                    <a:pt x="176784" y="210565"/>
                  </a:lnTo>
                  <a:lnTo>
                    <a:pt x="133350" y="233679"/>
                  </a:lnTo>
                  <a:lnTo>
                    <a:pt x="85979" y="251459"/>
                  </a:lnTo>
                  <a:lnTo>
                    <a:pt x="35306" y="263397"/>
                  </a:lnTo>
                  <a:lnTo>
                    <a:pt x="0" y="268096"/>
                  </a:lnTo>
                  <a:lnTo>
                    <a:pt x="889" y="268096"/>
                  </a:lnTo>
                  <a:lnTo>
                    <a:pt x="0" y="279780"/>
                  </a:lnTo>
                  <a:lnTo>
                    <a:pt x="1778" y="279780"/>
                  </a:lnTo>
                  <a:lnTo>
                    <a:pt x="58293" y="271271"/>
                  </a:lnTo>
                  <a:lnTo>
                    <a:pt x="110236" y="256666"/>
                  </a:lnTo>
                  <a:lnTo>
                    <a:pt x="158369" y="236092"/>
                  </a:lnTo>
                  <a:lnTo>
                    <a:pt x="202184" y="210057"/>
                  </a:lnTo>
                  <a:lnTo>
                    <a:pt x="251968" y="168275"/>
                  </a:lnTo>
                  <a:lnTo>
                    <a:pt x="282067" y="131571"/>
                  </a:lnTo>
                  <a:lnTo>
                    <a:pt x="305689" y="91312"/>
                  </a:lnTo>
                  <a:lnTo>
                    <a:pt x="321691" y="47625"/>
                  </a:lnTo>
                  <a:lnTo>
                    <a:pt x="328041" y="17017"/>
                  </a:lnTo>
                  <a:lnTo>
                    <a:pt x="329692" y="15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2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4" name="object 4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1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10"/>
              <a:t>REACTORES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473572" y="2518282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29"/>
                </a:lnTo>
                <a:lnTo>
                  <a:pt x="249733" y="18577"/>
                </a:lnTo>
                <a:lnTo>
                  <a:pt x="263778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1625" y="139826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6" y="270890"/>
                </a:lnTo>
                <a:lnTo>
                  <a:pt x="237362" y="282320"/>
                </a:lnTo>
                <a:lnTo>
                  <a:pt x="275859" y="264302"/>
                </a:lnTo>
                <a:lnTo>
                  <a:pt x="304164" y="233044"/>
                </a:lnTo>
                <a:lnTo>
                  <a:pt x="321595" y="191134"/>
                </a:lnTo>
                <a:lnTo>
                  <a:pt x="327405" y="141224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2" y="0"/>
                </a:moveTo>
                <a:lnTo>
                  <a:pt x="51641" y="18097"/>
                </a:lnTo>
                <a:lnTo>
                  <a:pt x="23240" y="49529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2" y="282320"/>
                </a:lnTo>
                <a:lnTo>
                  <a:pt x="93599" y="270890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0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3" y="28416"/>
                </a:lnTo>
                <a:lnTo>
                  <a:pt x="94106" y="11429"/>
                </a:lnTo>
                <a:lnTo>
                  <a:pt x="90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60975" y="2428747"/>
            <a:ext cx="446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2420" algn="l"/>
              </a:tabLst>
            </a:pPr>
            <a:r>
              <a:rPr dirty="0" sz="2400" spc="-50">
                <a:latin typeface="Cambria Math"/>
                <a:cs typeface="Cambria Math"/>
              </a:rPr>
              <a:t>𝑣</a:t>
            </a:r>
            <a:r>
              <a:rPr dirty="0" sz="2400">
                <a:latin typeface="Cambria Math"/>
                <a:cs typeface="Cambria Math"/>
              </a:rPr>
              <a:t>	</a:t>
            </a:r>
            <a:r>
              <a:rPr dirty="0" sz="2400" spc="-50">
                <a:latin typeface="Cambria Math"/>
                <a:cs typeface="Cambria Math"/>
              </a:rPr>
              <a:t>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439656" y="2649473"/>
            <a:ext cx="304800" cy="20320"/>
          </a:xfrm>
          <a:custGeom>
            <a:avLst/>
            <a:gdLst/>
            <a:ahLst/>
            <a:cxnLst/>
            <a:rect l="l" t="t" r="r" b="b"/>
            <a:pathLst>
              <a:path w="304800" h="20319">
                <a:moveTo>
                  <a:pt x="304800" y="0"/>
                </a:moveTo>
                <a:lnTo>
                  <a:pt x="0" y="0"/>
                </a:lnTo>
                <a:lnTo>
                  <a:pt x="0" y="19812"/>
                </a:lnTo>
                <a:lnTo>
                  <a:pt x="304800" y="19812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875654" y="2198623"/>
            <a:ext cx="3900804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3180">
              <a:lnSpc>
                <a:spcPts val="2345"/>
              </a:lnSpc>
              <a:spcBef>
                <a:spcPts val="100"/>
              </a:spcBef>
            </a:pPr>
            <a:r>
              <a:rPr dirty="0" sz="2400" spc="-25">
                <a:latin typeface="Cambria Math"/>
                <a:cs typeface="Cambria Math"/>
              </a:rPr>
              <a:t>𝑑𝑖</a:t>
            </a:r>
            <a:endParaRPr sz="2400">
              <a:latin typeface="Cambria Math"/>
              <a:cs typeface="Cambria Math"/>
            </a:endParaRPr>
          </a:p>
          <a:p>
            <a:pPr marL="38100">
              <a:lnSpc>
                <a:spcPts val="2345"/>
              </a:lnSpc>
            </a:pP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10">
                <a:latin typeface="Cambria Math"/>
                <a:cs typeface="Cambria Math"/>
              </a:rPr>
              <a:t> </a:t>
            </a:r>
            <a:r>
              <a:rPr dirty="0" sz="2400" spc="-440">
                <a:latin typeface="Cambria Math"/>
                <a:cs typeface="Cambria Math"/>
              </a:rPr>
              <a:t>𝑉</a:t>
            </a:r>
            <a:r>
              <a:rPr dirty="0" baseline="-15873" sz="2625" spc="195">
                <a:latin typeface="Cambria Math"/>
                <a:cs typeface="Cambria Math"/>
              </a:rPr>
              <a:t>𝑚</a:t>
            </a:r>
            <a:r>
              <a:rPr dirty="0" baseline="-15873" sz="2625" spc="209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sin(𝜔𝑡</a:t>
            </a:r>
            <a:r>
              <a:rPr dirty="0" sz="2400" spc="6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-2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𝛼)</a:t>
            </a:r>
            <a:r>
              <a:rPr dirty="0" sz="2400" spc="13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14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𝑅𝑖</a:t>
            </a:r>
            <a:r>
              <a:rPr dirty="0" sz="2400" spc="8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-1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𝐿</a:t>
            </a:r>
            <a:r>
              <a:rPr dirty="0" sz="2400" spc="-90">
                <a:latin typeface="Cambria Math"/>
                <a:cs typeface="Cambria Math"/>
              </a:rPr>
              <a:t> </a:t>
            </a:r>
            <a:r>
              <a:rPr dirty="0" baseline="-37037" sz="3600" spc="-37">
                <a:latin typeface="Cambria Math"/>
                <a:cs typeface="Cambria Math"/>
              </a:rPr>
              <a:t>𝑑𝑡</a:t>
            </a:r>
            <a:endParaRPr baseline="-37037" sz="360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406516" y="3441827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60" h="282575">
                <a:moveTo>
                  <a:pt x="237362" y="0"/>
                </a:moveTo>
                <a:lnTo>
                  <a:pt x="233425" y="11430"/>
                </a:lnTo>
                <a:lnTo>
                  <a:pt x="249733" y="18577"/>
                </a:lnTo>
                <a:lnTo>
                  <a:pt x="263779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1625" y="139826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7" y="270891"/>
                </a:lnTo>
                <a:lnTo>
                  <a:pt x="237362" y="282321"/>
                </a:lnTo>
                <a:lnTo>
                  <a:pt x="275859" y="264302"/>
                </a:lnTo>
                <a:lnTo>
                  <a:pt x="304165" y="233045"/>
                </a:lnTo>
                <a:lnTo>
                  <a:pt x="321595" y="191135"/>
                </a:lnTo>
                <a:lnTo>
                  <a:pt x="327406" y="141224"/>
                </a:lnTo>
                <a:lnTo>
                  <a:pt x="325972" y="115679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60" h="282575">
                <a:moveTo>
                  <a:pt x="90043" y="0"/>
                </a:moveTo>
                <a:lnTo>
                  <a:pt x="51641" y="18097"/>
                </a:lnTo>
                <a:lnTo>
                  <a:pt x="23241" y="49530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1"/>
                </a:lnTo>
                <a:lnTo>
                  <a:pt x="93599" y="270891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1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30"/>
                </a:lnTo>
                <a:lnTo>
                  <a:pt x="9004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260975" y="3351987"/>
            <a:ext cx="10255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745" algn="l"/>
                <a:tab pos="583565" algn="l"/>
              </a:tabLst>
            </a:pP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𝑖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	=</a:t>
            </a:r>
            <a:r>
              <a:rPr dirty="0" sz="2400" spc="12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-50">
                <a:solidFill>
                  <a:srgbClr val="00AFEF"/>
                </a:solidFill>
                <a:latin typeface="Cambria Math"/>
                <a:cs typeface="Cambria Math"/>
              </a:rPr>
              <a:t>𝐼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242684" y="3497326"/>
            <a:ext cx="233679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25">
                <a:solidFill>
                  <a:srgbClr val="00AFEF"/>
                </a:solidFill>
                <a:latin typeface="Cambria Math"/>
                <a:cs typeface="Cambria Math"/>
              </a:rPr>
              <a:t>𝑚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1066399" y="3398519"/>
            <a:ext cx="67945" cy="368300"/>
          </a:xfrm>
          <a:custGeom>
            <a:avLst/>
            <a:gdLst/>
            <a:ahLst/>
            <a:cxnLst/>
            <a:rect l="l" t="t" r="r" b="b"/>
            <a:pathLst>
              <a:path w="67945" h="368300">
                <a:moveTo>
                  <a:pt x="67818" y="0"/>
                </a:moveTo>
                <a:lnTo>
                  <a:pt x="0" y="0"/>
                </a:lnTo>
                <a:lnTo>
                  <a:pt x="0" y="11430"/>
                </a:lnTo>
                <a:lnTo>
                  <a:pt x="40132" y="11430"/>
                </a:lnTo>
                <a:lnTo>
                  <a:pt x="40132" y="355600"/>
                </a:lnTo>
                <a:lnTo>
                  <a:pt x="0" y="355600"/>
                </a:lnTo>
                <a:lnTo>
                  <a:pt x="0" y="368300"/>
                </a:lnTo>
                <a:lnTo>
                  <a:pt x="67818" y="368300"/>
                </a:lnTo>
                <a:lnTo>
                  <a:pt x="67818" y="355600"/>
                </a:lnTo>
                <a:lnTo>
                  <a:pt x="67818" y="11430"/>
                </a:lnTo>
                <a:lnTo>
                  <a:pt x="6781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513944" y="3398519"/>
            <a:ext cx="68580" cy="368300"/>
          </a:xfrm>
          <a:custGeom>
            <a:avLst/>
            <a:gdLst/>
            <a:ahLst/>
            <a:cxnLst/>
            <a:rect l="l" t="t" r="r" b="b"/>
            <a:pathLst>
              <a:path w="68579" h="368300">
                <a:moveTo>
                  <a:pt x="67957" y="0"/>
                </a:moveTo>
                <a:lnTo>
                  <a:pt x="0" y="0"/>
                </a:lnTo>
                <a:lnTo>
                  <a:pt x="0" y="11430"/>
                </a:lnTo>
                <a:lnTo>
                  <a:pt x="0" y="355600"/>
                </a:lnTo>
                <a:lnTo>
                  <a:pt x="0" y="368300"/>
                </a:lnTo>
                <a:lnTo>
                  <a:pt x="67957" y="368300"/>
                </a:lnTo>
                <a:lnTo>
                  <a:pt x="67957" y="355600"/>
                </a:lnTo>
                <a:lnTo>
                  <a:pt x="27698" y="355600"/>
                </a:lnTo>
                <a:lnTo>
                  <a:pt x="27698" y="11430"/>
                </a:lnTo>
                <a:lnTo>
                  <a:pt x="67957" y="11430"/>
                </a:lnTo>
                <a:lnTo>
                  <a:pt x="6795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551041" y="3351987"/>
            <a:ext cx="45319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sin(𝜔𝑡</a:t>
            </a:r>
            <a:r>
              <a:rPr dirty="0" sz="2400" spc="6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+</a:t>
            </a:r>
            <a:r>
              <a:rPr dirty="0" sz="2400" spc="-1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𝛼</a:t>
            </a:r>
            <a:r>
              <a:rPr dirty="0" sz="2400" spc="6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400" spc="-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𝛾)</a:t>
            </a:r>
            <a:r>
              <a:rPr dirty="0" sz="2400" spc="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400" spc="-1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sin(𝛼</a:t>
            </a:r>
            <a:r>
              <a:rPr dirty="0" sz="2400" spc="6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r>
              <a:rPr dirty="0" sz="2400" spc="-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400" spc="35">
                <a:solidFill>
                  <a:srgbClr val="00AFEF"/>
                </a:solidFill>
                <a:latin typeface="Cambria Math"/>
                <a:cs typeface="Cambria Math"/>
              </a:rPr>
              <a:t>𝛾)𝑒</a:t>
            </a:r>
            <a:r>
              <a:rPr dirty="0" baseline="28571" sz="2625" spc="52">
                <a:solidFill>
                  <a:srgbClr val="00AFEF"/>
                </a:solidFill>
                <a:latin typeface="Cambria Math"/>
                <a:cs typeface="Cambria Math"/>
              </a:rPr>
              <a:t>−𝑡/𝜏</a:t>
            </a:r>
            <a:endParaRPr baseline="28571" sz="2625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358510" y="4474210"/>
            <a:ext cx="233679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25">
                <a:solidFill>
                  <a:srgbClr val="FFC000"/>
                </a:solidFill>
                <a:latin typeface="Cambria Math"/>
                <a:cs typeface="Cambria Math"/>
              </a:rPr>
              <a:t>𝑚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5992367" y="4549902"/>
            <a:ext cx="342900" cy="20320"/>
          </a:xfrm>
          <a:custGeom>
            <a:avLst/>
            <a:gdLst/>
            <a:ahLst/>
            <a:cxnLst/>
            <a:rect l="l" t="t" r="r" b="b"/>
            <a:pathLst>
              <a:path w="342900" h="20320">
                <a:moveTo>
                  <a:pt x="342900" y="0"/>
                </a:moveTo>
                <a:lnTo>
                  <a:pt x="0" y="0"/>
                </a:lnTo>
                <a:lnTo>
                  <a:pt x="0" y="19812"/>
                </a:lnTo>
                <a:lnTo>
                  <a:pt x="342900" y="19812"/>
                </a:lnTo>
                <a:lnTo>
                  <a:pt x="3429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6056503" y="4533341"/>
            <a:ext cx="2063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𝑍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35575" y="4099305"/>
            <a:ext cx="1251585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56920">
              <a:lnSpc>
                <a:spcPts val="2345"/>
              </a:lnSpc>
              <a:spcBef>
                <a:spcPts val="100"/>
              </a:spcBef>
            </a:pPr>
            <a:r>
              <a:rPr dirty="0" sz="2400" spc="-310">
                <a:solidFill>
                  <a:srgbClr val="FFC000"/>
                </a:solidFill>
                <a:latin typeface="Cambria Math"/>
                <a:cs typeface="Cambria Math"/>
              </a:rPr>
              <a:t>𝑉</a:t>
            </a:r>
            <a:r>
              <a:rPr dirty="0" baseline="-15873" sz="2625" spc="390">
                <a:solidFill>
                  <a:srgbClr val="FFC000"/>
                </a:solidFill>
                <a:latin typeface="Cambria Math"/>
                <a:cs typeface="Cambria Math"/>
              </a:rPr>
              <a:t>𝑚</a:t>
            </a:r>
            <a:endParaRPr baseline="-15873" sz="2625">
              <a:latin typeface="Cambria Math"/>
              <a:cs typeface="Cambria Math"/>
            </a:endParaRPr>
          </a:p>
          <a:p>
            <a:pPr marL="38100">
              <a:lnSpc>
                <a:spcPts val="2345"/>
              </a:lnSpc>
              <a:tabLst>
                <a:tab pos="444500" algn="l"/>
                <a:tab pos="1150620" algn="l"/>
              </a:tabLst>
            </a:pP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𝐼</a:t>
            </a:r>
            <a:r>
              <a:rPr dirty="0" sz="2400">
                <a:solidFill>
                  <a:srgbClr val="FFC000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=</a:t>
            </a:r>
            <a:r>
              <a:rPr dirty="0" sz="2400">
                <a:solidFill>
                  <a:srgbClr val="FFC000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,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7999476" y="4549902"/>
            <a:ext cx="203200" cy="20320"/>
          </a:xfrm>
          <a:custGeom>
            <a:avLst/>
            <a:gdLst/>
            <a:ahLst/>
            <a:cxnLst/>
            <a:rect l="l" t="t" r="r" b="b"/>
            <a:pathLst>
              <a:path w="203200" h="20320">
                <a:moveTo>
                  <a:pt x="202692" y="0"/>
                </a:moveTo>
                <a:lnTo>
                  <a:pt x="0" y="0"/>
                </a:lnTo>
                <a:lnTo>
                  <a:pt x="0" y="19812"/>
                </a:lnTo>
                <a:lnTo>
                  <a:pt x="202692" y="19812"/>
                </a:lnTo>
                <a:lnTo>
                  <a:pt x="20269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7987665" y="4533341"/>
            <a:ext cx="2203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𝑅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446644" y="4099305"/>
            <a:ext cx="883919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0230">
              <a:lnSpc>
                <a:spcPts val="2345"/>
              </a:lnSpc>
              <a:spcBef>
                <a:spcPts val="100"/>
              </a:spcBef>
            </a:pP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𝐿</a:t>
            </a:r>
            <a:endParaRPr sz="2400">
              <a:latin typeface="Cambria Math"/>
              <a:cs typeface="Cambria Math"/>
            </a:endParaRPr>
          </a:p>
          <a:p>
            <a:pPr marL="12700">
              <a:lnSpc>
                <a:spcPts val="2345"/>
              </a:lnSpc>
              <a:tabLst>
                <a:tab pos="807720" algn="l"/>
              </a:tabLst>
            </a:pPr>
            <a:r>
              <a:rPr dirty="0" sz="2400">
                <a:solidFill>
                  <a:srgbClr val="FFC000"/>
                </a:solidFill>
                <a:latin typeface="Cambria Math"/>
                <a:cs typeface="Cambria Math"/>
              </a:rPr>
              <a:t>𝜏</a:t>
            </a:r>
            <a:r>
              <a:rPr dirty="0" sz="2400" spc="180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=</a:t>
            </a:r>
            <a:r>
              <a:rPr dirty="0" sz="2400">
                <a:solidFill>
                  <a:srgbClr val="FFC000"/>
                </a:solidFill>
                <a:latin typeface="Cambria Math"/>
                <a:cs typeface="Cambria Math"/>
              </a:rPr>
              <a:t>	</a:t>
            </a: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,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6519671" y="5362194"/>
            <a:ext cx="387350" cy="17145"/>
          </a:xfrm>
          <a:custGeom>
            <a:avLst/>
            <a:gdLst/>
            <a:ahLst/>
            <a:cxnLst/>
            <a:rect l="l" t="t" r="r" b="b"/>
            <a:pathLst>
              <a:path w="387350" h="17145">
                <a:moveTo>
                  <a:pt x="387096" y="0"/>
                </a:moveTo>
                <a:lnTo>
                  <a:pt x="0" y="0"/>
                </a:lnTo>
                <a:lnTo>
                  <a:pt x="0" y="16763"/>
                </a:lnTo>
                <a:lnTo>
                  <a:pt x="387096" y="16763"/>
                </a:lnTo>
                <a:lnTo>
                  <a:pt x="3870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6600825" y="5297525"/>
            <a:ext cx="2197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C000"/>
                </a:solidFill>
                <a:latin typeface="Cambria Math"/>
                <a:cs typeface="Cambria Math"/>
              </a:rPr>
              <a:t>𝑅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235575" y="5126863"/>
            <a:ext cx="1812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C000"/>
                </a:solidFill>
                <a:latin typeface="Cambria Math"/>
                <a:cs typeface="Cambria Math"/>
              </a:rPr>
              <a:t>𝛾</a:t>
            </a:r>
            <a:r>
              <a:rPr dirty="0" sz="2000" spc="140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FFC000"/>
                </a:solidFill>
                <a:latin typeface="Cambria Math"/>
                <a:cs typeface="Cambria Math"/>
              </a:rPr>
              <a:t>=</a:t>
            </a:r>
            <a:r>
              <a:rPr dirty="0" sz="2000" spc="105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C000"/>
                </a:solidFill>
                <a:latin typeface="Cambria Math"/>
                <a:cs typeface="Cambria Math"/>
              </a:rPr>
              <a:t>tan</a:t>
            </a:r>
            <a:r>
              <a:rPr dirty="0" baseline="23809" sz="2625">
                <a:solidFill>
                  <a:srgbClr val="FFC000"/>
                </a:solidFill>
                <a:latin typeface="Cambria Math"/>
                <a:cs typeface="Cambria Math"/>
              </a:rPr>
              <a:t>−1</a:t>
            </a:r>
            <a:r>
              <a:rPr dirty="0" baseline="23809" sz="2625" spc="104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baseline="34722" sz="3600">
                <a:solidFill>
                  <a:srgbClr val="FFC000"/>
                </a:solidFill>
                <a:latin typeface="Cambria Math"/>
                <a:cs typeface="Cambria Math"/>
              </a:rPr>
              <a:t>𝜔𝐿</a:t>
            </a:r>
            <a:r>
              <a:rPr dirty="0" baseline="34722" sz="3600" spc="-165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FFC000"/>
                </a:solidFill>
                <a:latin typeface="Cambria Math"/>
                <a:cs typeface="Cambria Math"/>
              </a:rPr>
              <a:t>,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8011414" y="5176265"/>
            <a:ext cx="1070610" cy="316230"/>
          </a:xfrm>
          <a:custGeom>
            <a:avLst/>
            <a:gdLst/>
            <a:ahLst/>
            <a:cxnLst/>
            <a:rect l="l" t="t" r="r" b="b"/>
            <a:pathLst>
              <a:path w="1070609" h="316229">
                <a:moveTo>
                  <a:pt x="1070102" y="0"/>
                </a:moveTo>
                <a:lnTo>
                  <a:pt x="184657" y="0"/>
                </a:lnTo>
                <a:lnTo>
                  <a:pt x="184657" y="253"/>
                </a:lnTo>
                <a:lnTo>
                  <a:pt x="159257" y="253"/>
                </a:lnTo>
                <a:lnTo>
                  <a:pt x="83819" y="282955"/>
                </a:lnTo>
                <a:lnTo>
                  <a:pt x="40766" y="187070"/>
                </a:lnTo>
                <a:lnTo>
                  <a:pt x="0" y="205612"/>
                </a:lnTo>
                <a:lnTo>
                  <a:pt x="3936" y="215010"/>
                </a:lnTo>
                <a:lnTo>
                  <a:pt x="24891" y="205612"/>
                </a:lnTo>
                <a:lnTo>
                  <a:pt x="76326" y="316229"/>
                </a:lnTo>
                <a:lnTo>
                  <a:pt x="88391" y="316229"/>
                </a:lnTo>
                <a:lnTo>
                  <a:pt x="169163" y="16763"/>
                </a:lnTo>
                <a:lnTo>
                  <a:pt x="1070102" y="16763"/>
                </a:lnTo>
                <a:lnTo>
                  <a:pt x="107010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7480681" y="5177154"/>
            <a:ext cx="16294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15645" algn="l"/>
              </a:tabLst>
            </a:pPr>
            <a:r>
              <a:rPr dirty="0" sz="2000">
                <a:solidFill>
                  <a:srgbClr val="FFC000"/>
                </a:solidFill>
                <a:latin typeface="Cambria Math"/>
                <a:cs typeface="Cambria Math"/>
              </a:rPr>
              <a:t>𝑍</a:t>
            </a:r>
            <a:r>
              <a:rPr dirty="0" sz="2000" spc="145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FFC000"/>
                </a:solidFill>
                <a:latin typeface="Cambria Math"/>
                <a:cs typeface="Cambria Math"/>
              </a:rPr>
              <a:t>=</a:t>
            </a:r>
            <a:r>
              <a:rPr dirty="0" sz="2000">
                <a:solidFill>
                  <a:srgbClr val="FFC000"/>
                </a:solidFill>
                <a:latin typeface="Cambria Math"/>
                <a:cs typeface="Cambria Math"/>
              </a:rPr>
              <a:t>	𝑅</a:t>
            </a:r>
            <a:r>
              <a:rPr dirty="0" baseline="22988" sz="2175">
                <a:solidFill>
                  <a:srgbClr val="FFC000"/>
                </a:solidFill>
                <a:latin typeface="Cambria Math"/>
                <a:cs typeface="Cambria Math"/>
              </a:rPr>
              <a:t>2</a:t>
            </a:r>
            <a:r>
              <a:rPr dirty="0" baseline="22988" sz="2175" spc="367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FFC000"/>
                </a:solidFill>
                <a:latin typeface="Cambria Math"/>
                <a:cs typeface="Cambria Math"/>
              </a:rPr>
              <a:t>+</a:t>
            </a:r>
            <a:r>
              <a:rPr dirty="0" sz="2000" spc="45">
                <a:solidFill>
                  <a:srgbClr val="FFC000"/>
                </a:solidFill>
                <a:latin typeface="Cambria Math"/>
                <a:cs typeface="Cambria Math"/>
              </a:rPr>
              <a:t> </a:t>
            </a:r>
            <a:r>
              <a:rPr dirty="0" sz="2000" spc="40">
                <a:solidFill>
                  <a:srgbClr val="FFC000"/>
                </a:solidFill>
                <a:latin typeface="Cambria Math"/>
                <a:cs typeface="Cambria Math"/>
              </a:rPr>
              <a:t>𝑋</a:t>
            </a:r>
            <a:r>
              <a:rPr dirty="0" baseline="22988" sz="2175" spc="60">
                <a:solidFill>
                  <a:srgbClr val="FFC000"/>
                </a:solidFill>
                <a:latin typeface="Cambria Math"/>
                <a:cs typeface="Cambria Math"/>
              </a:rPr>
              <a:t>2</a:t>
            </a:r>
            <a:endParaRPr baseline="22988" sz="2175">
              <a:latin typeface="Cambria Math"/>
              <a:cs typeface="Cambria Math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819658" y="2197417"/>
            <a:ext cx="3736975" cy="3044190"/>
            <a:chOff x="819658" y="2197417"/>
            <a:chExt cx="3736975" cy="3044190"/>
          </a:xfrm>
        </p:grpSpPr>
        <p:sp>
          <p:nvSpPr>
            <p:cNvPr id="26" name="object 26" descr=""/>
            <p:cNvSpPr/>
            <p:nvPr/>
          </p:nvSpPr>
          <p:spPr>
            <a:xfrm>
              <a:off x="1190244" y="2481071"/>
              <a:ext cx="0" cy="998855"/>
            </a:xfrm>
            <a:custGeom>
              <a:avLst/>
              <a:gdLst/>
              <a:ahLst/>
              <a:cxnLst/>
              <a:rect l="l" t="t" r="r" b="b"/>
              <a:pathLst>
                <a:path w="0" h="998854">
                  <a:moveTo>
                    <a:pt x="0" y="0"/>
                  </a:moveTo>
                  <a:lnTo>
                    <a:pt x="0" y="998347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91768" y="3602735"/>
              <a:ext cx="0" cy="1109345"/>
            </a:xfrm>
            <a:custGeom>
              <a:avLst/>
              <a:gdLst/>
              <a:ahLst/>
              <a:cxnLst/>
              <a:rect l="l" t="t" r="r" b="b"/>
              <a:pathLst>
                <a:path w="0" h="1109345">
                  <a:moveTo>
                    <a:pt x="0" y="0"/>
                  </a:moveTo>
                  <a:lnTo>
                    <a:pt x="0" y="1108837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48868" y="4712207"/>
              <a:ext cx="709930" cy="251460"/>
            </a:xfrm>
            <a:custGeom>
              <a:avLst/>
              <a:gdLst/>
              <a:ahLst/>
              <a:cxnLst/>
              <a:rect l="l" t="t" r="r" b="b"/>
              <a:pathLst>
                <a:path w="709930" h="251460">
                  <a:moveTo>
                    <a:pt x="709548" y="0"/>
                  </a:moveTo>
                  <a:lnTo>
                    <a:pt x="0" y="0"/>
                  </a:lnTo>
                </a:path>
                <a:path w="709930" h="251460">
                  <a:moveTo>
                    <a:pt x="577469" y="96012"/>
                  </a:moveTo>
                  <a:lnTo>
                    <a:pt x="131063" y="96012"/>
                  </a:lnTo>
                </a:path>
                <a:path w="709930" h="251460">
                  <a:moveTo>
                    <a:pt x="491744" y="178308"/>
                  </a:moveTo>
                  <a:lnTo>
                    <a:pt x="219456" y="178308"/>
                  </a:lnTo>
                </a:path>
                <a:path w="709930" h="251460">
                  <a:moveTo>
                    <a:pt x="418896" y="251460"/>
                  </a:moveTo>
                  <a:lnTo>
                    <a:pt x="304800" y="251460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61288" y="2479547"/>
              <a:ext cx="808990" cy="0"/>
            </a:xfrm>
            <a:custGeom>
              <a:avLst/>
              <a:gdLst/>
              <a:ahLst/>
              <a:cxnLst/>
              <a:rect l="l" t="t" r="r" b="b"/>
              <a:pathLst>
                <a:path w="808989" h="0">
                  <a:moveTo>
                    <a:pt x="0" y="0"/>
                  </a:moveTo>
                  <a:lnTo>
                    <a:pt x="808736" y="0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940052" y="2235707"/>
              <a:ext cx="501015" cy="243204"/>
            </a:xfrm>
            <a:custGeom>
              <a:avLst/>
              <a:gdLst/>
              <a:ahLst/>
              <a:cxnLst/>
              <a:rect l="l" t="t" r="r" b="b"/>
              <a:pathLst>
                <a:path w="501014" h="243205">
                  <a:moveTo>
                    <a:pt x="500761" y="0"/>
                  </a:moveTo>
                  <a:lnTo>
                    <a:pt x="0" y="243077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5449" y="2574543"/>
              <a:ext cx="88645" cy="128269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862327" y="2202179"/>
              <a:ext cx="383540" cy="374015"/>
            </a:xfrm>
            <a:custGeom>
              <a:avLst/>
              <a:gdLst/>
              <a:ahLst/>
              <a:cxnLst/>
              <a:rect l="l" t="t" r="r" b="b"/>
              <a:pathLst>
                <a:path w="383539" h="374014">
                  <a:moveTo>
                    <a:pt x="254" y="0"/>
                  </a:moveTo>
                  <a:lnTo>
                    <a:pt x="0" y="19685"/>
                  </a:lnTo>
                  <a:lnTo>
                    <a:pt x="19685" y="20193"/>
                  </a:lnTo>
                  <a:lnTo>
                    <a:pt x="38735" y="21971"/>
                  </a:lnTo>
                  <a:lnTo>
                    <a:pt x="94488" y="33782"/>
                  </a:lnTo>
                  <a:lnTo>
                    <a:pt x="146812" y="54610"/>
                  </a:lnTo>
                  <a:lnTo>
                    <a:pt x="195453" y="84200"/>
                  </a:lnTo>
                  <a:lnTo>
                    <a:pt x="239776" y="121285"/>
                  </a:lnTo>
                  <a:lnTo>
                    <a:pt x="278765" y="165354"/>
                  </a:lnTo>
                  <a:lnTo>
                    <a:pt x="312166" y="215646"/>
                  </a:lnTo>
                  <a:lnTo>
                    <a:pt x="339217" y="271145"/>
                  </a:lnTo>
                  <a:lnTo>
                    <a:pt x="359156" y="331343"/>
                  </a:lnTo>
                  <a:lnTo>
                    <a:pt x="368427" y="373507"/>
                  </a:lnTo>
                  <a:lnTo>
                    <a:pt x="368300" y="372364"/>
                  </a:lnTo>
                  <a:lnTo>
                    <a:pt x="383159" y="372364"/>
                  </a:lnTo>
                  <a:lnTo>
                    <a:pt x="382905" y="370205"/>
                  </a:lnTo>
                  <a:lnTo>
                    <a:pt x="366903" y="302768"/>
                  </a:lnTo>
                  <a:lnTo>
                    <a:pt x="343281" y="241427"/>
                  </a:lnTo>
                  <a:lnTo>
                    <a:pt x="312674" y="185166"/>
                  </a:lnTo>
                  <a:lnTo>
                    <a:pt x="275717" y="134747"/>
                  </a:lnTo>
                  <a:lnTo>
                    <a:pt x="218059" y="78486"/>
                  </a:lnTo>
                  <a:lnTo>
                    <a:pt x="169037" y="45466"/>
                  </a:lnTo>
                  <a:lnTo>
                    <a:pt x="115951" y="20700"/>
                  </a:lnTo>
                  <a:lnTo>
                    <a:pt x="59309" y="5334"/>
                  </a:lnTo>
                  <a:lnTo>
                    <a:pt x="20066" y="635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877" y="2569971"/>
              <a:ext cx="97790" cy="137413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1862327" y="2202179"/>
              <a:ext cx="383540" cy="374015"/>
            </a:xfrm>
            <a:custGeom>
              <a:avLst/>
              <a:gdLst/>
              <a:ahLst/>
              <a:cxnLst/>
              <a:rect l="l" t="t" r="r" b="b"/>
              <a:pathLst>
                <a:path w="383539" h="374014">
                  <a:moveTo>
                    <a:pt x="254" y="0"/>
                  </a:moveTo>
                  <a:lnTo>
                    <a:pt x="0" y="19685"/>
                  </a:lnTo>
                  <a:lnTo>
                    <a:pt x="19685" y="20193"/>
                  </a:lnTo>
                  <a:lnTo>
                    <a:pt x="38735" y="21971"/>
                  </a:lnTo>
                  <a:lnTo>
                    <a:pt x="94488" y="33782"/>
                  </a:lnTo>
                  <a:lnTo>
                    <a:pt x="146812" y="54610"/>
                  </a:lnTo>
                  <a:lnTo>
                    <a:pt x="195453" y="84200"/>
                  </a:lnTo>
                  <a:lnTo>
                    <a:pt x="239776" y="121285"/>
                  </a:lnTo>
                  <a:lnTo>
                    <a:pt x="278765" y="165354"/>
                  </a:lnTo>
                  <a:lnTo>
                    <a:pt x="312166" y="215646"/>
                  </a:lnTo>
                  <a:lnTo>
                    <a:pt x="339217" y="271145"/>
                  </a:lnTo>
                  <a:lnTo>
                    <a:pt x="359156" y="331343"/>
                  </a:lnTo>
                  <a:lnTo>
                    <a:pt x="368427" y="373507"/>
                  </a:lnTo>
                  <a:lnTo>
                    <a:pt x="368300" y="372364"/>
                  </a:lnTo>
                  <a:lnTo>
                    <a:pt x="383159" y="372364"/>
                  </a:lnTo>
                  <a:lnTo>
                    <a:pt x="382905" y="370205"/>
                  </a:lnTo>
                  <a:lnTo>
                    <a:pt x="366903" y="302768"/>
                  </a:lnTo>
                  <a:lnTo>
                    <a:pt x="343281" y="241427"/>
                  </a:lnTo>
                  <a:lnTo>
                    <a:pt x="312674" y="185166"/>
                  </a:lnTo>
                  <a:lnTo>
                    <a:pt x="275717" y="134747"/>
                  </a:lnTo>
                  <a:lnTo>
                    <a:pt x="218059" y="78486"/>
                  </a:lnTo>
                  <a:lnTo>
                    <a:pt x="169037" y="45466"/>
                  </a:lnTo>
                  <a:lnTo>
                    <a:pt x="115951" y="20700"/>
                  </a:lnTo>
                  <a:lnTo>
                    <a:pt x="59309" y="5334"/>
                  </a:lnTo>
                  <a:lnTo>
                    <a:pt x="20066" y="635"/>
                  </a:lnTo>
                  <a:lnTo>
                    <a:pt x="254" y="0"/>
                  </a:lnTo>
                  <a:close/>
                </a:path>
              </a:pathLst>
            </a:custGeom>
            <a:ln w="914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503931" y="2531363"/>
              <a:ext cx="1616075" cy="0"/>
            </a:xfrm>
            <a:custGeom>
              <a:avLst/>
              <a:gdLst/>
              <a:ahLst/>
              <a:cxnLst/>
              <a:rect l="l" t="t" r="r" b="b"/>
              <a:pathLst>
                <a:path w="1616075" h="0">
                  <a:moveTo>
                    <a:pt x="0" y="0"/>
                  </a:moveTo>
                  <a:lnTo>
                    <a:pt x="1615947" y="0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7056" y="2488691"/>
              <a:ext cx="428244" cy="2441448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819143" y="4960619"/>
              <a:ext cx="708025" cy="251460"/>
            </a:xfrm>
            <a:custGeom>
              <a:avLst/>
              <a:gdLst/>
              <a:ahLst/>
              <a:cxnLst/>
              <a:rect l="l" t="t" r="r" b="b"/>
              <a:pathLst>
                <a:path w="708025" h="251460">
                  <a:moveTo>
                    <a:pt x="708025" y="0"/>
                  </a:moveTo>
                  <a:lnTo>
                    <a:pt x="0" y="0"/>
                  </a:lnTo>
                </a:path>
                <a:path w="708025" h="251460">
                  <a:moveTo>
                    <a:pt x="577468" y="96011"/>
                  </a:moveTo>
                  <a:lnTo>
                    <a:pt x="131063" y="96011"/>
                  </a:lnTo>
                </a:path>
                <a:path w="708025" h="251460">
                  <a:moveTo>
                    <a:pt x="490219" y="178307"/>
                  </a:moveTo>
                  <a:lnTo>
                    <a:pt x="219455" y="178307"/>
                  </a:lnTo>
                </a:path>
                <a:path w="708025" h="251460">
                  <a:moveTo>
                    <a:pt x="418845" y="251459"/>
                  </a:moveTo>
                  <a:lnTo>
                    <a:pt x="303275" y="251459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3853" y="3285108"/>
              <a:ext cx="97536" cy="100964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969388" y="2931794"/>
              <a:ext cx="1476375" cy="391160"/>
            </a:xfrm>
            <a:custGeom>
              <a:avLst/>
              <a:gdLst/>
              <a:ahLst/>
              <a:cxnLst/>
              <a:rect l="l" t="t" r="r" b="b"/>
              <a:pathLst>
                <a:path w="1476375" h="391160">
                  <a:moveTo>
                    <a:pt x="622808" y="0"/>
                  </a:moveTo>
                  <a:lnTo>
                    <a:pt x="573405" y="1396"/>
                  </a:lnTo>
                  <a:lnTo>
                    <a:pt x="524256" y="5333"/>
                  </a:lnTo>
                  <a:lnTo>
                    <a:pt x="475615" y="11556"/>
                  </a:lnTo>
                  <a:lnTo>
                    <a:pt x="427481" y="20065"/>
                  </a:lnTo>
                  <a:lnTo>
                    <a:pt x="380365" y="31241"/>
                  </a:lnTo>
                  <a:lnTo>
                    <a:pt x="333629" y="44830"/>
                  </a:lnTo>
                  <a:lnTo>
                    <a:pt x="287909" y="60959"/>
                  </a:lnTo>
                  <a:lnTo>
                    <a:pt x="243078" y="79501"/>
                  </a:lnTo>
                  <a:lnTo>
                    <a:pt x="199390" y="100456"/>
                  </a:lnTo>
                  <a:lnTo>
                    <a:pt x="156844" y="124078"/>
                  </a:lnTo>
                  <a:lnTo>
                    <a:pt x="115569" y="149987"/>
                  </a:lnTo>
                  <a:lnTo>
                    <a:pt x="75565" y="178562"/>
                  </a:lnTo>
                  <a:lnTo>
                    <a:pt x="36956" y="209676"/>
                  </a:lnTo>
                  <a:lnTo>
                    <a:pt x="0" y="242950"/>
                  </a:lnTo>
                  <a:lnTo>
                    <a:pt x="10413" y="254253"/>
                  </a:lnTo>
                  <a:lnTo>
                    <a:pt x="28702" y="237235"/>
                  </a:lnTo>
                  <a:lnTo>
                    <a:pt x="47117" y="221233"/>
                  </a:lnTo>
                  <a:lnTo>
                    <a:pt x="84836" y="190753"/>
                  </a:lnTo>
                  <a:lnTo>
                    <a:pt x="124079" y="162940"/>
                  </a:lnTo>
                  <a:lnTo>
                    <a:pt x="206629" y="114045"/>
                  </a:lnTo>
                  <a:lnTo>
                    <a:pt x="293369" y="75437"/>
                  </a:lnTo>
                  <a:lnTo>
                    <a:pt x="384175" y="46354"/>
                  </a:lnTo>
                  <a:lnTo>
                    <a:pt x="430530" y="35305"/>
                  </a:lnTo>
                  <a:lnTo>
                    <a:pt x="477900" y="26924"/>
                  </a:lnTo>
                  <a:lnTo>
                    <a:pt x="525653" y="20827"/>
                  </a:lnTo>
                  <a:lnTo>
                    <a:pt x="574040" y="17017"/>
                  </a:lnTo>
                  <a:lnTo>
                    <a:pt x="622554" y="15747"/>
                  </a:lnTo>
                  <a:lnTo>
                    <a:pt x="671703" y="16890"/>
                  </a:lnTo>
                  <a:lnTo>
                    <a:pt x="720852" y="20192"/>
                  </a:lnTo>
                  <a:lnTo>
                    <a:pt x="770128" y="26162"/>
                  </a:lnTo>
                  <a:lnTo>
                    <a:pt x="819658" y="34162"/>
                  </a:lnTo>
                  <a:lnTo>
                    <a:pt x="868934" y="44576"/>
                  </a:lnTo>
                  <a:lnTo>
                    <a:pt x="918210" y="57403"/>
                  </a:lnTo>
                  <a:lnTo>
                    <a:pt x="967105" y="72516"/>
                  </a:lnTo>
                  <a:lnTo>
                    <a:pt x="1015873" y="90042"/>
                  </a:lnTo>
                  <a:lnTo>
                    <a:pt x="1064006" y="109600"/>
                  </a:lnTo>
                  <a:lnTo>
                    <a:pt x="1111631" y="131825"/>
                  </a:lnTo>
                  <a:lnTo>
                    <a:pt x="1158621" y="156082"/>
                  </a:lnTo>
                  <a:lnTo>
                    <a:pt x="1204976" y="182752"/>
                  </a:lnTo>
                  <a:lnTo>
                    <a:pt x="1250696" y="211708"/>
                  </a:lnTo>
                  <a:lnTo>
                    <a:pt x="1295400" y="242950"/>
                  </a:lnTo>
                  <a:lnTo>
                    <a:pt x="1339088" y="276478"/>
                  </a:lnTo>
                  <a:lnTo>
                    <a:pt x="1381760" y="312165"/>
                  </a:lnTo>
                  <a:lnTo>
                    <a:pt x="1423289" y="350012"/>
                  </a:lnTo>
                  <a:lnTo>
                    <a:pt x="1464056" y="391032"/>
                  </a:lnTo>
                  <a:lnTo>
                    <a:pt x="1475994" y="380238"/>
                  </a:lnTo>
                  <a:lnTo>
                    <a:pt x="1434084" y="338327"/>
                  </a:lnTo>
                  <a:lnTo>
                    <a:pt x="1392174" y="299846"/>
                  </a:lnTo>
                  <a:lnTo>
                    <a:pt x="1348994" y="263905"/>
                  </a:lnTo>
                  <a:lnTo>
                    <a:pt x="1304671" y="229996"/>
                  </a:lnTo>
                  <a:lnTo>
                    <a:pt x="1259459" y="198374"/>
                  </a:lnTo>
                  <a:lnTo>
                    <a:pt x="1213358" y="169163"/>
                  </a:lnTo>
                  <a:lnTo>
                    <a:pt x="1166241" y="142112"/>
                  </a:lnTo>
                  <a:lnTo>
                    <a:pt x="1118616" y="117475"/>
                  </a:lnTo>
                  <a:lnTo>
                    <a:pt x="1070356" y="95250"/>
                  </a:lnTo>
                  <a:lnTo>
                    <a:pt x="1021588" y="75183"/>
                  </a:lnTo>
                  <a:lnTo>
                    <a:pt x="972312" y="57530"/>
                  </a:lnTo>
                  <a:lnTo>
                    <a:pt x="922655" y="42163"/>
                  </a:lnTo>
                  <a:lnTo>
                    <a:pt x="872744" y="29209"/>
                  </a:lnTo>
                  <a:lnTo>
                    <a:pt x="822706" y="18668"/>
                  </a:lnTo>
                  <a:lnTo>
                    <a:pt x="772668" y="10540"/>
                  </a:lnTo>
                  <a:lnTo>
                    <a:pt x="722503" y="4571"/>
                  </a:lnTo>
                  <a:lnTo>
                    <a:pt x="672592" y="1142"/>
                  </a:lnTo>
                  <a:lnTo>
                    <a:pt x="62280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9091" y="3280346"/>
              <a:ext cx="107061" cy="110489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1969388" y="2931794"/>
              <a:ext cx="1476375" cy="391160"/>
            </a:xfrm>
            <a:custGeom>
              <a:avLst/>
              <a:gdLst/>
              <a:ahLst/>
              <a:cxnLst/>
              <a:rect l="l" t="t" r="r" b="b"/>
              <a:pathLst>
                <a:path w="1476375" h="391160">
                  <a:moveTo>
                    <a:pt x="0" y="242950"/>
                  </a:moveTo>
                  <a:lnTo>
                    <a:pt x="10413" y="254253"/>
                  </a:lnTo>
                  <a:lnTo>
                    <a:pt x="28702" y="237235"/>
                  </a:lnTo>
                  <a:lnTo>
                    <a:pt x="47117" y="221233"/>
                  </a:lnTo>
                  <a:lnTo>
                    <a:pt x="84836" y="190753"/>
                  </a:lnTo>
                  <a:lnTo>
                    <a:pt x="124079" y="162940"/>
                  </a:lnTo>
                  <a:lnTo>
                    <a:pt x="206629" y="114045"/>
                  </a:lnTo>
                  <a:lnTo>
                    <a:pt x="293369" y="75437"/>
                  </a:lnTo>
                  <a:lnTo>
                    <a:pt x="384175" y="46354"/>
                  </a:lnTo>
                  <a:lnTo>
                    <a:pt x="430530" y="35305"/>
                  </a:lnTo>
                  <a:lnTo>
                    <a:pt x="477900" y="26924"/>
                  </a:lnTo>
                  <a:lnTo>
                    <a:pt x="525653" y="20827"/>
                  </a:lnTo>
                  <a:lnTo>
                    <a:pt x="574040" y="17017"/>
                  </a:lnTo>
                  <a:lnTo>
                    <a:pt x="622554" y="15747"/>
                  </a:lnTo>
                  <a:lnTo>
                    <a:pt x="671703" y="16890"/>
                  </a:lnTo>
                  <a:lnTo>
                    <a:pt x="720852" y="20192"/>
                  </a:lnTo>
                  <a:lnTo>
                    <a:pt x="770128" y="26162"/>
                  </a:lnTo>
                  <a:lnTo>
                    <a:pt x="819658" y="34162"/>
                  </a:lnTo>
                  <a:lnTo>
                    <a:pt x="868934" y="44576"/>
                  </a:lnTo>
                  <a:lnTo>
                    <a:pt x="918210" y="57403"/>
                  </a:lnTo>
                  <a:lnTo>
                    <a:pt x="967105" y="72516"/>
                  </a:lnTo>
                  <a:lnTo>
                    <a:pt x="1015873" y="90042"/>
                  </a:lnTo>
                  <a:lnTo>
                    <a:pt x="1064006" y="109600"/>
                  </a:lnTo>
                  <a:lnTo>
                    <a:pt x="1111631" y="131825"/>
                  </a:lnTo>
                  <a:lnTo>
                    <a:pt x="1158621" y="156082"/>
                  </a:lnTo>
                  <a:lnTo>
                    <a:pt x="1204976" y="182752"/>
                  </a:lnTo>
                  <a:lnTo>
                    <a:pt x="1250696" y="211708"/>
                  </a:lnTo>
                  <a:lnTo>
                    <a:pt x="1295400" y="242950"/>
                  </a:lnTo>
                  <a:lnTo>
                    <a:pt x="1339088" y="276478"/>
                  </a:lnTo>
                  <a:lnTo>
                    <a:pt x="1381760" y="312165"/>
                  </a:lnTo>
                  <a:lnTo>
                    <a:pt x="1423289" y="350012"/>
                  </a:lnTo>
                  <a:lnTo>
                    <a:pt x="1463166" y="390016"/>
                  </a:lnTo>
                  <a:lnTo>
                    <a:pt x="1464056" y="391032"/>
                  </a:lnTo>
                  <a:lnTo>
                    <a:pt x="1475994" y="380238"/>
                  </a:lnTo>
                  <a:lnTo>
                    <a:pt x="1434084" y="338327"/>
                  </a:lnTo>
                  <a:lnTo>
                    <a:pt x="1392174" y="299846"/>
                  </a:lnTo>
                  <a:lnTo>
                    <a:pt x="1348994" y="263905"/>
                  </a:lnTo>
                  <a:lnTo>
                    <a:pt x="1304671" y="229996"/>
                  </a:lnTo>
                  <a:lnTo>
                    <a:pt x="1259459" y="198374"/>
                  </a:lnTo>
                  <a:lnTo>
                    <a:pt x="1213358" y="169163"/>
                  </a:lnTo>
                  <a:lnTo>
                    <a:pt x="1166241" y="142112"/>
                  </a:lnTo>
                  <a:lnTo>
                    <a:pt x="1118616" y="117475"/>
                  </a:lnTo>
                  <a:lnTo>
                    <a:pt x="1070356" y="95250"/>
                  </a:lnTo>
                  <a:lnTo>
                    <a:pt x="1021588" y="75183"/>
                  </a:lnTo>
                  <a:lnTo>
                    <a:pt x="972312" y="57530"/>
                  </a:lnTo>
                  <a:lnTo>
                    <a:pt x="922655" y="42163"/>
                  </a:lnTo>
                  <a:lnTo>
                    <a:pt x="872744" y="29209"/>
                  </a:lnTo>
                  <a:lnTo>
                    <a:pt x="822706" y="18668"/>
                  </a:lnTo>
                  <a:lnTo>
                    <a:pt x="772668" y="10540"/>
                  </a:lnTo>
                  <a:lnTo>
                    <a:pt x="722503" y="4571"/>
                  </a:lnTo>
                  <a:lnTo>
                    <a:pt x="672592" y="1142"/>
                  </a:lnTo>
                  <a:lnTo>
                    <a:pt x="622808" y="0"/>
                  </a:lnTo>
                  <a:lnTo>
                    <a:pt x="573405" y="1396"/>
                  </a:lnTo>
                  <a:lnTo>
                    <a:pt x="524256" y="5333"/>
                  </a:lnTo>
                  <a:lnTo>
                    <a:pt x="475615" y="11556"/>
                  </a:lnTo>
                  <a:lnTo>
                    <a:pt x="427481" y="20065"/>
                  </a:lnTo>
                  <a:lnTo>
                    <a:pt x="380365" y="31241"/>
                  </a:lnTo>
                  <a:lnTo>
                    <a:pt x="333629" y="44830"/>
                  </a:lnTo>
                  <a:lnTo>
                    <a:pt x="287909" y="60959"/>
                  </a:lnTo>
                  <a:lnTo>
                    <a:pt x="243078" y="79501"/>
                  </a:lnTo>
                  <a:lnTo>
                    <a:pt x="199390" y="100456"/>
                  </a:lnTo>
                  <a:lnTo>
                    <a:pt x="156844" y="124078"/>
                  </a:lnTo>
                  <a:lnTo>
                    <a:pt x="115569" y="149987"/>
                  </a:lnTo>
                  <a:lnTo>
                    <a:pt x="75565" y="178562"/>
                  </a:lnTo>
                  <a:lnTo>
                    <a:pt x="36956" y="209676"/>
                  </a:lnTo>
                  <a:lnTo>
                    <a:pt x="18161" y="225932"/>
                  </a:lnTo>
                  <a:lnTo>
                    <a:pt x="0" y="24295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2618358" y="3216910"/>
            <a:ext cx="3282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819911" y="3148583"/>
            <a:ext cx="731520" cy="704215"/>
            <a:chOff x="819911" y="3148583"/>
            <a:chExt cx="731520" cy="704215"/>
          </a:xfrm>
        </p:grpSpPr>
        <p:sp>
          <p:nvSpPr>
            <p:cNvPr id="44" name="object 44" descr=""/>
            <p:cNvSpPr/>
            <p:nvPr/>
          </p:nvSpPr>
          <p:spPr>
            <a:xfrm>
              <a:off x="838961" y="3167633"/>
              <a:ext cx="693420" cy="666115"/>
            </a:xfrm>
            <a:custGeom>
              <a:avLst/>
              <a:gdLst/>
              <a:ahLst/>
              <a:cxnLst/>
              <a:rect l="l" t="t" r="r" b="b"/>
              <a:pathLst>
                <a:path w="693419" h="666114">
                  <a:moveTo>
                    <a:pt x="346709" y="0"/>
                  </a:moveTo>
                  <a:lnTo>
                    <a:pt x="299664" y="3040"/>
                  </a:lnTo>
                  <a:lnTo>
                    <a:pt x="254542" y="11895"/>
                  </a:lnTo>
                  <a:lnTo>
                    <a:pt x="211756" y="26169"/>
                  </a:lnTo>
                  <a:lnTo>
                    <a:pt x="171720" y="45466"/>
                  </a:lnTo>
                  <a:lnTo>
                    <a:pt x="134847" y="69386"/>
                  </a:lnTo>
                  <a:lnTo>
                    <a:pt x="101550" y="97536"/>
                  </a:lnTo>
                  <a:lnTo>
                    <a:pt x="72242" y="129516"/>
                  </a:lnTo>
                  <a:lnTo>
                    <a:pt x="47337" y="164930"/>
                  </a:lnTo>
                  <a:lnTo>
                    <a:pt x="27246" y="203382"/>
                  </a:lnTo>
                  <a:lnTo>
                    <a:pt x="12385" y="244475"/>
                  </a:lnTo>
                  <a:lnTo>
                    <a:pt x="3165" y="287811"/>
                  </a:lnTo>
                  <a:lnTo>
                    <a:pt x="0" y="332993"/>
                  </a:lnTo>
                  <a:lnTo>
                    <a:pt x="3165" y="378176"/>
                  </a:lnTo>
                  <a:lnTo>
                    <a:pt x="12385" y="421512"/>
                  </a:lnTo>
                  <a:lnTo>
                    <a:pt x="27246" y="462605"/>
                  </a:lnTo>
                  <a:lnTo>
                    <a:pt x="47337" y="501057"/>
                  </a:lnTo>
                  <a:lnTo>
                    <a:pt x="72242" y="536471"/>
                  </a:lnTo>
                  <a:lnTo>
                    <a:pt x="101550" y="568451"/>
                  </a:lnTo>
                  <a:lnTo>
                    <a:pt x="134847" y="596601"/>
                  </a:lnTo>
                  <a:lnTo>
                    <a:pt x="171720" y="620521"/>
                  </a:lnTo>
                  <a:lnTo>
                    <a:pt x="211756" y="639818"/>
                  </a:lnTo>
                  <a:lnTo>
                    <a:pt x="254542" y="654092"/>
                  </a:lnTo>
                  <a:lnTo>
                    <a:pt x="299664" y="662947"/>
                  </a:lnTo>
                  <a:lnTo>
                    <a:pt x="346709" y="665988"/>
                  </a:lnTo>
                  <a:lnTo>
                    <a:pt x="393763" y="662947"/>
                  </a:lnTo>
                  <a:lnTo>
                    <a:pt x="438890" y="654092"/>
                  </a:lnTo>
                  <a:lnTo>
                    <a:pt x="481679" y="639818"/>
                  </a:lnTo>
                  <a:lnTo>
                    <a:pt x="521716" y="620521"/>
                  </a:lnTo>
                  <a:lnTo>
                    <a:pt x="558588" y="596601"/>
                  </a:lnTo>
                  <a:lnTo>
                    <a:pt x="591883" y="568451"/>
                  </a:lnTo>
                  <a:lnTo>
                    <a:pt x="621188" y="536471"/>
                  </a:lnTo>
                  <a:lnTo>
                    <a:pt x="646091" y="501057"/>
                  </a:lnTo>
                  <a:lnTo>
                    <a:pt x="666178" y="462605"/>
                  </a:lnTo>
                  <a:lnTo>
                    <a:pt x="681037" y="421512"/>
                  </a:lnTo>
                  <a:lnTo>
                    <a:pt x="690255" y="378176"/>
                  </a:lnTo>
                  <a:lnTo>
                    <a:pt x="693419" y="332993"/>
                  </a:lnTo>
                  <a:lnTo>
                    <a:pt x="690255" y="287811"/>
                  </a:lnTo>
                  <a:lnTo>
                    <a:pt x="681037" y="244475"/>
                  </a:lnTo>
                  <a:lnTo>
                    <a:pt x="666178" y="203382"/>
                  </a:lnTo>
                  <a:lnTo>
                    <a:pt x="646091" y="164930"/>
                  </a:lnTo>
                  <a:lnTo>
                    <a:pt x="621188" y="129516"/>
                  </a:lnTo>
                  <a:lnTo>
                    <a:pt x="591883" y="97536"/>
                  </a:lnTo>
                  <a:lnTo>
                    <a:pt x="558588" y="69386"/>
                  </a:lnTo>
                  <a:lnTo>
                    <a:pt x="521716" y="45466"/>
                  </a:lnTo>
                  <a:lnTo>
                    <a:pt x="481679" y="26169"/>
                  </a:lnTo>
                  <a:lnTo>
                    <a:pt x="438890" y="11895"/>
                  </a:lnTo>
                  <a:lnTo>
                    <a:pt x="393763" y="3040"/>
                  </a:lnTo>
                  <a:lnTo>
                    <a:pt x="346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38961" y="3167633"/>
              <a:ext cx="693420" cy="666115"/>
            </a:xfrm>
            <a:custGeom>
              <a:avLst/>
              <a:gdLst/>
              <a:ahLst/>
              <a:cxnLst/>
              <a:rect l="l" t="t" r="r" b="b"/>
              <a:pathLst>
                <a:path w="693419" h="666114">
                  <a:moveTo>
                    <a:pt x="0" y="332993"/>
                  </a:moveTo>
                  <a:lnTo>
                    <a:pt x="3165" y="287811"/>
                  </a:lnTo>
                  <a:lnTo>
                    <a:pt x="12385" y="244475"/>
                  </a:lnTo>
                  <a:lnTo>
                    <a:pt x="27246" y="203382"/>
                  </a:lnTo>
                  <a:lnTo>
                    <a:pt x="47337" y="164930"/>
                  </a:lnTo>
                  <a:lnTo>
                    <a:pt x="72242" y="129516"/>
                  </a:lnTo>
                  <a:lnTo>
                    <a:pt x="101550" y="97536"/>
                  </a:lnTo>
                  <a:lnTo>
                    <a:pt x="134847" y="69386"/>
                  </a:lnTo>
                  <a:lnTo>
                    <a:pt x="171720" y="45466"/>
                  </a:lnTo>
                  <a:lnTo>
                    <a:pt x="211756" y="26169"/>
                  </a:lnTo>
                  <a:lnTo>
                    <a:pt x="254542" y="11895"/>
                  </a:lnTo>
                  <a:lnTo>
                    <a:pt x="299664" y="3040"/>
                  </a:lnTo>
                  <a:lnTo>
                    <a:pt x="346709" y="0"/>
                  </a:lnTo>
                  <a:lnTo>
                    <a:pt x="393763" y="3040"/>
                  </a:lnTo>
                  <a:lnTo>
                    <a:pt x="438890" y="11895"/>
                  </a:lnTo>
                  <a:lnTo>
                    <a:pt x="481679" y="26169"/>
                  </a:lnTo>
                  <a:lnTo>
                    <a:pt x="521716" y="45466"/>
                  </a:lnTo>
                  <a:lnTo>
                    <a:pt x="558588" y="69386"/>
                  </a:lnTo>
                  <a:lnTo>
                    <a:pt x="591883" y="97536"/>
                  </a:lnTo>
                  <a:lnTo>
                    <a:pt x="621188" y="129516"/>
                  </a:lnTo>
                  <a:lnTo>
                    <a:pt x="646091" y="164930"/>
                  </a:lnTo>
                  <a:lnTo>
                    <a:pt x="666178" y="203382"/>
                  </a:lnTo>
                  <a:lnTo>
                    <a:pt x="681037" y="244475"/>
                  </a:lnTo>
                  <a:lnTo>
                    <a:pt x="690255" y="287811"/>
                  </a:lnTo>
                  <a:lnTo>
                    <a:pt x="693419" y="332993"/>
                  </a:lnTo>
                  <a:lnTo>
                    <a:pt x="690255" y="378176"/>
                  </a:lnTo>
                  <a:lnTo>
                    <a:pt x="681037" y="421512"/>
                  </a:lnTo>
                  <a:lnTo>
                    <a:pt x="666178" y="462605"/>
                  </a:lnTo>
                  <a:lnTo>
                    <a:pt x="646091" y="501057"/>
                  </a:lnTo>
                  <a:lnTo>
                    <a:pt x="621188" y="536471"/>
                  </a:lnTo>
                  <a:lnTo>
                    <a:pt x="591883" y="568451"/>
                  </a:lnTo>
                  <a:lnTo>
                    <a:pt x="558588" y="596601"/>
                  </a:lnTo>
                  <a:lnTo>
                    <a:pt x="521716" y="620521"/>
                  </a:lnTo>
                  <a:lnTo>
                    <a:pt x="481679" y="639818"/>
                  </a:lnTo>
                  <a:lnTo>
                    <a:pt x="438890" y="654092"/>
                  </a:lnTo>
                  <a:lnTo>
                    <a:pt x="393763" y="662947"/>
                  </a:lnTo>
                  <a:lnTo>
                    <a:pt x="346709" y="665988"/>
                  </a:lnTo>
                  <a:lnTo>
                    <a:pt x="299664" y="662947"/>
                  </a:lnTo>
                  <a:lnTo>
                    <a:pt x="254542" y="654092"/>
                  </a:lnTo>
                  <a:lnTo>
                    <a:pt x="211756" y="639818"/>
                  </a:lnTo>
                  <a:lnTo>
                    <a:pt x="171720" y="620521"/>
                  </a:lnTo>
                  <a:lnTo>
                    <a:pt x="134847" y="596601"/>
                  </a:lnTo>
                  <a:lnTo>
                    <a:pt x="101550" y="568451"/>
                  </a:lnTo>
                  <a:lnTo>
                    <a:pt x="72242" y="536471"/>
                  </a:lnTo>
                  <a:lnTo>
                    <a:pt x="47337" y="501057"/>
                  </a:lnTo>
                  <a:lnTo>
                    <a:pt x="27246" y="462605"/>
                  </a:lnTo>
                  <a:lnTo>
                    <a:pt x="12385" y="421512"/>
                  </a:lnTo>
                  <a:lnTo>
                    <a:pt x="3165" y="378176"/>
                  </a:lnTo>
                  <a:lnTo>
                    <a:pt x="0" y="33299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203" y="3406647"/>
              <a:ext cx="383540" cy="191007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4329176" y="3887165"/>
            <a:ext cx="21209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8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0" name="object 5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48" name="object 48" descr=""/>
          <p:cNvSpPr txBox="1"/>
          <p:nvPr/>
        </p:nvSpPr>
        <p:spPr>
          <a:xfrm>
            <a:off x="4358385" y="2763977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10"/>
              <a:t> </a:t>
            </a:r>
            <a:r>
              <a:rPr dirty="0"/>
              <a:t>EN</a:t>
            </a:r>
            <a:r>
              <a:rPr dirty="0" spc="-105"/>
              <a:t> </a:t>
            </a:r>
            <a:r>
              <a:rPr dirty="0" spc="-10"/>
              <a:t>REACTORES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19658" y="2197417"/>
            <a:ext cx="3736975" cy="3044190"/>
            <a:chOff x="819658" y="2197417"/>
            <a:chExt cx="3736975" cy="3044190"/>
          </a:xfrm>
        </p:grpSpPr>
        <p:sp>
          <p:nvSpPr>
            <p:cNvPr id="4" name="object 4" descr=""/>
            <p:cNvSpPr/>
            <p:nvPr/>
          </p:nvSpPr>
          <p:spPr>
            <a:xfrm>
              <a:off x="1190244" y="2481071"/>
              <a:ext cx="0" cy="998855"/>
            </a:xfrm>
            <a:custGeom>
              <a:avLst/>
              <a:gdLst/>
              <a:ahLst/>
              <a:cxnLst/>
              <a:rect l="l" t="t" r="r" b="b"/>
              <a:pathLst>
                <a:path w="0" h="998854">
                  <a:moveTo>
                    <a:pt x="0" y="0"/>
                  </a:moveTo>
                  <a:lnTo>
                    <a:pt x="0" y="998347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91768" y="3602735"/>
              <a:ext cx="0" cy="1109345"/>
            </a:xfrm>
            <a:custGeom>
              <a:avLst/>
              <a:gdLst/>
              <a:ahLst/>
              <a:cxnLst/>
              <a:rect l="l" t="t" r="r" b="b"/>
              <a:pathLst>
                <a:path w="0" h="1109345">
                  <a:moveTo>
                    <a:pt x="0" y="0"/>
                  </a:moveTo>
                  <a:lnTo>
                    <a:pt x="0" y="1108837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48868" y="4712207"/>
              <a:ext cx="709930" cy="251460"/>
            </a:xfrm>
            <a:custGeom>
              <a:avLst/>
              <a:gdLst/>
              <a:ahLst/>
              <a:cxnLst/>
              <a:rect l="l" t="t" r="r" b="b"/>
              <a:pathLst>
                <a:path w="709930" h="251460">
                  <a:moveTo>
                    <a:pt x="709548" y="0"/>
                  </a:moveTo>
                  <a:lnTo>
                    <a:pt x="0" y="0"/>
                  </a:lnTo>
                </a:path>
                <a:path w="709930" h="251460">
                  <a:moveTo>
                    <a:pt x="577469" y="96012"/>
                  </a:moveTo>
                  <a:lnTo>
                    <a:pt x="131063" y="96012"/>
                  </a:lnTo>
                </a:path>
                <a:path w="709930" h="251460">
                  <a:moveTo>
                    <a:pt x="491744" y="178308"/>
                  </a:moveTo>
                  <a:lnTo>
                    <a:pt x="219456" y="178308"/>
                  </a:lnTo>
                </a:path>
                <a:path w="709930" h="251460">
                  <a:moveTo>
                    <a:pt x="418896" y="251460"/>
                  </a:moveTo>
                  <a:lnTo>
                    <a:pt x="304800" y="251460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161288" y="2479547"/>
              <a:ext cx="808990" cy="0"/>
            </a:xfrm>
            <a:custGeom>
              <a:avLst/>
              <a:gdLst/>
              <a:ahLst/>
              <a:cxnLst/>
              <a:rect l="l" t="t" r="r" b="b"/>
              <a:pathLst>
                <a:path w="808989" h="0">
                  <a:moveTo>
                    <a:pt x="0" y="0"/>
                  </a:moveTo>
                  <a:lnTo>
                    <a:pt x="808736" y="0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940052" y="2235707"/>
              <a:ext cx="501015" cy="243204"/>
            </a:xfrm>
            <a:custGeom>
              <a:avLst/>
              <a:gdLst/>
              <a:ahLst/>
              <a:cxnLst/>
              <a:rect l="l" t="t" r="r" b="b"/>
              <a:pathLst>
                <a:path w="501014" h="243205">
                  <a:moveTo>
                    <a:pt x="500761" y="0"/>
                  </a:moveTo>
                  <a:lnTo>
                    <a:pt x="0" y="243077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5449" y="2574543"/>
              <a:ext cx="88645" cy="12826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862327" y="2202179"/>
              <a:ext cx="383540" cy="374015"/>
            </a:xfrm>
            <a:custGeom>
              <a:avLst/>
              <a:gdLst/>
              <a:ahLst/>
              <a:cxnLst/>
              <a:rect l="l" t="t" r="r" b="b"/>
              <a:pathLst>
                <a:path w="383539" h="374014">
                  <a:moveTo>
                    <a:pt x="254" y="0"/>
                  </a:moveTo>
                  <a:lnTo>
                    <a:pt x="0" y="19685"/>
                  </a:lnTo>
                  <a:lnTo>
                    <a:pt x="19685" y="20193"/>
                  </a:lnTo>
                  <a:lnTo>
                    <a:pt x="38735" y="21971"/>
                  </a:lnTo>
                  <a:lnTo>
                    <a:pt x="94488" y="33782"/>
                  </a:lnTo>
                  <a:lnTo>
                    <a:pt x="146812" y="54610"/>
                  </a:lnTo>
                  <a:lnTo>
                    <a:pt x="195453" y="84200"/>
                  </a:lnTo>
                  <a:lnTo>
                    <a:pt x="239776" y="121285"/>
                  </a:lnTo>
                  <a:lnTo>
                    <a:pt x="278765" y="165354"/>
                  </a:lnTo>
                  <a:lnTo>
                    <a:pt x="312166" y="215646"/>
                  </a:lnTo>
                  <a:lnTo>
                    <a:pt x="339217" y="271145"/>
                  </a:lnTo>
                  <a:lnTo>
                    <a:pt x="359156" y="331343"/>
                  </a:lnTo>
                  <a:lnTo>
                    <a:pt x="368427" y="373507"/>
                  </a:lnTo>
                  <a:lnTo>
                    <a:pt x="368300" y="372364"/>
                  </a:lnTo>
                  <a:lnTo>
                    <a:pt x="383159" y="372364"/>
                  </a:lnTo>
                  <a:lnTo>
                    <a:pt x="382905" y="370205"/>
                  </a:lnTo>
                  <a:lnTo>
                    <a:pt x="366903" y="302768"/>
                  </a:lnTo>
                  <a:lnTo>
                    <a:pt x="343281" y="241427"/>
                  </a:lnTo>
                  <a:lnTo>
                    <a:pt x="312674" y="185166"/>
                  </a:lnTo>
                  <a:lnTo>
                    <a:pt x="275717" y="134747"/>
                  </a:lnTo>
                  <a:lnTo>
                    <a:pt x="218059" y="78486"/>
                  </a:lnTo>
                  <a:lnTo>
                    <a:pt x="169037" y="45466"/>
                  </a:lnTo>
                  <a:lnTo>
                    <a:pt x="115951" y="20700"/>
                  </a:lnTo>
                  <a:lnTo>
                    <a:pt x="59309" y="5334"/>
                  </a:lnTo>
                  <a:lnTo>
                    <a:pt x="20066" y="635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877" y="2569971"/>
              <a:ext cx="97790" cy="13741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862327" y="2202179"/>
              <a:ext cx="383540" cy="374015"/>
            </a:xfrm>
            <a:custGeom>
              <a:avLst/>
              <a:gdLst/>
              <a:ahLst/>
              <a:cxnLst/>
              <a:rect l="l" t="t" r="r" b="b"/>
              <a:pathLst>
                <a:path w="383539" h="374014">
                  <a:moveTo>
                    <a:pt x="254" y="0"/>
                  </a:moveTo>
                  <a:lnTo>
                    <a:pt x="0" y="19685"/>
                  </a:lnTo>
                  <a:lnTo>
                    <a:pt x="19685" y="20193"/>
                  </a:lnTo>
                  <a:lnTo>
                    <a:pt x="38735" y="21971"/>
                  </a:lnTo>
                  <a:lnTo>
                    <a:pt x="94488" y="33782"/>
                  </a:lnTo>
                  <a:lnTo>
                    <a:pt x="146812" y="54610"/>
                  </a:lnTo>
                  <a:lnTo>
                    <a:pt x="195453" y="84200"/>
                  </a:lnTo>
                  <a:lnTo>
                    <a:pt x="239776" y="121285"/>
                  </a:lnTo>
                  <a:lnTo>
                    <a:pt x="278765" y="165354"/>
                  </a:lnTo>
                  <a:lnTo>
                    <a:pt x="312166" y="215646"/>
                  </a:lnTo>
                  <a:lnTo>
                    <a:pt x="339217" y="271145"/>
                  </a:lnTo>
                  <a:lnTo>
                    <a:pt x="359156" y="331343"/>
                  </a:lnTo>
                  <a:lnTo>
                    <a:pt x="368427" y="373507"/>
                  </a:lnTo>
                  <a:lnTo>
                    <a:pt x="368300" y="372364"/>
                  </a:lnTo>
                  <a:lnTo>
                    <a:pt x="383159" y="372364"/>
                  </a:lnTo>
                  <a:lnTo>
                    <a:pt x="382905" y="370205"/>
                  </a:lnTo>
                  <a:lnTo>
                    <a:pt x="366903" y="302768"/>
                  </a:lnTo>
                  <a:lnTo>
                    <a:pt x="343281" y="241427"/>
                  </a:lnTo>
                  <a:lnTo>
                    <a:pt x="312674" y="185166"/>
                  </a:lnTo>
                  <a:lnTo>
                    <a:pt x="275717" y="134747"/>
                  </a:lnTo>
                  <a:lnTo>
                    <a:pt x="218059" y="78486"/>
                  </a:lnTo>
                  <a:lnTo>
                    <a:pt x="169037" y="45466"/>
                  </a:lnTo>
                  <a:lnTo>
                    <a:pt x="115951" y="20700"/>
                  </a:lnTo>
                  <a:lnTo>
                    <a:pt x="59309" y="5334"/>
                  </a:lnTo>
                  <a:lnTo>
                    <a:pt x="20066" y="635"/>
                  </a:lnTo>
                  <a:lnTo>
                    <a:pt x="254" y="0"/>
                  </a:lnTo>
                  <a:close/>
                </a:path>
              </a:pathLst>
            </a:custGeom>
            <a:ln w="914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503931" y="2531363"/>
              <a:ext cx="1616075" cy="0"/>
            </a:xfrm>
            <a:custGeom>
              <a:avLst/>
              <a:gdLst/>
              <a:ahLst/>
              <a:cxnLst/>
              <a:rect l="l" t="t" r="r" b="b"/>
              <a:pathLst>
                <a:path w="1616075" h="0">
                  <a:moveTo>
                    <a:pt x="0" y="0"/>
                  </a:moveTo>
                  <a:lnTo>
                    <a:pt x="1615947" y="0"/>
                  </a:lnTo>
                </a:path>
              </a:pathLst>
            </a:custGeom>
            <a:ln w="54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7056" y="2488691"/>
              <a:ext cx="428244" cy="2441448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819143" y="4960619"/>
              <a:ext cx="708025" cy="251460"/>
            </a:xfrm>
            <a:custGeom>
              <a:avLst/>
              <a:gdLst/>
              <a:ahLst/>
              <a:cxnLst/>
              <a:rect l="l" t="t" r="r" b="b"/>
              <a:pathLst>
                <a:path w="708025" h="251460">
                  <a:moveTo>
                    <a:pt x="708025" y="0"/>
                  </a:moveTo>
                  <a:lnTo>
                    <a:pt x="0" y="0"/>
                  </a:lnTo>
                </a:path>
                <a:path w="708025" h="251460">
                  <a:moveTo>
                    <a:pt x="577468" y="96011"/>
                  </a:moveTo>
                  <a:lnTo>
                    <a:pt x="131063" y="96011"/>
                  </a:lnTo>
                </a:path>
                <a:path w="708025" h="251460">
                  <a:moveTo>
                    <a:pt x="490219" y="178307"/>
                  </a:moveTo>
                  <a:lnTo>
                    <a:pt x="219455" y="178307"/>
                  </a:lnTo>
                </a:path>
                <a:path w="708025" h="251460">
                  <a:moveTo>
                    <a:pt x="418845" y="251459"/>
                  </a:moveTo>
                  <a:lnTo>
                    <a:pt x="303275" y="251459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3853" y="3285108"/>
              <a:ext cx="97536" cy="10096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969388" y="2931794"/>
              <a:ext cx="1476375" cy="391160"/>
            </a:xfrm>
            <a:custGeom>
              <a:avLst/>
              <a:gdLst/>
              <a:ahLst/>
              <a:cxnLst/>
              <a:rect l="l" t="t" r="r" b="b"/>
              <a:pathLst>
                <a:path w="1476375" h="391160">
                  <a:moveTo>
                    <a:pt x="622808" y="0"/>
                  </a:moveTo>
                  <a:lnTo>
                    <a:pt x="573405" y="1396"/>
                  </a:lnTo>
                  <a:lnTo>
                    <a:pt x="524256" y="5333"/>
                  </a:lnTo>
                  <a:lnTo>
                    <a:pt x="475615" y="11556"/>
                  </a:lnTo>
                  <a:lnTo>
                    <a:pt x="427481" y="20065"/>
                  </a:lnTo>
                  <a:lnTo>
                    <a:pt x="380365" y="31241"/>
                  </a:lnTo>
                  <a:lnTo>
                    <a:pt x="333629" y="44830"/>
                  </a:lnTo>
                  <a:lnTo>
                    <a:pt x="287909" y="60959"/>
                  </a:lnTo>
                  <a:lnTo>
                    <a:pt x="243078" y="79501"/>
                  </a:lnTo>
                  <a:lnTo>
                    <a:pt x="199390" y="100456"/>
                  </a:lnTo>
                  <a:lnTo>
                    <a:pt x="156844" y="124078"/>
                  </a:lnTo>
                  <a:lnTo>
                    <a:pt x="115569" y="149987"/>
                  </a:lnTo>
                  <a:lnTo>
                    <a:pt x="75565" y="178562"/>
                  </a:lnTo>
                  <a:lnTo>
                    <a:pt x="36956" y="209676"/>
                  </a:lnTo>
                  <a:lnTo>
                    <a:pt x="0" y="242950"/>
                  </a:lnTo>
                  <a:lnTo>
                    <a:pt x="10413" y="254253"/>
                  </a:lnTo>
                  <a:lnTo>
                    <a:pt x="28702" y="237235"/>
                  </a:lnTo>
                  <a:lnTo>
                    <a:pt x="47117" y="221233"/>
                  </a:lnTo>
                  <a:lnTo>
                    <a:pt x="84836" y="190753"/>
                  </a:lnTo>
                  <a:lnTo>
                    <a:pt x="124079" y="162940"/>
                  </a:lnTo>
                  <a:lnTo>
                    <a:pt x="206629" y="114045"/>
                  </a:lnTo>
                  <a:lnTo>
                    <a:pt x="293369" y="75437"/>
                  </a:lnTo>
                  <a:lnTo>
                    <a:pt x="384175" y="46354"/>
                  </a:lnTo>
                  <a:lnTo>
                    <a:pt x="430530" y="35305"/>
                  </a:lnTo>
                  <a:lnTo>
                    <a:pt x="477900" y="26924"/>
                  </a:lnTo>
                  <a:lnTo>
                    <a:pt x="525653" y="20827"/>
                  </a:lnTo>
                  <a:lnTo>
                    <a:pt x="574040" y="17017"/>
                  </a:lnTo>
                  <a:lnTo>
                    <a:pt x="622554" y="15747"/>
                  </a:lnTo>
                  <a:lnTo>
                    <a:pt x="671703" y="16890"/>
                  </a:lnTo>
                  <a:lnTo>
                    <a:pt x="720852" y="20192"/>
                  </a:lnTo>
                  <a:lnTo>
                    <a:pt x="770128" y="26162"/>
                  </a:lnTo>
                  <a:lnTo>
                    <a:pt x="819658" y="34162"/>
                  </a:lnTo>
                  <a:lnTo>
                    <a:pt x="868934" y="44576"/>
                  </a:lnTo>
                  <a:lnTo>
                    <a:pt x="918210" y="57403"/>
                  </a:lnTo>
                  <a:lnTo>
                    <a:pt x="967105" y="72516"/>
                  </a:lnTo>
                  <a:lnTo>
                    <a:pt x="1015873" y="90042"/>
                  </a:lnTo>
                  <a:lnTo>
                    <a:pt x="1064006" y="109600"/>
                  </a:lnTo>
                  <a:lnTo>
                    <a:pt x="1111631" y="131825"/>
                  </a:lnTo>
                  <a:lnTo>
                    <a:pt x="1158621" y="156082"/>
                  </a:lnTo>
                  <a:lnTo>
                    <a:pt x="1204976" y="182752"/>
                  </a:lnTo>
                  <a:lnTo>
                    <a:pt x="1250696" y="211708"/>
                  </a:lnTo>
                  <a:lnTo>
                    <a:pt x="1295400" y="242950"/>
                  </a:lnTo>
                  <a:lnTo>
                    <a:pt x="1339088" y="276478"/>
                  </a:lnTo>
                  <a:lnTo>
                    <a:pt x="1381760" y="312165"/>
                  </a:lnTo>
                  <a:lnTo>
                    <a:pt x="1423289" y="350012"/>
                  </a:lnTo>
                  <a:lnTo>
                    <a:pt x="1464056" y="391032"/>
                  </a:lnTo>
                  <a:lnTo>
                    <a:pt x="1475994" y="380238"/>
                  </a:lnTo>
                  <a:lnTo>
                    <a:pt x="1434084" y="338327"/>
                  </a:lnTo>
                  <a:lnTo>
                    <a:pt x="1392174" y="299846"/>
                  </a:lnTo>
                  <a:lnTo>
                    <a:pt x="1348994" y="263905"/>
                  </a:lnTo>
                  <a:lnTo>
                    <a:pt x="1304671" y="229996"/>
                  </a:lnTo>
                  <a:lnTo>
                    <a:pt x="1259459" y="198374"/>
                  </a:lnTo>
                  <a:lnTo>
                    <a:pt x="1213358" y="169163"/>
                  </a:lnTo>
                  <a:lnTo>
                    <a:pt x="1166241" y="142112"/>
                  </a:lnTo>
                  <a:lnTo>
                    <a:pt x="1118616" y="117475"/>
                  </a:lnTo>
                  <a:lnTo>
                    <a:pt x="1070356" y="95250"/>
                  </a:lnTo>
                  <a:lnTo>
                    <a:pt x="1021588" y="75183"/>
                  </a:lnTo>
                  <a:lnTo>
                    <a:pt x="972312" y="57530"/>
                  </a:lnTo>
                  <a:lnTo>
                    <a:pt x="922655" y="42163"/>
                  </a:lnTo>
                  <a:lnTo>
                    <a:pt x="872744" y="29209"/>
                  </a:lnTo>
                  <a:lnTo>
                    <a:pt x="822706" y="18668"/>
                  </a:lnTo>
                  <a:lnTo>
                    <a:pt x="772668" y="10540"/>
                  </a:lnTo>
                  <a:lnTo>
                    <a:pt x="722503" y="4571"/>
                  </a:lnTo>
                  <a:lnTo>
                    <a:pt x="672592" y="1142"/>
                  </a:lnTo>
                  <a:lnTo>
                    <a:pt x="62280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9091" y="3280346"/>
              <a:ext cx="107061" cy="110489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969388" y="2931794"/>
              <a:ext cx="1476375" cy="391160"/>
            </a:xfrm>
            <a:custGeom>
              <a:avLst/>
              <a:gdLst/>
              <a:ahLst/>
              <a:cxnLst/>
              <a:rect l="l" t="t" r="r" b="b"/>
              <a:pathLst>
                <a:path w="1476375" h="391160">
                  <a:moveTo>
                    <a:pt x="0" y="242950"/>
                  </a:moveTo>
                  <a:lnTo>
                    <a:pt x="10413" y="254253"/>
                  </a:lnTo>
                  <a:lnTo>
                    <a:pt x="28702" y="237235"/>
                  </a:lnTo>
                  <a:lnTo>
                    <a:pt x="47117" y="221233"/>
                  </a:lnTo>
                  <a:lnTo>
                    <a:pt x="84836" y="190753"/>
                  </a:lnTo>
                  <a:lnTo>
                    <a:pt x="124079" y="162940"/>
                  </a:lnTo>
                  <a:lnTo>
                    <a:pt x="206629" y="114045"/>
                  </a:lnTo>
                  <a:lnTo>
                    <a:pt x="293369" y="75437"/>
                  </a:lnTo>
                  <a:lnTo>
                    <a:pt x="384175" y="46354"/>
                  </a:lnTo>
                  <a:lnTo>
                    <a:pt x="430530" y="35305"/>
                  </a:lnTo>
                  <a:lnTo>
                    <a:pt x="477900" y="26924"/>
                  </a:lnTo>
                  <a:lnTo>
                    <a:pt x="525653" y="20827"/>
                  </a:lnTo>
                  <a:lnTo>
                    <a:pt x="574040" y="17017"/>
                  </a:lnTo>
                  <a:lnTo>
                    <a:pt x="622554" y="15747"/>
                  </a:lnTo>
                  <a:lnTo>
                    <a:pt x="671703" y="16890"/>
                  </a:lnTo>
                  <a:lnTo>
                    <a:pt x="720852" y="20192"/>
                  </a:lnTo>
                  <a:lnTo>
                    <a:pt x="770128" y="26162"/>
                  </a:lnTo>
                  <a:lnTo>
                    <a:pt x="819658" y="34162"/>
                  </a:lnTo>
                  <a:lnTo>
                    <a:pt x="868934" y="44576"/>
                  </a:lnTo>
                  <a:lnTo>
                    <a:pt x="918210" y="57403"/>
                  </a:lnTo>
                  <a:lnTo>
                    <a:pt x="967105" y="72516"/>
                  </a:lnTo>
                  <a:lnTo>
                    <a:pt x="1015873" y="90042"/>
                  </a:lnTo>
                  <a:lnTo>
                    <a:pt x="1064006" y="109600"/>
                  </a:lnTo>
                  <a:lnTo>
                    <a:pt x="1111631" y="131825"/>
                  </a:lnTo>
                  <a:lnTo>
                    <a:pt x="1158621" y="156082"/>
                  </a:lnTo>
                  <a:lnTo>
                    <a:pt x="1204976" y="182752"/>
                  </a:lnTo>
                  <a:lnTo>
                    <a:pt x="1250696" y="211708"/>
                  </a:lnTo>
                  <a:lnTo>
                    <a:pt x="1295400" y="242950"/>
                  </a:lnTo>
                  <a:lnTo>
                    <a:pt x="1339088" y="276478"/>
                  </a:lnTo>
                  <a:lnTo>
                    <a:pt x="1381760" y="312165"/>
                  </a:lnTo>
                  <a:lnTo>
                    <a:pt x="1423289" y="350012"/>
                  </a:lnTo>
                  <a:lnTo>
                    <a:pt x="1463166" y="390016"/>
                  </a:lnTo>
                  <a:lnTo>
                    <a:pt x="1464056" y="391032"/>
                  </a:lnTo>
                  <a:lnTo>
                    <a:pt x="1475994" y="380238"/>
                  </a:lnTo>
                  <a:lnTo>
                    <a:pt x="1434084" y="338327"/>
                  </a:lnTo>
                  <a:lnTo>
                    <a:pt x="1392174" y="299846"/>
                  </a:lnTo>
                  <a:lnTo>
                    <a:pt x="1348994" y="263905"/>
                  </a:lnTo>
                  <a:lnTo>
                    <a:pt x="1304671" y="229996"/>
                  </a:lnTo>
                  <a:lnTo>
                    <a:pt x="1259459" y="198374"/>
                  </a:lnTo>
                  <a:lnTo>
                    <a:pt x="1213358" y="169163"/>
                  </a:lnTo>
                  <a:lnTo>
                    <a:pt x="1166241" y="142112"/>
                  </a:lnTo>
                  <a:lnTo>
                    <a:pt x="1118616" y="117475"/>
                  </a:lnTo>
                  <a:lnTo>
                    <a:pt x="1070356" y="95250"/>
                  </a:lnTo>
                  <a:lnTo>
                    <a:pt x="1021588" y="75183"/>
                  </a:lnTo>
                  <a:lnTo>
                    <a:pt x="972312" y="57530"/>
                  </a:lnTo>
                  <a:lnTo>
                    <a:pt x="922655" y="42163"/>
                  </a:lnTo>
                  <a:lnTo>
                    <a:pt x="872744" y="29209"/>
                  </a:lnTo>
                  <a:lnTo>
                    <a:pt x="822706" y="18668"/>
                  </a:lnTo>
                  <a:lnTo>
                    <a:pt x="772668" y="10540"/>
                  </a:lnTo>
                  <a:lnTo>
                    <a:pt x="722503" y="4571"/>
                  </a:lnTo>
                  <a:lnTo>
                    <a:pt x="672592" y="1142"/>
                  </a:lnTo>
                  <a:lnTo>
                    <a:pt x="622808" y="0"/>
                  </a:lnTo>
                  <a:lnTo>
                    <a:pt x="573405" y="1396"/>
                  </a:lnTo>
                  <a:lnTo>
                    <a:pt x="524256" y="5333"/>
                  </a:lnTo>
                  <a:lnTo>
                    <a:pt x="475615" y="11556"/>
                  </a:lnTo>
                  <a:lnTo>
                    <a:pt x="427481" y="20065"/>
                  </a:lnTo>
                  <a:lnTo>
                    <a:pt x="380365" y="31241"/>
                  </a:lnTo>
                  <a:lnTo>
                    <a:pt x="333629" y="44830"/>
                  </a:lnTo>
                  <a:lnTo>
                    <a:pt x="287909" y="60959"/>
                  </a:lnTo>
                  <a:lnTo>
                    <a:pt x="243078" y="79501"/>
                  </a:lnTo>
                  <a:lnTo>
                    <a:pt x="199390" y="100456"/>
                  </a:lnTo>
                  <a:lnTo>
                    <a:pt x="156844" y="124078"/>
                  </a:lnTo>
                  <a:lnTo>
                    <a:pt x="115569" y="149987"/>
                  </a:lnTo>
                  <a:lnTo>
                    <a:pt x="75565" y="178562"/>
                  </a:lnTo>
                  <a:lnTo>
                    <a:pt x="36956" y="209676"/>
                  </a:lnTo>
                  <a:lnTo>
                    <a:pt x="18161" y="225932"/>
                  </a:lnTo>
                  <a:lnTo>
                    <a:pt x="0" y="24295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2618358" y="3216910"/>
            <a:ext cx="3282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819911" y="3148583"/>
            <a:ext cx="731520" cy="704215"/>
            <a:chOff x="819911" y="3148583"/>
            <a:chExt cx="731520" cy="704215"/>
          </a:xfrm>
        </p:grpSpPr>
        <p:sp>
          <p:nvSpPr>
            <p:cNvPr id="22" name="object 22" descr=""/>
            <p:cNvSpPr/>
            <p:nvPr/>
          </p:nvSpPr>
          <p:spPr>
            <a:xfrm>
              <a:off x="838961" y="3167633"/>
              <a:ext cx="693420" cy="666115"/>
            </a:xfrm>
            <a:custGeom>
              <a:avLst/>
              <a:gdLst/>
              <a:ahLst/>
              <a:cxnLst/>
              <a:rect l="l" t="t" r="r" b="b"/>
              <a:pathLst>
                <a:path w="693419" h="666114">
                  <a:moveTo>
                    <a:pt x="346709" y="0"/>
                  </a:moveTo>
                  <a:lnTo>
                    <a:pt x="299664" y="3040"/>
                  </a:lnTo>
                  <a:lnTo>
                    <a:pt x="254542" y="11895"/>
                  </a:lnTo>
                  <a:lnTo>
                    <a:pt x="211756" y="26169"/>
                  </a:lnTo>
                  <a:lnTo>
                    <a:pt x="171720" y="45466"/>
                  </a:lnTo>
                  <a:lnTo>
                    <a:pt x="134847" y="69386"/>
                  </a:lnTo>
                  <a:lnTo>
                    <a:pt x="101550" y="97536"/>
                  </a:lnTo>
                  <a:lnTo>
                    <a:pt x="72242" y="129516"/>
                  </a:lnTo>
                  <a:lnTo>
                    <a:pt x="47337" y="164930"/>
                  </a:lnTo>
                  <a:lnTo>
                    <a:pt x="27246" y="203382"/>
                  </a:lnTo>
                  <a:lnTo>
                    <a:pt x="12385" y="244475"/>
                  </a:lnTo>
                  <a:lnTo>
                    <a:pt x="3165" y="287811"/>
                  </a:lnTo>
                  <a:lnTo>
                    <a:pt x="0" y="332993"/>
                  </a:lnTo>
                  <a:lnTo>
                    <a:pt x="3165" y="378176"/>
                  </a:lnTo>
                  <a:lnTo>
                    <a:pt x="12385" y="421512"/>
                  </a:lnTo>
                  <a:lnTo>
                    <a:pt x="27246" y="462605"/>
                  </a:lnTo>
                  <a:lnTo>
                    <a:pt x="47337" y="501057"/>
                  </a:lnTo>
                  <a:lnTo>
                    <a:pt x="72242" y="536471"/>
                  </a:lnTo>
                  <a:lnTo>
                    <a:pt x="101550" y="568451"/>
                  </a:lnTo>
                  <a:lnTo>
                    <a:pt x="134847" y="596601"/>
                  </a:lnTo>
                  <a:lnTo>
                    <a:pt x="171720" y="620521"/>
                  </a:lnTo>
                  <a:lnTo>
                    <a:pt x="211756" y="639818"/>
                  </a:lnTo>
                  <a:lnTo>
                    <a:pt x="254542" y="654092"/>
                  </a:lnTo>
                  <a:lnTo>
                    <a:pt x="299664" y="662947"/>
                  </a:lnTo>
                  <a:lnTo>
                    <a:pt x="346709" y="665988"/>
                  </a:lnTo>
                  <a:lnTo>
                    <a:pt x="393763" y="662947"/>
                  </a:lnTo>
                  <a:lnTo>
                    <a:pt x="438890" y="654092"/>
                  </a:lnTo>
                  <a:lnTo>
                    <a:pt x="481679" y="639818"/>
                  </a:lnTo>
                  <a:lnTo>
                    <a:pt x="521716" y="620521"/>
                  </a:lnTo>
                  <a:lnTo>
                    <a:pt x="558588" y="596601"/>
                  </a:lnTo>
                  <a:lnTo>
                    <a:pt x="591883" y="568451"/>
                  </a:lnTo>
                  <a:lnTo>
                    <a:pt x="621188" y="536471"/>
                  </a:lnTo>
                  <a:lnTo>
                    <a:pt x="646091" y="501057"/>
                  </a:lnTo>
                  <a:lnTo>
                    <a:pt x="666178" y="462605"/>
                  </a:lnTo>
                  <a:lnTo>
                    <a:pt x="681037" y="421512"/>
                  </a:lnTo>
                  <a:lnTo>
                    <a:pt x="690255" y="378176"/>
                  </a:lnTo>
                  <a:lnTo>
                    <a:pt x="693419" y="332993"/>
                  </a:lnTo>
                  <a:lnTo>
                    <a:pt x="690255" y="287811"/>
                  </a:lnTo>
                  <a:lnTo>
                    <a:pt x="681037" y="244475"/>
                  </a:lnTo>
                  <a:lnTo>
                    <a:pt x="666178" y="203382"/>
                  </a:lnTo>
                  <a:lnTo>
                    <a:pt x="646091" y="164930"/>
                  </a:lnTo>
                  <a:lnTo>
                    <a:pt x="621188" y="129516"/>
                  </a:lnTo>
                  <a:lnTo>
                    <a:pt x="591883" y="97536"/>
                  </a:lnTo>
                  <a:lnTo>
                    <a:pt x="558588" y="69386"/>
                  </a:lnTo>
                  <a:lnTo>
                    <a:pt x="521716" y="45466"/>
                  </a:lnTo>
                  <a:lnTo>
                    <a:pt x="481679" y="26169"/>
                  </a:lnTo>
                  <a:lnTo>
                    <a:pt x="438890" y="11895"/>
                  </a:lnTo>
                  <a:lnTo>
                    <a:pt x="393763" y="3040"/>
                  </a:lnTo>
                  <a:lnTo>
                    <a:pt x="346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38961" y="3167633"/>
              <a:ext cx="693420" cy="666115"/>
            </a:xfrm>
            <a:custGeom>
              <a:avLst/>
              <a:gdLst/>
              <a:ahLst/>
              <a:cxnLst/>
              <a:rect l="l" t="t" r="r" b="b"/>
              <a:pathLst>
                <a:path w="693419" h="666114">
                  <a:moveTo>
                    <a:pt x="0" y="332993"/>
                  </a:moveTo>
                  <a:lnTo>
                    <a:pt x="3165" y="287811"/>
                  </a:lnTo>
                  <a:lnTo>
                    <a:pt x="12385" y="244475"/>
                  </a:lnTo>
                  <a:lnTo>
                    <a:pt x="27246" y="203382"/>
                  </a:lnTo>
                  <a:lnTo>
                    <a:pt x="47337" y="164930"/>
                  </a:lnTo>
                  <a:lnTo>
                    <a:pt x="72242" y="129516"/>
                  </a:lnTo>
                  <a:lnTo>
                    <a:pt x="101550" y="97536"/>
                  </a:lnTo>
                  <a:lnTo>
                    <a:pt x="134847" y="69386"/>
                  </a:lnTo>
                  <a:lnTo>
                    <a:pt x="171720" y="45466"/>
                  </a:lnTo>
                  <a:lnTo>
                    <a:pt x="211756" y="26169"/>
                  </a:lnTo>
                  <a:lnTo>
                    <a:pt x="254542" y="11895"/>
                  </a:lnTo>
                  <a:lnTo>
                    <a:pt x="299664" y="3040"/>
                  </a:lnTo>
                  <a:lnTo>
                    <a:pt x="346709" y="0"/>
                  </a:lnTo>
                  <a:lnTo>
                    <a:pt x="393763" y="3040"/>
                  </a:lnTo>
                  <a:lnTo>
                    <a:pt x="438890" y="11895"/>
                  </a:lnTo>
                  <a:lnTo>
                    <a:pt x="481679" y="26169"/>
                  </a:lnTo>
                  <a:lnTo>
                    <a:pt x="521716" y="45466"/>
                  </a:lnTo>
                  <a:lnTo>
                    <a:pt x="558588" y="69386"/>
                  </a:lnTo>
                  <a:lnTo>
                    <a:pt x="591883" y="97536"/>
                  </a:lnTo>
                  <a:lnTo>
                    <a:pt x="621188" y="129516"/>
                  </a:lnTo>
                  <a:lnTo>
                    <a:pt x="646091" y="164930"/>
                  </a:lnTo>
                  <a:lnTo>
                    <a:pt x="666178" y="203382"/>
                  </a:lnTo>
                  <a:lnTo>
                    <a:pt x="681037" y="244475"/>
                  </a:lnTo>
                  <a:lnTo>
                    <a:pt x="690255" y="287811"/>
                  </a:lnTo>
                  <a:lnTo>
                    <a:pt x="693419" y="332993"/>
                  </a:lnTo>
                  <a:lnTo>
                    <a:pt x="690255" y="378176"/>
                  </a:lnTo>
                  <a:lnTo>
                    <a:pt x="681037" y="421512"/>
                  </a:lnTo>
                  <a:lnTo>
                    <a:pt x="666178" y="462605"/>
                  </a:lnTo>
                  <a:lnTo>
                    <a:pt x="646091" y="501057"/>
                  </a:lnTo>
                  <a:lnTo>
                    <a:pt x="621188" y="536471"/>
                  </a:lnTo>
                  <a:lnTo>
                    <a:pt x="591883" y="568451"/>
                  </a:lnTo>
                  <a:lnTo>
                    <a:pt x="558588" y="596601"/>
                  </a:lnTo>
                  <a:lnTo>
                    <a:pt x="521716" y="620521"/>
                  </a:lnTo>
                  <a:lnTo>
                    <a:pt x="481679" y="639818"/>
                  </a:lnTo>
                  <a:lnTo>
                    <a:pt x="438890" y="654092"/>
                  </a:lnTo>
                  <a:lnTo>
                    <a:pt x="393763" y="662947"/>
                  </a:lnTo>
                  <a:lnTo>
                    <a:pt x="346709" y="665988"/>
                  </a:lnTo>
                  <a:lnTo>
                    <a:pt x="299664" y="662947"/>
                  </a:lnTo>
                  <a:lnTo>
                    <a:pt x="254542" y="654092"/>
                  </a:lnTo>
                  <a:lnTo>
                    <a:pt x="211756" y="639818"/>
                  </a:lnTo>
                  <a:lnTo>
                    <a:pt x="171720" y="620521"/>
                  </a:lnTo>
                  <a:lnTo>
                    <a:pt x="134847" y="596601"/>
                  </a:lnTo>
                  <a:lnTo>
                    <a:pt x="101550" y="568451"/>
                  </a:lnTo>
                  <a:lnTo>
                    <a:pt x="72242" y="536471"/>
                  </a:lnTo>
                  <a:lnTo>
                    <a:pt x="47337" y="501057"/>
                  </a:lnTo>
                  <a:lnTo>
                    <a:pt x="27246" y="462605"/>
                  </a:lnTo>
                  <a:lnTo>
                    <a:pt x="12385" y="421512"/>
                  </a:lnTo>
                  <a:lnTo>
                    <a:pt x="3165" y="378176"/>
                  </a:lnTo>
                  <a:lnTo>
                    <a:pt x="0" y="33299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203" y="3406647"/>
              <a:ext cx="383540" cy="191007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4329176" y="3887165"/>
            <a:ext cx="21209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358385" y="2763977"/>
            <a:ext cx="245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5458967" y="2318004"/>
            <a:ext cx="5730240" cy="3333115"/>
            <a:chOff x="5458967" y="2318004"/>
            <a:chExt cx="5730240" cy="3333115"/>
          </a:xfrm>
        </p:grpSpPr>
        <p:sp>
          <p:nvSpPr>
            <p:cNvPr id="28" name="object 28" descr=""/>
            <p:cNvSpPr/>
            <p:nvPr/>
          </p:nvSpPr>
          <p:spPr>
            <a:xfrm>
              <a:off x="5458968" y="2318003"/>
              <a:ext cx="5712460" cy="3333115"/>
            </a:xfrm>
            <a:custGeom>
              <a:avLst/>
              <a:gdLst/>
              <a:ahLst/>
              <a:cxnLst/>
              <a:rect l="l" t="t" r="r" b="b"/>
              <a:pathLst>
                <a:path w="5712459" h="3333115">
                  <a:moveTo>
                    <a:pt x="5711952" y="1333500"/>
                  </a:moveTo>
                  <a:lnTo>
                    <a:pt x="5699252" y="1327150"/>
                  </a:lnTo>
                  <a:lnTo>
                    <a:pt x="5635752" y="1295400"/>
                  </a:lnTo>
                  <a:lnTo>
                    <a:pt x="5635752" y="1327150"/>
                  </a:lnTo>
                  <a:lnTo>
                    <a:pt x="678434" y="1327150"/>
                  </a:lnTo>
                  <a:lnTo>
                    <a:pt x="678434" y="76200"/>
                  </a:lnTo>
                  <a:lnTo>
                    <a:pt x="710184" y="76200"/>
                  </a:lnTo>
                  <a:lnTo>
                    <a:pt x="703834" y="63500"/>
                  </a:lnTo>
                  <a:lnTo>
                    <a:pt x="672084" y="0"/>
                  </a:lnTo>
                  <a:lnTo>
                    <a:pt x="633984" y="76200"/>
                  </a:lnTo>
                  <a:lnTo>
                    <a:pt x="665734" y="76200"/>
                  </a:lnTo>
                  <a:lnTo>
                    <a:pt x="665734" y="1327150"/>
                  </a:lnTo>
                  <a:lnTo>
                    <a:pt x="0" y="1327150"/>
                  </a:lnTo>
                  <a:lnTo>
                    <a:pt x="0" y="1339850"/>
                  </a:lnTo>
                  <a:lnTo>
                    <a:pt x="665734" y="1339850"/>
                  </a:lnTo>
                  <a:lnTo>
                    <a:pt x="665734" y="3332988"/>
                  </a:lnTo>
                  <a:lnTo>
                    <a:pt x="678434" y="3332988"/>
                  </a:lnTo>
                  <a:lnTo>
                    <a:pt x="678434" y="1339850"/>
                  </a:lnTo>
                  <a:lnTo>
                    <a:pt x="5635752" y="1339850"/>
                  </a:lnTo>
                  <a:lnTo>
                    <a:pt x="5635752" y="1371600"/>
                  </a:lnTo>
                  <a:lnTo>
                    <a:pt x="5699252" y="1339850"/>
                  </a:lnTo>
                  <a:lnTo>
                    <a:pt x="5711952" y="133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130289" y="2552573"/>
              <a:ext cx="5048250" cy="2196465"/>
            </a:xfrm>
            <a:custGeom>
              <a:avLst/>
              <a:gdLst/>
              <a:ahLst/>
              <a:cxnLst/>
              <a:rect l="l" t="t" r="r" b="b"/>
              <a:pathLst>
                <a:path w="5048250" h="2196465">
                  <a:moveTo>
                    <a:pt x="0" y="146938"/>
                  </a:moveTo>
                  <a:lnTo>
                    <a:pt x="42005" y="109533"/>
                  </a:lnTo>
                  <a:lnTo>
                    <a:pt x="84010" y="69723"/>
                  </a:lnTo>
                  <a:lnTo>
                    <a:pt x="126015" y="34674"/>
                  </a:lnTo>
                  <a:lnTo>
                    <a:pt x="168021" y="11556"/>
                  </a:lnTo>
                  <a:lnTo>
                    <a:pt x="210026" y="1629"/>
                  </a:lnTo>
                  <a:lnTo>
                    <a:pt x="252031" y="1285"/>
                  </a:lnTo>
                  <a:lnTo>
                    <a:pt x="294036" y="10396"/>
                  </a:lnTo>
                  <a:lnTo>
                    <a:pt x="336042" y="28828"/>
                  </a:lnTo>
                  <a:lnTo>
                    <a:pt x="369584" y="50662"/>
                  </a:lnTo>
                  <a:lnTo>
                    <a:pt x="403150" y="78897"/>
                  </a:lnTo>
                  <a:lnTo>
                    <a:pt x="436735" y="112953"/>
                  </a:lnTo>
                  <a:lnTo>
                    <a:pt x="470332" y="152252"/>
                  </a:lnTo>
                  <a:lnTo>
                    <a:pt x="503936" y="196214"/>
                  </a:lnTo>
                  <a:lnTo>
                    <a:pt x="527938" y="230849"/>
                  </a:lnTo>
                  <a:lnTo>
                    <a:pt x="551941" y="268545"/>
                  </a:lnTo>
                  <a:lnTo>
                    <a:pt x="575944" y="308942"/>
                  </a:lnTo>
                  <a:lnTo>
                    <a:pt x="599947" y="351680"/>
                  </a:lnTo>
                  <a:lnTo>
                    <a:pt x="623950" y="396401"/>
                  </a:lnTo>
                  <a:lnTo>
                    <a:pt x="647953" y="442743"/>
                  </a:lnTo>
                  <a:lnTo>
                    <a:pt x="671957" y="490347"/>
                  </a:lnTo>
                  <a:lnTo>
                    <a:pt x="692959" y="533478"/>
                  </a:lnTo>
                  <a:lnTo>
                    <a:pt x="713962" y="578465"/>
                  </a:lnTo>
                  <a:lnTo>
                    <a:pt x="734964" y="624993"/>
                  </a:lnTo>
                  <a:lnTo>
                    <a:pt x="755967" y="672750"/>
                  </a:lnTo>
                  <a:lnTo>
                    <a:pt x="776970" y="721424"/>
                  </a:lnTo>
                  <a:lnTo>
                    <a:pt x="797972" y="770703"/>
                  </a:lnTo>
                  <a:lnTo>
                    <a:pt x="818975" y="820273"/>
                  </a:lnTo>
                  <a:lnTo>
                    <a:pt x="839978" y="869823"/>
                  </a:lnTo>
                  <a:lnTo>
                    <a:pt x="858647" y="914280"/>
                  </a:lnTo>
                  <a:lnTo>
                    <a:pt x="877316" y="959609"/>
                  </a:lnTo>
                  <a:lnTo>
                    <a:pt x="895985" y="1005571"/>
                  </a:lnTo>
                  <a:lnTo>
                    <a:pt x="914654" y="1051929"/>
                  </a:lnTo>
                  <a:lnTo>
                    <a:pt x="933323" y="1098443"/>
                  </a:lnTo>
                  <a:lnTo>
                    <a:pt x="951992" y="1144876"/>
                  </a:lnTo>
                  <a:lnTo>
                    <a:pt x="970661" y="1190989"/>
                  </a:lnTo>
                  <a:lnTo>
                    <a:pt x="989330" y="1236544"/>
                  </a:lnTo>
                  <a:lnTo>
                    <a:pt x="1007999" y="1281302"/>
                  </a:lnTo>
                  <a:lnTo>
                    <a:pt x="1028959" y="1331328"/>
                  </a:lnTo>
                  <a:lnTo>
                    <a:pt x="1049930" y="1381468"/>
                  </a:lnTo>
                  <a:lnTo>
                    <a:pt x="1070910" y="1431408"/>
                  </a:lnTo>
                  <a:lnTo>
                    <a:pt x="1091898" y="1480835"/>
                  </a:lnTo>
                  <a:lnTo>
                    <a:pt x="1112891" y="1529435"/>
                  </a:lnTo>
                  <a:lnTo>
                    <a:pt x="1133889" y="1576893"/>
                  </a:lnTo>
                  <a:lnTo>
                    <a:pt x="1154890" y="1622896"/>
                  </a:lnTo>
                  <a:lnTo>
                    <a:pt x="1175892" y="1667128"/>
                  </a:lnTo>
                  <a:lnTo>
                    <a:pt x="1199895" y="1716106"/>
                  </a:lnTo>
                  <a:lnTo>
                    <a:pt x="1223898" y="1763949"/>
                  </a:lnTo>
                  <a:lnTo>
                    <a:pt x="1247901" y="1810283"/>
                  </a:lnTo>
                  <a:lnTo>
                    <a:pt x="1271904" y="1854736"/>
                  </a:lnTo>
                  <a:lnTo>
                    <a:pt x="1295907" y="1896934"/>
                  </a:lnTo>
                  <a:lnTo>
                    <a:pt x="1319910" y="1936503"/>
                  </a:lnTo>
                  <a:lnTo>
                    <a:pt x="1343914" y="1973071"/>
                  </a:lnTo>
                  <a:lnTo>
                    <a:pt x="1377518" y="2019878"/>
                  </a:lnTo>
                  <a:lnTo>
                    <a:pt x="1411122" y="2062197"/>
                  </a:lnTo>
                  <a:lnTo>
                    <a:pt x="1444726" y="2099414"/>
                  </a:lnTo>
                  <a:lnTo>
                    <a:pt x="1478330" y="2130913"/>
                  </a:lnTo>
                  <a:lnTo>
                    <a:pt x="1511935" y="2156079"/>
                  </a:lnTo>
                  <a:lnTo>
                    <a:pt x="1553940" y="2178708"/>
                  </a:lnTo>
                  <a:lnTo>
                    <a:pt x="1595945" y="2192147"/>
                  </a:lnTo>
                  <a:lnTo>
                    <a:pt x="1637950" y="2196155"/>
                  </a:lnTo>
                  <a:lnTo>
                    <a:pt x="1679956" y="2190496"/>
                  </a:lnTo>
                  <a:lnTo>
                    <a:pt x="1721941" y="2174742"/>
                  </a:lnTo>
                  <a:lnTo>
                    <a:pt x="1763903" y="2149141"/>
                  </a:lnTo>
                  <a:lnTo>
                    <a:pt x="1805864" y="2114468"/>
                  </a:lnTo>
                  <a:lnTo>
                    <a:pt x="1847850" y="2071496"/>
                  </a:lnTo>
                  <a:lnTo>
                    <a:pt x="1875853" y="2037990"/>
                  </a:lnTo>
                  <a:lnTo>
                    <a:pt x="1903856" y="2000165"/>
                  </a:lnTo>
                  <a:lnTo>
                    <a:pt x="1931860" y="1958530"/>
                  </a:lnTo>
                  <a:lnTo>
                    <a:pt x="1959863" y="1913593"/>
                  </a:lnTo>
                  <a:lnTo>
                    <a:pt x="1987867" y="1865862"/>
                  </a:lnTo>
                  <a:lnTo>
                    <a:pt x="2015870" y="1815845"/>
                  </a:lnTo>
                  <a:lnTo>
                    <a:pt x="2036873" y="1776467"/>
                  </a:lnTo>
                  <a:lnTo>
                    <a:pt x="2057876" y="1735016"/>
                  </a:lnTo>
                  <a:lnTo>
                    <a:pt x="2078878" y="1691788"/>
                  </a:lnTo>
                  <a:lnTo>
                    <a:pt x="2099881" y="1647078"/>
                  </a:lnTo>
                  <a:lnTo>
                    <a:pt x="2120884" y="1601184"/>
                  </a:lnTo>
                  <a:lnTo>
                    <a:pt x="2141886" y="1554402"/>
                  </a:lnTo>
                  <a:lnTo>
                    <a:pt x="2162889" y="1507027"/>
                  </a:lnTo>
                  <a:lnTo>
                    <a:pt x="2183891" y="1459357"/>
                  </a:lnTo>
                  <a:lnTo>
                    <a:pt x="2202561" y="1416310"/>
                  </a:lnTo>
                  <a:lnTo>
                    <a:pt x="2221230" y="1372164"/>
                  </a:lnTo>
                  <a:lnTo>
                    <a:pt x="2239899" y="1327154"/>
                  </a:lnTo>
                  <a:lnTo>
                    <a:pt x="2258568" y="1281517"/>
                  </a:lnTo>
                  <a:lnTo>
                    <a:pt x="2277237" y="1235490"/>
                  </a:lnTo>
                  <a:lnTo>
                    <a:pt x="2295906" y="1189307"/>
                  </a:lnTo>
                  <a:lnTo>
                    <a:pt x="2314575" y="1143207"/>
                  </a:lnTo>
                  <a:lnTo>
                    <a:pt x="2333244" y="1097424"/>
                  </a:lnTo>
                  <a:lnTo>
                    <a:pt x="2351913" y="1052194"/>
                  </a:lnTo>
                  <a:lnTo>
                    <a:pt x="2370577" y="1007049"/>
                  </a:lnTo>
                  <a:lnTo>
                    <a:pt x="2389234" y="961515"/>
                  </a:lnTo>
                  <a:lnTo>
                    <a:pt x="2407887" y="915825"/>
                  </a:lnTo>
                  <a:lnTo>
                    <a:pt x="2426536" y="870209"/>
                  </a:lnTo>
                  <a:lnTo>
                    <a:pt x="2445183" y="824901"/>
                  </a:lnTo>
                  <a:lnTo>
                    <a:pt x="2463832" y="780132"/>
                  </a:lnTo>
                  <a:lnTo>
                    <a:pt x="2482485" y="736135"/>
                  </a:lnTo>
                  <a:lnTo>
                    <a:pt x="2501142" y="693141"/>
                  </a:lnTo>
                  <a:lnTo>
                    <a:pt x="2519807" y="651382"/>
                  </a:lnTo>
                  <a:lnTo>
                    <a:pt x="2543810" y="598859"/>
                  </a:lnTo>
                  <a:lnTo>
                    <a:pt x="2567813" y="547051"/>
                  </a:lnTo>
                  <a:lnTo>
                    <a:pt x="2591816" y="496378"/>
                  </a:lnTo>
                  <a:lnTo>
                    <a:pt x="2615818" y="447260"/>
                  </a:lnTo>
                  <a:lnTo>
                    <a:pt x="2639821" y="400117"/>
                  </a:lnTo>
                  <a:lnTo>
                    <a:pt x="2663824" y="355369"/>
                  </a:lnTo>
                  <a:lnTo>
                    <a:pt x="2687828" y="313436"/>
                  </a:lnTo>
                  <a:lnTo>
                    <a:pt x="2715831" y="267428"/>
                  </a:lnTo>
                  <a:lnTo>
                    <a:pt x="2743835" y="224056"/>
                  </a:lnTo>
                  <a:lnTo>
                    <a:pt x="2771838" y="183753"/>
                  </a:lnTo>
                  <a:lnTo>
                    <a:pt x="2799842" y="146953"/>
                  </a:lnTo>
                  <a:lnTo>
                    <a:pt x="2827845" y="114090"/>
                  </a:lnTo>
                  <a:lnTo>
                    <a:pt x="2855849" y="85598"/>
                  </a:lnTo>
                  <a:lnTo>
                    <a:pt x="2897854" y="50613"/>
                  </a:lnTo>
                  <a:lnTo>
                    <a:pt x="2939859" y="24320"/>
                  </a:lnTo>
                  <a:lnTo>
                    <a:pt x="2981864" y="7266"/>
                  </a:lnTo>
                  <a:lnTo>
                    <a:pt x="3023869" y="0"/>
                  </a:lnTo>
                  <a:lnTo>
                    <a:pt x="3065873" y="2948"/>
                  </a:lnTo>
                  <a:lnTo>
                    <a:pt x="3107864" y="15684"/>
                  </a:lnTo>
                  <a:lnTo>
                    <a:pt x="3149832" y="37754"/>
                  </a:lnTo>
                  <a:lnTo>
                    <a:pt x="3191764" y="68706"/>
                  </a:lnTo>
                  <a:lnTo>
                    <a:pt x="3225368" y="100271"/>
                  </a:lnTo>
                  <a:lnTo>
                    <a:pt x="3258972" y="138095"/>
                  </a:lnTo>
                  <a:lnTo>
                    <a:pt x="3292576" y="181461"/>
                  </a:lnTo>
                  <a:lnTo>
                    <a:pt x="3326180" y="229649"/>
                  </a:lnTo>
                  <a:lnTo>
                    <a:pt x="3359785" y="281939"/>
                  </a:lnTo>
                  <a:lnTo>
                    <a:pt x="3383788" y="322157"/>
                  </a:lnTo>
                  <a:lnTo>
                    <a:pt x="3407791" y="365254"/>
                  </a:lnTo>
                  <a:lnTo>
                    <a:pt x="3431793" y="410829"/>
                  </a:lnTo>
                  <a:lnTo>
                    <a:pt x="3455796" y="458478"/>
                  </a:lnTo>
                  <a:lnTo>
                    <a:pt x="3479799" y="507800"/>
                  </a:lnTo>
                  <a:lnTo>
                    <a:pt x="3503802" y="558392"/>
                  </a:lnTo>
                  <a:lnTo>
                    <a:pt x="3527806" y="609853"/>
                  </a:lnTo>
                  <a:lnTo>
                    <a:pt x="3548808" y="656019"/>
                  </a:lnTo>
                  <a:lnTo>
                    <a:pt x="3569811" y="703808"/>
                  </a:lnTo>
                  <a:lnTo>
                    <a:pt x="3590813" y="752891"/>
                  </a:lnTo>
                  <a:lnTo>
                    <a:pt x="3611816" y="802941"/>
                  </a:lnTo>
                  <a:lnTo>
                    <a:pt x="3632819" y="853628"/>
                  </a:lnTo>
                  <a:lnTo>
                    <a:pt x="3653821" y="904622"/>
                  </a:lnTo>
                  <a:lnTo>
                    <a:pt x="3674824" y="955596"/>
                  </a:lnTo>
                  <a:lnTo>
                    <a:pt x="3695827" y="1006221"/>
                  </a:lnTo>
                  <a:lnTo>
                    <a:pt x="3714495" y="1051403"/>
                  </a:lnTo>
                  <a:lnTo>
                    <a:pt x="3733163" y="1097214"/>
                  </a:lnTo>
                  <a:lnTo>
                    <a:pt x="3751829" y="1143418"/>
                  </a:lnTo>
                  <a:lnTo>
                    <a:pt x="3770491" y="1189779"/>
                  </a:lnTo>
                  <a:lnTo>
                    <a:pt x="3789150" y="1236061"/>
                  </a:lnTo>
                  <a:lnTo>
                    <a:pt x="3807803" y="1282027"/>
                  </a:lnTo>
                  <a:lnTo>
                    <a:pt x="3826450" y="1327441"/>
                  </a:lnTo>
                  <a:lnTo>
                    <a:pt x="3845089" y="1372067"/>
                  </a:lnTo>
                  <a:lnTo>
                    <a:pt x="3863720" y="1415669"/>
                  </a:lnTo>
                  <a:lnTo>
                    <a:pt x="3884723" y="1464054"/>
                  </a:lnTo>
                  <a:lnTo>
                    <a:pt x="3905726" y="1512236"/>
                  </a:lnTo>
                  <a:lnTo>
                    <a:pt x="3926728" y="1559919"/>
                  </a:lnTo>
                  <a:lnTo>
                    <a:pt x="3947731" y="1606804"/>
                  </a:lnTo>
                  <a:lnTo>
                    <a:pt x="3968734" y="1652593"/>
                  </a:lnTo>
                  <a:lnTo>
                    <a:pt x="3989736" y="1696989"/>
                  </a:lnTo>
                  <a:lnTo>
                    <a:pt x="4010739" y="1739695"/>
                  </a:lnTo>
                  <a:lnTo>
                    <a:pt x="4031741" y="1780413"/>
                  </a:lnTo>
                  <a:lnTo>
                    <a:pt x="4059745" y="1832343"/>
                  </a:lnTo>
                  <a:lnTo>
                    <a:pt x="4087749" y="1882125"/>
                  </a:lnTo>
                  <a:lnTo>
                    <a:pt x="4115752" y="1929241"/>
                  </a:lnTo>
                  <a:lnTo>
                    <a:pt x="4143756" y="1973170"/>
                  </a:lnTo>
                  <a:lnTo>
                    <a:pt x="4171759" y="2013396"/>
                  </a:lnTo>
                  <a:lnTo>
                    <a:pt x="4199763" y="2049399"/>
                  </a:lnTo>
                  <a:lnTo>
                    <a:pt x="4241768" y="2096180"/>
                  </a:lnTo>
                  <a:lnTo>
                    <a:pt x="4283773" y="2134949"/>
                  </a:lnTo>
                  <a:lnTo>
                    <a:pt x="4325778" y="2164788"/>
                  </a:lnTo>
                  <a:lnTo>
                    <a:pt x="4367784" y="2184781"/>
                  </a:lnTo>
                  <a:lnTo>
                    <a:pt x="4409789" y="2194708"/>
                  </a:lnTo>
                  <a:lnTo>
                    <a:pt x="4451794" y="2195052"/>
                  </a:lnTo>
                  <a:lnTo>
                    <a:pt x="4493799" y="2185941"/>
                  </a:lnTo>
                  <a:lnTo>
                    <a:pt x="4535805" y="2167509"/>
                  </a:lnTo>
                  <a:lnTo>
                    <a:pt x="4569347" y="2145675"/>
                  </a:lnTo>
                  <a:lnTo>
                    <a:pt x="4602913" y="2117440"/>
                  </a:lnTo>
                  <a:lnTo>
                    <a:pt x="4636498" y="2083384"/>
                  </a:lnTo>
                  <a:lnTo>
                    <a:pt x="4670095" y="2044085"/>
                  </a:lnTo>
                  <a:lnTo>
                    <a:pt x="4703699" y="2000122"/>
                  </a:lnTo>
                  <a:lnTo>
                    <a:pt x="4727702" y="1965488"/>
                  </a:lnTo>
                  <a:lnTo>
                    <a:pt x="4751705" y="1927792"/>
                  </a:lnTo>
                  <a:lnTo>
                    <a:pt x="4775708" y="1887395"/>
                  </a:lnTo>
                  <a:lnTo>
                    <a:pt x="4799711" y="1844657"/>
                  </a:lnTo>
                  <a:lnTo>
                    <a:pt x="4823714" y="1799936"/>
                  </a:lnTo>
                  <a:lnTo>
                    <a:pt x="4847717" y="1753594"/>
                  </a:lnTo>
                  <a:lnTo>
                    <a:pt x="4871720" y="1705990"/>
                  </a:lnTo>
                  <a:lnTo>
                    <a:pt x="4892722" y="1662859"/>
                  </a:lnTo>
                  <a:lnTo>
                    <a:pt x="4913725" y="1617872"/>
                  </a:lnTo>
                  <a:lnTo>
                    <a:pt x="4934727" y="1571344"/>
                  </a:lnTo>
                  <a:lnTo>
                    <a:pt x="4955730" y="1523587"/>
                  </a:lnTo>
                  <a:lnTo>
                    <a:pt x="4976733" y="1474913"/>
                  </a:lnTo>
                  <a:lnTo>
                    <a:pt x="4997735" y="1425634"/>
                  </a:lnTo>
                  <a:lnTo>
                    <a:pt x="5018738" y="1376064"/>
                  </a:lnTo>
                  <a:lnTo>
                    <a:pt x="5039741" y="1326514"/>
                  </a:lnTo>
                  <a:lnTo>
                    <a:pt x="5048250" y="1306252"/>
                  </a:lnTo>
                </a:path>
              </a:pathLst>
            </a:custGeom>
            <a:ln w="1981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130289" y="3736632"/>
              <a:ext cx="5048250" cy="865505"/>
            </a:xfrm>
            <a:custGeom>
              <a:avLst/>
              <a:gdLst/>
              <a:ahLst/>
              <a:cxnLst/>
              <a:rect l="l" t="t" r="r" b="b"/>
              <a:pathLst>
                <a:path w="5048250" h="865504">
                  <a:moveTo>
                    <a:pt x="0" y="865085"/>
                  </a:moveTo>
                  <a:lnTo>
                    <a:pt x="42005" y="846672"/>
                  </a:lnTo>
                  <a:lnTo>
                    <a:pt x="84010" y="828176"/>
                  </a:lnTo>
                  <a:lnTo>
                    <a:pt x="126015" y="809846"/>
                  </a:lnTo>
                  <a:lnTo>
                    <a:pt x="168021" y="791933"/>
                  </a:lnTo>
                  <a:lnTo>
                    <a:pt x="210026" y="774574"/>
                  </a:lnTo>
                  <a:lnTo>
                    <a:pt x="252031" y="757548"/>
                  </a:lnTo>
                  <a:lnTo>
                    <a:pt x="294036" y="740856"/>
                  </a:lnTo>
                  <a:lnTo>
                    <a:pt x="336042" y="724496"/>
                  </a:lnTo>
                  <a:lnTo>
                    <a:pt x="377973" y="708467"/>
                  </a:lnTo>
                  <a:lnTo>
                    <a:pt x="419941" y="692746"/>
                  </a:lnTo>
                  <a:lnTo>
                    <a:pt x="461932" y="677312"/>
                  </a:lnTo>
                  <a:lnTo>
                    <a:pt x="503936" y="662139"/>
                  </a:lnTo>
                  <a:lnTo>
                    <a:pt x="545941" y="647346"/>
                  </a:lnTo>
                  <a:lnTo>
                    <a:pt x="587946" y="632850"/>
                  </a:lnTo>
                  <a:lnTo>
                    <a:pt x="629951" y="618616"/>
                  </a:lnTo>
                  <a:lnTo>
                    <a:pt x="671957" y="604608"/>
                  </a:lnTo>
                  <a:lnTo>
                    <a:pt x="713962" y="590938"/>
                  </a:lnTo>
                  <a:lnTo>
                    <a:pt x="755967" y="577542"/>
                  </a:lnTo>
                  <a:lnTo>
                    <a:pt x="797972" y="564407"/>
                  </a:lnTo>
                  <a:lnTo>
                    <a:pt x="839978" y="551522"/>
                  </a:lnTo>
                  <a:lnTo>
                    <a:pt x="881983" y="538898"/>
                  </a:lnTo>
                  <a:lnTo>
                    <a:pt x="923988" y="526535"/>
                  </a:lnTo>
                  <a:lnTo>
                    <a:pt x="965993" y="514411"/>
                  </a:lnTo>
                  <a:lnTo>
                    <a:pt x="1007999" y="502500"/>
                  </a:lnTo>
                  <a:lnTo>
                    <a:pt x="1049930" y="490882"/>
                  </a:lnTo>
                  <a:lnTo>
                    <a:pt x="1091898" y="479466"/>
                  </a:lnTo>
                  <a:lnTo>
                    <a:pt x="1133889" y="468264"/>
                  </a:lnTo>
                  <a:lnTo>
                    <a:pt x="1175892" y="457288"/>
                  </a:lnTo>
                  <a:lnTo>
                    <a:pt x="1217898" y="446545"/>
                  </a:lnTo>
                  <a:lnTo>
                    <a:pt x="1259903" y="436016"/>
                  </a:lnTo>
                  <a:lnTo>
                    <a:pt x="1301908" y="425677"/>
                  </a:lnTo>
                  <a:lnTo>
                    <a:pt x="1343914" y="415505"/>
                  </a:lnTo>
                  <a:lnTo>
                    <a:pt x="1385919" y="405599"/>
                  </a:lnTo>
                  <a:lnTo>
                    <a:pt x="1427924" y="395884"/>
                  </a:lnTo>
                  <a:lnTo>
                    <a:pt x="1469929" y="386359"/>
                  </a:lnTo>
                  <a:lnTo>
                    <a:pt x="1511935" y="377024"/>
                  </a:lnTo>
                  <a:lnTo>
                    <a:pt x="1553940" y="367807"/>
                  </a:lnTo>
                  <a:lnTo>
                    <a:pt x="1595945" y="358816"/>
                  </a:lnTo>
                  <a:lnTo>
                    <a:pt x="1637950" y="350039"/>
                  </a:lnTo>
                  <a:lnTo>
                    <a:pt x="1679956" y="341464"/>
                  </a:lnTo>
                  <a:lnTo>
                    <a:pt x="1721941" y="332985"/>
                  </a:lnTo>
                  <a:lnTo>
                    <a:pt x="1763903" y="324685"/>
                  </a:lnTo>
                  <a:lnTo>
                    <a:pt x="1805864" y="316551"/>
                  </a:lnTo>
                  <a:lnTo>
                    <a:pt x="1847850" y="308571"/>
                  </a:lnTo>
                  <a:lnTo>
                    <a:pt x="1889855" y="300757"/>
                  </a:lnTo>
                  <a:lnTo>
                    <a:pt x="1931860" y="293109"/>
                  </a:lnTo>
                  <a:lnTo>
                    <a:pt x="1973865" y="285604"/>
                  </a:lnTo>
                  <a:lnTo>
                    <a:pt x="2015870" y="278218"/>
                  </a:lnTo>
                  <a:lnTo>
                    <a:pt x="2057876" y="271031"/>
                  </a:lnTo>
                  <a:lnTo>
                    <a:pt x="2099881" y="263963"/>
                  </a:lnTo>
                  <a:lnTo>
                    <a:pt x="2141886" y="257037"/>
                  </a:lnTo>
                  <a:lnTo>
                    <a:pt x="2183891" y="250278"/>
                  </a:lnTo>
                  <a:lnTo>
                    <a:pt x="2225897" y="243587"/>
                  </a:lnTo>
                  <a:lnTo>
                    <a:pt x="2267902" y="237039"/>
                  </a:lnTo>
                  <a:lnTo>
                    <a:pt x="2309907" y="230633"/>
                  </a:lnTo>
                  <a:lnTo>
                    <a:pt x="2351913" y="224370"/>
                  </a:lnTo>
                  <a:lnTo>
                    <a:pt x="2393898" y="218247"/>
                  </a:lnTo>
                  <a:lnTo>
                    <a:pt x="2435860" y="212242"/>
                  </a:lnTo>
                  <a:lnTo>
                    <a:pt x="2477821" y="206332"/>
                  </a:lnTo>
                  <a:lnTo>
                    <a:pt x="2519807" y="200494"/>
                  </a:lnTo>
                  <a:lnTo>
                    <a:pt x="2561812" y="194847"/>
                  </a:lnTo>
                  <a:lnTo>
                    <a:pt x="2603817" y="189318"/>
                  </a:lnTo>
                  <a:lnTo>
                    <a:pt x="2645822" y="183885"/>
                  </a:lnTo>
                  <a:lnTo>
                    <a:pt x="2687828" y="178523"/>
                  </a:lnTo>
                  <a:lnTo>
                    <a:pt x="2729833" y="173259"/>
                  </a:lnTo>
                  <a:lnTo>
                    <a:pt x="2771838" y="168125"/>
                  </a:lnTo>
                  <a:lnTo>
                    <a:pt x="2813843" y="163111"/>
                  </a:lnTo>
                  <a:lnTo>
                    <a:pt x="2855849" y="158203"/>
                  </a:lnTo>
                  <a:lnTo>
                    <a:pt x="2897854" y="153373"/>
                  </a:lnTo>
                  <a:lnTo>
                    <a:pt x="2939859" y="148615"/>
                  </a:lnTo>
                  <a:lnTo>
                    <a:pt x="2981864" y="143952"/>
                  </a:lnTo>
                  <a:lnTo>
                    <a:pt x="3023869" y="139407"/>
                  </a:lnTo>
                  <a:lnTo>
                    <a:pt x="3065873" y="134958"/>
                  </a:lnTo>
                  <a:lnTo>
                    <a:pt x="3107864" y="130581"/>
                  </a:lnTo>
                  <a:lnTo>
                    <a:pt x="3149832" y="126299"/>
                  </a:lnTo>
                  <a:lnTo>
                    <a:pt x="3191764" y="122135"/>
                  </a:lnTo>
                  <a:lnTo>
                    <a:pt x="3233769" y="117992"/>
                  </a:lnTo>
                  <a:lnTo>
                    <a:pt x="3275774" y="113944"/>
                  </a:lnTo>
                  <a:lnTo>
                    <a:pt x="3317779" y="109991"/>
                  </a:lnTo>
                  <a:lnTo>
                    <a:pt x="3359785" y="106133"/>
                  </a:lnTo>
                  <a:lnTo>
                    <a:pt x="3401790" y="102296"/>
                  </a:lnTo>
                  <a:lnTo>
                    <a:pt x="3443795" y="98577"/>
                  </a:lnTo>
                  <a:lnTo>
                    <a:pt x="3485800" y="94953"/>
                  </a:lnTo>
                  <a:lnTo>
                    <a:pt x="3527806" y="91401"/>
                  </a:lnTo>
                  <a:lnTo>
                    <a:pt x="3569811" y="87847"/>
                  </a:lnTo>
                  <a:lnTo>
                    <a:pt x="3611816" y="84401"/>
                  </a:lnTo>
                  <a:lnTo>
                    <a:pt x="3653821" y="81025"/>
                  </a:lnTo>
                  <a:lnTo>
                    <a:pt x="3695827" y="77685"/>
                  </a:lnTo>
                  <a:lnTo>
                    <a:pt x="3737830" y="74471"/>
                  </a:lnTo>
                  <a:lnTo>
                    <a:pt x="3779821" y="71304"/>
                  </a:lnTo>
                  <a:lnTo>
                    <a:pt x="3821789" y="68184"/>
                  </a:lnTo>
                  <a:lnTo>
                    <a:pt x="3863720" y="65112"/>
                  </a:lnTo>
                  <a:lnTo>
                    <a:pt x="3905726" y="62110"/>
                  </a:lnTo>
                  <a:lnTo>
                    <a:pt x="3947731" y="59191"/>
                  </a:lnTo>
                  <a:lnTo>
                    <a:pt x="3989736" y="56343"/>
                  </a:lnTo>
                  <a:lnTo>
                    <a:pt x="4031741" y="53555"/>
                  </a:lnTo>
                  <a:lnTo>
                    <a:pt x="4073747" y="50744"/>
                  </a:lnTo>
                  <a:lnTo>
                    <a:pt x="4115752" y="48015"/>
                  </a:lnTo>
                  <a:lnTo>
                    <a:pt x="4157757" y="45358"/>
                  </a:lnTo>
                  <a:lnTo>
                    <a:pt x="4199763" y="42760"/>
                  </a:lnTo>
                  <a:lnTo>
                    <a:pt x="4241768" y="40212"/>
                  </a:lnTo>
                  <a:lnTo>
                    <a:pt x="4283773" y="37712"/>
                  </a:lnTo>
                  <a:lnTo>
                    <a:pt x="4325778" y="35259"/>
                  </a:lnTo>
                  <a:lnTo>
                    <a:pt x="4367784" y="32854"/>
                  </a:lnTo>
                  <a:lnTo>
                    <a:pt x="4409789" y="30570"/>
                  </a:lnTo>
                  <a:lnTo>
                    <a:pt x="4451794" y="28298"/>
                  </a:lnTo>
                  <a:lnTo>
                    <a:pt x="4493799" y="26050"/>
                  </a:lnTo>
                  <a:lnTo>
                    <a:pt x="4535805" y="23837"/>
                  </a:lnTo>
                  <a:lnTo>
                    <a:pt x="4577736" y="21651"/>
                  </a:lnTo>
                  <a:lnTo>
                    <a:pt x="4619704" y="19488"/>
                  </a:lnTo>
                  <a:lnTo>
                    <a:pt x="4661695" y="17372"/>
                  </a:lnTo>
                  <a:lnTo>
                    <a:pt x="4703699" y="15328"/>
                  </a:lnTo>
                  <a:lnTo>
                    <a:pt x="4745704" y="13350"/>
                  </a:lnTo>
                  <a:lnTo>
                    <a:pt x="4787709" y="11407"/>
                  </a:lnTo>
                  <a:lnTo>
                    <a:pt x="4829714" y="9488"/>
                  </a:lnTo>
                  <a:lnTo>
                    <a:pt x="4871720" y="7581"/>
                  </a:lnTo>
                  <a:lnTo>
                    <a:pt x="4913725" y="5700"/>
                  </a:lnTo>
                  <a:lnTo>
                    <a:pt x="4955730" y="3867"/>
                  </a:lnTo>
                  <a:lnTo>
                    <a:pt x="4997735" y="2081"/>
                  </a:lnTo>
                  <a:lnTo>
                    <a:pt x="5039741" y="342"/>
                  </a:lnTo>
                  <a:lnTo>
                    <a:pt x="5048250" y="0"/>
                  </a:lnTo>
                </a:path>
              </a:pathLst>
            </a:custGeom>
            <a:ln w="198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130289" y="2776442"/>
              <a:ext cx="5048250" cy="2413635"/>
            </a:xfrm>
            <a:custGeom>
              <a:avLst/>
              <a:gdLst/>
              <a:ahLst/>
              <a:cxnLst/>
              <a:rect l="l" t="t" r="r" b="b"/>
              <a:pathLst>
                <a:path w="5048250" h="2413635">
                  <a:moveTo>
                    <a:pt x="0" y="874299"/>
                  </a:moveTo>
                  <a:lnTo>
                    <a:pt x="33604" y="830082"/>
                  </a:lnTo>
                  <a:lnTo>
                    <a:pt x="67208" y="783329"/>
                  </a:lnTo>
                  <a:lnTo>
                    <a:pt x="100812" y="737843"/>
                  </a:lnTo>
                  <a:lnTo>
                    <a:pt x="134416" y="697430"/>
                  </a:lnTo>
                  <a:lnTo>
                    <a:pt x="168021" y="665892"/>
                  </a:lnTo>
                  <a:lnTo>
                    <a:pt x="210026" y="638532"/>
                  </a:lnTo>
                  <a:lnTo>
                    <a:pt x="252031" y="621125"/>
                  </a:lnTo>
                  <a:lnTo>
                    <a:pt x="294036" y="613529"/>
                  </a:lnTo>
                  <a:lnTo>
                    <a:pt x="336042" y="615600"/>
                  </a:lnTo>
                  <a:lnTo>
                    <a:pt x="377973" y="627868"/>
                  </a:lnTo>
                  <a:lnTo>
                    <a:pt x="419941" y="650208"/>
                  </a:lnTo>
                  <a:lnTo>
                    <a:pt x="461932" y="681501"/>
                  </a:lnTo>
                  <a:lnTo>
                    <a:pt x="503936" y="720629"/>
                  </a:lnTo>
                  <a:lnTo>
                    <a:pt x="531939" y="751437"/>
                  </a:lnTo>
                  <a:lnTo>
                    <a:pt x="559943" y="786458"/>
                  </a:lnTo>
                  <a:lnTo>
                    <a:pt x="587946" y="825119"/>
                  </a:lnTo>
                  <a:lnTo>
                    <a:pt x="615950" y="866849"/>
                  </a:lnTo>
                  <a:lnTo>
                    <a:pt x="643953" y="911076"/>
                  </a:lnTo>
                  <a:lnTo>
                    <a:pt x="671957" y="957230"/>
                  </a:lnTo>
                  <a:lnTo>
                    <a:pt x="695960" y="998837"/>
                  </a:lnTo>
                  <a:lnTo>
                    <a:pt x="719963" y="1042898"/>
                  </a:lnTo>
                  <a:lnTo>
                    <a:pt x="743965" y="1088945"/>
                  </a:lnTo>
                  <a:lnTo>
                    <a:pt x="767968" y="1136510"/>
                  </a:lnTo>
                  <a:lnTo>
                    <a:pt x="791971" y="1185123"/>
                  </a:lnTo>
                  <a:lnTo>
                    <a:pt x="815974" y="1234316"/>
                  </a:lnTo>
                  <a:lnTo>
                    <a:pt x="839978" y="1283620"/>
                  </a:lnTo>
                  <a:lnTo>
                    <a:pt x="860980" y="1327354"/>
                  </a:lnTo>
                  <a:lnTo>
                    <a:pt x="881983" y="1372223"/>
                  </a:lnTo>
                  <a:lnTo>
                    <a:pt x="902985" y="1417883"/>
                  </a:lnTo>
                  <a:lnTo>
                    <a:pt x="923988" y="1463992"/>
                  </a:lnTo>
                  <a:lnTo>
                    <a:pt x="944991" y="1510209"/>
                  </a:lnTo>
                  <a:lnTo>
                    <a:pt x="965993" y="1556190"/>
                  </a:lnTo>
                  <a:lnTo>
                    <a:pt x="986996" y="1601594"/>
                  </a:lnTo>
                  <a:lnTo>
                    <a:pt x="1007999" y="1646078"/>
                  </a:lnTo>
                  <a:lnTo>
                    <a:pt x="1031954" y="1696564"/>
                  </a:lnTo>
                  <a:lnTo>
                    <a:pt x="1055924" y="1747229"/>
                  </a:lnTo>
                  <a:lnTo>
                    <a:pt x="1079904" y="1797601"/>
                  </a:lnTo>
                  <a:lnTo>
                    <a:pt x="1103893" y="1847206"/>
                  </a:lnTo>
                  <a:lnTo>
                    <a:pt x="1127889" y="1895572"/>
                  </a:lnTo>
                  <a:lnTo>
                    <a:pt x="1151890" y="1942225"/>
                  </a:lnTo>
                  <a:lnTo>
                    <a:pt x="1175892" y="1986692"/>
                  </a:lnTo>
                  <a:lnTo>
                    <a:pt x="1203896" y="2036546"/>
                  </a:lnTo>
                  <a:lnTo>
                    <a:pt x="1231900" y="2084868"/>
                  </a:lnTo>
                  <a:lnTo>
                    <a:pt x="1259903" y="2131060"/>
                  </a:lnTo>
                  <a:lnTo>
                    <a:pt x="1287907" y="2174521"/>
                  </a:lnTo>
                  <a:lnTo>
                    <a:pt x="1315910" y="2214651"/>
                  </a:lnTo>
                  <a:lnTo>
                    <a:pt x="1343914" y="2250852"/>
                  </a:lnTo>
                  <a:lnTo>
                    <a:pt x="1385919" y="2298775"/>
                  </a:lnTo>
                  <a:lnTo>
                    <a:pt x="1427924" y="2339625"/>
                  </a:lnTo>
                  <a:lnTo>
                    <a:pt x="1469929" y="2372189"/>
                  </a:lnTo>
                  <a:lnTo>
                    <a:pt x="1511935" y="2395251"/>
                  </a:lnTo>
                  <a:lnTo>
                    <a:pt x="1553940" y="2408735"/>
                  </a:lnTo>
                  <a:lnTo>
                    <a:pt x="1595945" y="2413206"/>
                  </a:lnTo>
                  <a:lnTo>
                    <a:pt x="1637950" y="2408414"/>
                  </a:lnTo>
                  <a:lnTo>
                    <a:pt x="1679956" y="2394108"/>
                  </a:lnTo>
                  <a:lnTo>
                    <a:pt x="1713546" y="2375521"/>
                  </a:lnTo>
                  <a:lnTo>
                    <a:pt x="1747119" y="2350654"/>
                  </a:lnTo>
                  <a:lnTo>
                    <a:pt x="1780686" y="2319905"/>
                  </a:lnTo>
                  <a:lnTo>
                    <a:pt x="1814259" y="2283669"/>
                  </a:lnTo>
                  <a:lnTo>
                    <a:pt x="1847850" y="2242343"/>
                  </a:lnTo>
                  <a:lnTo>
                    <a:pt x="1871853" y="2209365"/>
                  </a:lnTo>
                  <a:lnTo>
                    <a:pt x="1895856" y="2173235"/>
                  </a:lnTo>
                  <a:lnTo>
                    <a:pt x="1919859" y="2134268"/>
                  </a:lnTo>
                  <a:lnTo>
                    <a:pt x="1943862" y="2092779"/>
                  </a:lnTo>
                  <a:lnTo>
                    <a:pt x="1967864" y="2049085"/>
                  </a:lnTo>
                  <a:lnTo>
                    <a:pt x="1991867" y="2003500"/>
                  </a:lnTo>
                  <a:lnTo>
                    <a:pt x="2015870" y="1956339"/>
                  </a:lnTo>
                  <a:lnTo>
                    <a:pt x="2036873" y="1913317"/>
                  </a:lnTo>
                  <a:lnTo>
                    <a:pt x="2057876" y="1868267"/>
                  </a:lnTo>
                  <a:lnTo>
                    <a:pt x="2078878" y="1821481"/>
                  </a:lnTo>
                  <a:lnTo>
                    <a:pt x="2099881" y="1773253"/>
                  </a:lnTo>
                  <a:lnTo>
                    <a:pt x="2120884" y="1723876"/>
                  </a:lnTo>
                  <a:lnTo>
                    <a:pt x="2141886" y="1673643"/>
                  </a:lnTo>
                  <a:lnTo>
                    <a:pt x="2162889" y="1622848"/>
                  </a:lnTo>
                  <a:lnTo>
                    <a:pt x="2183891" y="1571783"/>
                  </a:lnTo>
                  <a:lnTo>
                    <a:pt x="2202561" y="1525749"/>
                  </a:lnTo>
                  <a:lnTo>
                    <a:pt x="2221230" y="1478650"/>
                  </a:lnTo>
                  <a:lnTo>
                    <a:pt x="2239899" y="1430719"/>
                  </a:lnTo>
                  <a:lnTo>
                    <a:pt x="2258568" y="1382189"/>
                  </a:lnTo>
                  <a:lnTo>
                    <a:pt x="2277237" y="1333293"/>
                  </a:lnTo>
                  <a:lnTo>
                    <a:pt x="2295906" y="1284265"/>
                  </a:lnTo>
                  <a:lnTo>
                    <a:pt x="2314575" y="1235336"/>
                  </a:lnTo>
                  <a:lnTo>
                    <a:pt x="2333244" y="1186742"/>
                  </a:lnTo>
                  <a:lnTo>
                    <a:pt x="2351913" y="1138713"/>
                  </a:lnTo>
                  <a:lnTo>
                    <a:pt x="2370577" y="1090793"/>
                  </a:lnTo>
                  <a:lnTo>
                    <a:pt x="2389234" y="1042520"/>
                  </a:lnTo>
                  <a:lnTo>
                    <a:pt x="2407887" y="994126"/>
                  </a:lnTo>
                  <a:lnTo>
                    <a:pt x="2426536" y="945842"/>
                  </a:lnTo>
                  <a:lnTo>
                    <a:pt x="2445183" y="897898"/>
                  </a:lnTo>
                  <a:lnTo>
                    <a:pt x="2463832" y="850527"/>
                  </a:lnTo>
                  <a:lnTo>
                    <a:pt x="2482485" y="803958"/>
                  </a:lnTo>
                  <a:lnTo>
                    <a:pt x="2501142" y="758423"/>
                  </a:lnTo>
                  <a:lnTo>
                    <a:pt x="2519807" y="714152"/>
                  </a:lnTo>
                  <a:lnTo>
                    <a:pt x="2540809" y="665282"/>
                  </a:lnTo>
                  <a:lnTo>
                    <a:pt x="2561812" y="616962"/>
                  </a:lnTo>
                  <a:lnTo>
                    <a:pt x="2582814" y="569469"/>
                  </a:lnTo>
                  <a:lnTo>
                    <a:pt x="2603817" y="523081"/>
                  </a:lnTo>
                  <a:lnTo>
                    <a:pt x="2624820" y="478074"/>
                  </a:lnTo>
                  <a:lnTo>
                    <a:pt x="2645822" y="434724"/>
                  </a:lnTo>
                  <a:lnTo>
                    <a:pt x="2666825" y="393310"/>
                  </a:lnTo>
                  <a:lnTo>
                    <a:pt x="2687828" y="354107"/>
                  </a:lnTo>
                  <a:lnTo>
                    <a:pt x="2715831" y="304566"/>
                  </a:lnTo>
                  <a:lnTo>
                    <a:pt x="2743835" y="257710"/>
                  </a:lnTo>
                  <a:lnTo>
                    <a:pt x="2771838" y="213979"/>
                  </a:lnTo>
                  <a:lnTo>
                    <a:pt x="2799842" y="173814"/>
                  </a:lnTo>
                  <a:lnTo>
                    <a:pt x="2827845" y="137658"/>
                  </a:lnTo>
                  <a:lnTo>
                    <a:pt x="2855849" y="105949"/>
                  </a:lnTo>
                  <a:lnTo>
                    <a:pt x="2897854" y="66081"/>
                  </a:lnTo>
                  <a:lnTo>
                    <a:pt x="2939859" y="35036"/>
                  </a:lnTo>
                  <a:lnTo>
                    <a:pt x="2981864" y="13348"/>
                  </a:lnTo>
                  <a:lnTo>
                    <a:pt x="3023869" y="1555"/>
                  </a:lnTo>
                  <a:lnTo>
                    <a:pt x="3065873" y="0"/>
                  </a:lnTo>
                  <a:lnTo>
                    <a:pt x="3107864" y="8350"/>
                  </a:lnTo>
                  <a:lnTo>
                    <a:pt x="3149832" y="26130"/>
                  </a:lnTo>
                  <a:lnTo>
                    <a:pt x="3191764" y="52863"/>
                  </a:lnTo>
                  <a:lnTo>
                    <a:pt x="3225368" y="81105"/>
                  </a:lnTo>
                  <a:lnTo>
                    <a:pt x="3258972" y="115668"/>
                  </a:lnTo>
                  <a:lnTo>
                    <a:pt x="3292576" y="155834"/>
                  </a:lnTo>
                  <a:lnTo>
                    <a:pt x="3326180" y="200882"/>
                  </a:lnTo>
                  <a:lnTo>
                    <a:pt x="3359785" y="250094"/>
                  </a:lnTo>
                  <a:lnTo>
                    <a:pt x="3383788" y="288143"/>
                  </a:lnTo>
                  <a:lnTo>
                    <a:pt x="3407791" y="329089"/>
                  </a:lnTo>
                  <a:lnTo>
                    <a:pt x="3431793" y="372532"/>
                  </a:lnTo>
                  <a:lnTo>
                    <a:pt x="3455796" y="418072"/>
                  </a:lnTo>
                  <a:lnTo>
                    <a:pt x="3479799" y="465309"/>
                  </a:lnTo>
                  <a:lnTo>
                    <a:pt x="3503802" y="513844"/>
                  </a:lnTo>
                  <a:lnTo>
                    <a:pt x="3527806" y="563276"/>
                  </a:lnTo>
                  <a:lnTo>
                    <a:pt x="3548808" y="607686"/>
                  </a:lnTo>
                  <a:lnTo>
                    <a:pt x="3569811" y="653732"/>
                  </a:lnTo>
                  <a:lnTo>
                    <a:pt x="3590813" y="701088"/>
                  </a:lnTo>
                  <a:lnTo>
                    <a:pt x="3611816" y="749426"/>
                  </a:lnTo>
                  <a:lnTo>
                    <a:pt x="3632819" y="798420"/>
                  </a:lnTo>
                  <a:lnTo>
                    <a:pt x="3653821" y="847740"/>
                  </a:lnTo>
                  <a:lnTo>
                    <a:pt x="3674824" y="897061"/>
                  </a:lnTo>
                  <a:lnTo>
                    <a:pt x="3695827" y="946054"/>
                  </a:lnTo>
                  <a:lnTo>
                    <a:pt x="3716829" y="995278"/>
                  </a:lnTo>
                  <a:lnTo>
                    <a:pt x="3737830" y="1045285"/>
                  </a:lnTo>
                  <a:lnTo>
                    <a:pt x="3758828" y="1095738"/>
                  </a:lnTo>
                  <a:lnTo>
                    <a:pt x="3779821" y="1146302"/>
                  </a:lnTo>
                  <a:lnTo>
                    <a:pt x="3800809" y="1196639"/>
                  </a:lnTo>
                  <a:lnTo>
                    <a:pt x="3821789" y="1246413"/>
                  </a:lnTo>
                  <a:lnTo>
                    <a:pt x="3842760" y="1295289"/>
                  </a:lnTo>
                  <a:lnTo>
                    <a:pt x="3863720" y="1342929"/>
                  </a:lnTo>
                  <a:lnTo>
                    <a:pt x="3884723" y="1389802"/>
                  </a:lnTo>
                  <a:lnTo>
                    <a:pt x="3905726" y="1436495"/>
                  </a:lnTo>
                  <a:lnTo>
                    <a:pt x="3926728" y="1482708"/>
                  </a:lnTo>
                  <a:lnTo>
                    <a:pt x="3947731" y="1528143"/>
                  </a:lnTo>
                  <a:lnTo>
                    <a:pt x="3968734" y="1572500"/>
                  </a:lnTo>
                  <a:lnTo>
                    <a:pt x="3989736" y="1615481"/>
                  </a:lnTo>
                  <a:lnTo>
                    <a:pt x="4010739" y="1656786"/>
                  </a:lnTo>
                  <a:lnTo>
                    <a:pt x="4031741" y="1696116"/>
                  </a:lnTo>
                  <a:lnTo>
                    <a:pt x="4059745" y="1746162"/>
                  </a:lnTo>
                  <a:lnTo>
                    <a:pt x="4087749" y="1794099"/>
                  </a:lnTo>
                  <a:lnTo>
                    <a:pt x="4115752" y="1839404"/>
                  </a:lnTo>
                  <a:lnTo>
                    <a:pt x="4143756" y="1881555"/>
                  </a:lnTo>
                  <a:lnTo>
                    <a:pt x="4171759" y="1920030"/>
                  </a:lnTo>
                  <a:lnTo>
                    <a:pt x="4199763" y="1954307"/>
                  </a:lnTo>
                  <a:lnTo>
                    <a:pt x="4241768" y="1998595"/>
                  </a:lnTo>
                  <a:lnTo>
                    <a:pt x="4283773" y="2034857"/>
                  </a:lnTo>
                  <a:lnTo>
                    <a:pt x="4325778" y="2062214"/>
                  </a:lnTo>
                  <a:lnTo>
                    <a:pt x="4367784" y="2079783"/>
                  </a:lnTo>
                  <a:lnTo>
                    <a:pt x="4409789" y="2087371"/>
                  </a:lnTo>
                  <a:lnTo>
                    <a:pt x="4451794" y="2085435"/>
                  </a:lnTo>
                  <a:lnTo>
                    <a:pt x="4493799" y="2074068"/>
                  </a:lnTo>
                  <a:lnTo>
                    <a:pt x="4535805" y="2053367"/>
                  </a:lnTo>
                  <a:lnTo>
                    <a:pt x="4569347" y="2029808"/>
                  </a:lnTo>
                  <a:lnTo>
                    <a:pt x="4602913" y="1999891"/>
                  </a:lnTo>
                  <a:lnTo>
                    <a:pt x="4636498" y="1964177"/>
                  </a:lnTo>
                  <a:lnTo>
                    <a:pt x="4670095" y="1923226"/>
                  </a:lnTo>
                  <a:lnTo>
                    <a:pt x="4703699" y="1877599"/>
                  </a:lnTo>
                  <a:lnTo>
                    <a:pt x="4727702" y="1841823"/>
                  </a:lnTo>
                  <a:lnTo>
                    <a:pt x="4751705" y="1802989"/>
                  </a:lnTo>
                  <a:lnTo>
                    <a:pt x="4775708" y="1761463"/>
                  </a:lnTo>
                  <a:lnTo>
                    <a:pt x="4799711" y="1717609"/>
                  </a:lnTo>
                  <a:lnTo>
                    <a:pt x="4823714" y="1671791"/>
                  </a:lnTo>
                  <a:lnTo>
                    <a:pt x="4847717" y="1624373"/>
                  </a:lnTo>
                  <a:lnTo>
                    <a:pt x="4871720" y="1575720"/>
                  </a:lnTo>
                  <a:lnTo>
                    <a:pt x="4892722" y="1531642"/>
                  </a:lnTo>
                  <a:lnTo>
                    <a:pt x="4913725" y="1485721"/>
                  </a:lnTo>
                  <a:lnTo>
                    <a:pt x="4934727" y="1438270"/>
                  </a:lnTo>
                  <a:lnTo>
                    <a:pt x="4955730" y="1389602"/>
                  </a:lnTo>
                  <a:lnTo>
                    <a:pt x="4976733" y="1340029"/>
                  </a:lnTo>
                  <a:lnTo>
                    <a:pt x="4997735" y="1289863"/>
                  </a:lnTo>
                  <a:lnTo>
                    <a:pt x="5018738" y="1239418"/>
                  </a:lnTo>
                  <a:lnTo>
                    <a:pt x="5039741" y="1189005"/>
                  </a:lnTo>
                  <a:lnTo>
                    <a:pt x="5048250" y="1168395"/>
                  </a:lnTo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668517" y="2699766"/>
              <a:ext cx="462280" cy="939165"/>
            </a:xfrm>
            <a:custGeom>
              <a:avLst/>
              <a:gdLst/>
              <a:ahLst/>
              <a:cxnLst/>
              <a:rect l="l" t="t" r="r" b="b"/>
              <a:pathLst>
                <a:path w="462279" h="939164">
                  <a:moveTo>
                    <a:pt x="0" y="938784"/>
                  </a:moveTo>
                  <a:lnTo>
                    <a:pt x="17642" y="895645"/>
                  </a:lnTo>
                  <a:lnTo>
                    <a:pt x="34784" y="853188"/>
                  </a:lnTo>
                  <a:lnTo>
                    <a:pt x="51798" y="810897"/>
                  </a:lnTo>
                  <a:lnTo>
                    <a:pt x="69053" y="768258"/>
                  </a:lnTo>
                  <a:lnTo>
                    <a:pt x="86922" y="724755"/>
                  </a:lnTo>
                  <a:lnTo>
                    <a:pt x="105775" y="679872"/>
                  </a:lnTo>
                  <a:lnTo>
                    <a:pt x="125984" y="633095"/>
                  </a:lnTo>
                  <a:lnTo>
                    <a:pt x="144939" y="589716"/>
                  </a:lnTo>
                  <a:lnTo>
                    <a:pt x="164969" y="543909"/>
                  </a:lnTo>
                  <a:lnTo>
                    <a:pt x="185826" y="496577"/>
                  </a:lnTo>
                  <a:lnTo>
                    <a:pt x="207264" y="448627"/>
                  </a:lnTo>
                  <a:lnTo>
                    <a:pt x="229035" y="400962"/>
                  </a:lnTo>
                  <a:lnTo>
                    <a:pt x="250892" y="354488"/>
                  </a:lnTo>
                  <a:lnTo>
                    <a:pt x="272589" y="310110"/>
                  </a:lnTo>
                  <a:lnTo>
                    <a:pt x="293878" y="268732"/>
                  </a:lnTo>
                  <a:lnTo>
                    <a:pt x="321872" y="218398"/>
                  </a:lnTo>
                  <a:lnTo>
                    <a:pt x="349852" y="172052"/>
                  </a:lnTo>
                  <a:lnTo>
                    <a:pt x="377825" y="128365"/>
                  </a:lnTo>
                  <a:lnTo>
                    <a:pt x="405797" y="86011"/>
                  </a:lnTo>
                  <a:lnTo>
                    <a:pt x="433777" y="43665"/>
                  </a:lnTo>
                  <a:lnTo>
                    <a:pt x="461772" y="0"/>
                  </a:lnTo>
                </a:path>
              </a:pathLst>
            </a:custGeom>
            <a:ln w="19811">
              <a:solidFill>
                <a:srgbClr val="FFC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5823965" y="2458973"/>
            <a:ext cx="565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1046714" y="3331286"/>
            <a:ext cx="698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 b="1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6680454" y="5993129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19812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6938009" y="5900115"/>
            <a:ext cx="7594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Calibri"/>
                <a:cs typeface="Calibri"/>
              </a:rPr>
              <a:t>Componente</a:t>
            </a:r>
            <a:r>
              <a:rPr dirty="0" sz="900" spc="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ac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7869173" y="5993129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19812">
            <a:solidFill>
              <a:srgbClr val="92D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8126348" y="5900115"/>
            <a:ext cx="7639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Calibri"/>
                <a:cs typeface="Calibri"/>
              </a:rPr>
              <a:t>Componente</a:t>
            </a:r>
            <a:r>
              <a:rPr dirty="0" sz="900" spc="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dc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9062466" y="5993129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9320021" y="5900115"/>
            <a:ext cx="6242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Corriente</a:t>
            </a:r>
            <a:r>
              <a:rPr dirty="0" sz="900" spc="-4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i(t)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5317871" y="2238755"/>
            <a:ext cx="2184400" cy="3152140"/>
            <a:chOff x="5317871" y="2238755"/>
            <a:chExt cx="2184400" cy="3152140"/>
          </a:xfrm>
        </p:grpSpPr>
        <p:pic>
          <p:nvPicPr>
            <p:cNvPr id="42" name="object 4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70804" y="3710939"/>
              <a:ext cx="426720" cy="175260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5647944" y="3515867"/>
              <a:ext cx="0" cy="493395"/>
            </a:xfrm>
            <a:custGeom>
              <a:avLst/>
              <a:gdLst/>
              <a:ahLst/>
              <a:cxnLst/>
              <a:rect l="l" t="t" r="r" b="b"/>
              <a:pathLst>
                <a:path w="0" h="493395">
                  <a:moveTo>
                    <a:pt x="0" y="0"/>
                  </a:moveTo>
                  <a:lnTo>
                    <a:pt x="0" y="49339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317871" y="3753611"/>
              <a:ext cx="340360" cy="78105"/>
            </a:xfrm>
            <a:custGeom>
              <a:avLst/>
              <a:gdLst/>
              <a:ahLst/>
              <a:cxnLst/>
              <a:rect l="l" t="t" r="r" b="b"/>
              <a:pathLst>
                <a:path w="340360" h="78104">
                  <a:moveTo>
                    <a:pt x="330018" y="31242"/>
                  </a:moveTo>
                  <a:lnTo>
                    <a:pt x="328294" y="31242"/>
                  </a:lnTo>
                  <a:lnTo>
                    <a:pt x="328306" y="31820"/>
                  </a:lnTo>
                  <a:lnTo>
                    <a:pt x="328429" y="37973"/>
                  </a:lnTo>
                  <a:lnTo>
                    <a:pt x="328549" y="43942"/>
                  </a:lnTo>
                  <a:lnTo>
                    <a:pt x="306534" y="44512"/>
                  </a:lnTo>
                  <a:lnTo>
                    <a:pt x="272033" y="67310"/>
                  </a:lnTo>
                  <a:lnTo>
                    <a:pt x="271271" y="71246"/>
                  </a:lnTo>
                  <a:lnTo>
                    <a:pt x="275081" y="77088"/>
                  </a:lnTo>
                  <a:lnTo>
                    <a:pt x="279018" y="77977"/>
                  </a:lnTo>
                  <a:lnTo>
                    <a:pt x="281939" y="75945"/>
                  </a:lnTo>
                  <a:lnTo>
                    <a:pt x="340359" y="37337"/>
                  </a:lnTo>
                  <a:lnTo>
                    <a:pt x="330018" y="31242"/>
                  </a:lnTo>
                  <a:close/>
                </a:path>
                <a:path w="340360" h="78104">
                  <a:moveTo>
                    <a:pt x="305982" y="31820"/>
                  </a:moveTo>
                  <a:lnTo>
                    <a:pt x="0" y="39750"/>
                  </a:lnTo>
                  <a:lnTo>
                    <a:pt x="253" y="52450"/>
                  </a:lnTo>
                  <a:lnTo>
                    <a:pt x="306534" y="44512"/>
                  </a:lnTo>
                  <a:lnTo>
                    <a:pt x="316418" y="37973"/>
                  </a:lnTo>
                  <a:lnTo>
                    <a:pt x="305982" y="31820"/>
                  </a:lnTo>
                  <a:close/>
                </a:path>
                <a:path w="340360" h="78104">
                  <a:moveTo>
                    <a:pt x="316418" y="37973"/>
                  </a:moveTo>
                  <a:lnTo>
                    <a:pt x="306534" y="44512"/>
                  </a:lnTo>
                  <a:lnTo>
                    <a:pt x="328549" y="43942"/>
                  </a:lnTo>
                  <a:lnTo>
                    <a:pt x="328533" y="43180"/>
                  </a:lnTo>
                  <a:lnTo>
                    <a:pt x="325246" y="43180"/>
                  </a:lnTo>
                  <a:lnTo>
                    <a:pt x="316418" y="37973"/>
                  </a:lnTo>
                  <a:close/>
                </a:path>
                <a:path w="340360" h="78104">
                  <a:moveTo>
                    <a:pt x="324865" y="32385"/>
                  </a:moveTo>
                  <a:lnTo>
                    <a:pt x="316418" y="37973"/>
                  </a:lnTo>
                  <a:lnTo>
                    <a:pt x="325246" y="43180"/>
                  </a:lnTo>
                  <a:lnTo>
                    <a:pt x="324865" y="32385"/>
                  </a:lnTo>
                  <a:close/>
                </a:path>
                <a:path w="340360" h="78104">
                  <a:moveTo>
                    <a:pt x="328317" y="32385"/>
                  </a:moveTo>
                  <a:lnTo>
                    <a:pt x="324865" y="32385"/>
                  </a:lnTo>
                  <a:lnTo>
                    <a:pt x="325040" y="37337"/>
                  </a:lnTo>
                  <a:lnTo>
                    <a:pt x="325125" y="39750"/>
                  </a:lnTo>
                  <a:lnTo>
                    <a:pt x="325246" y="43180"/>
                  </a:lnTo>
                  <a:lnTo>
                    <a:pt x="328533" y="43180"/>
                  </a:lnTo>
                  <a:lnTo>
                    <a:pt x="328416" y="37337"/>
                  </a:lnTo>
                  <a:lnTo>
                    <a:pt x="328317" y="32385"/>
                  </a:lnTo>
                  <a:close/>
                </a:path>
                <a:path w="340360" h="78104">
                  <a:moveTo>
                    <a:pt x="328294" y="31242"/>
                  </a:moveTo>
                  <a:lnTo>
                    <a:pt x="305982" y="31820"/>
                  </a:lnTo>
                  <a:lnTo>
                    <a:pt x="316418" y="37973"/>
                  </a:lnTo>
                  <a:lnTo>
                    <a:pt x="324865" y="32385"/>
                  </a:lnTo>
                  <a:lnTo>
                    <a:pt x="328317" y="32385"/>
                  </a:lnTo>
                  <a:lnTo>
                    <a:pt x="328294" y="31242"/>
                  </a:lnTo>
                  <a:close/>
                </a:path>
                <a:path w="340360" h="78104">
                  <a:moveTo>
                    <a:pt x="276987" y="0"/>
                  </a:moveTo>
                  <a:lnTo>
                    <a:pt x="273176" y="1015"/>
                  </a:lnTo>
                  <a:lnTo>
                    <a:pt x="271399" y="3937"/>
                  </a:lnTo>
                  <a:lnTo>
                    <a:pt x="269620" y="6985"/>
                  </a:lnTo>
                  <a:lnTo>
                    <a:pt x="270637" y="10921"/>
                  </a:lnTo>
                  <a:lnTo>
                    <a:pt x="273557" y="12700"/>
                  </a:lnTo>
                  <a:lnTo>
                    <a:pt x="305982" y="31820"/>
                  </a:lnTo>
                  <a:lnTo>
                    <a:pt x="328294" y="31242"/>
                  </a:lnTo>
                  <a:lnTo>
                    <a:pt x="330018" y="31242"/>
                  </a:lnTo>
                  <a:lnTo>
                    <a:pt x="276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782562" y="2238755"/>
              <a:ext cx="719455" cy="759460"/>
            </a:xfrm>
            <a:custGeom>
              <a:avLst/>
              <a:gdLst/>
              <a:ahLst/>
              <a:cxnLst/>
              <a:rect l="l" t="t" r="r" b="b"/>
              <a:pathLst>
                <a:path w="719454" h="759460">
                  <a:moveTo>
                    <a:pt x="24765" y="677799"/>
                  </a:moveTo>
                  <a:lnTo>
                    <a:pt x="0" y="759333"/>
                  </a:lnTo>
                  <a:lnTo>
                    <a:pt x="80010" y="730250"/>
                  </a:lnTo>
                  <a:lnTo>
                    <a:pt x="69308" y="720090"/>
                  </a:lnTo>
                  <a:lnTo>
                    <a:pt x="50800" y="720090"/>
                  </a:lnTo>
                  <a:lnTo>
                    <a:pt x="36449" y="706501"/>
                  </a:lnTo>
                  <a:lnTo>
                    <a:pt x="45227" y="697226"/>
                  </a:lnTo>
                  <a:lnTo>
                    <a:pt x="24765" y="677799"/>
                  </a:lnTo>
                  <a:close/>
                </a:path>
                <a:path w="719454" h="759460">
                  <a:moveTo>
                    <a:pt x="45227" y="697226"/>
                  </a:moveTo>
                  <a:lnTo>
                    <a:pt x="36449" y="706501"/>
                  </a:lnTo>
                  <a:lnTo>
                    <a:pt x="50800" y="720090"/>
                  </a:lnTo>
                  <a:lnTo>
                    <a:pt x="59560" y="710835"/>
                  </a:lnTo>
                  <a:lnTo>
                    <a:pt x="45227" y="697226"/>
                  </a:lnTo>
                  <a:close/>
                </a:path>
                <a:path w="719454" h="759460">
                  <a:moveTo>
                    <a:pt x="59560" y="710835"/>
                  </a:moveTo>
                  <a:lnTo>
                    <a:pt x="50800" y="720090"/>
                  </a:lnTo>
                  <a:lnTo>
                    <a:pt x="69308" y="720090"/>
                  </a:lnTo>
                  <a:lnTo>
                    <a:pt x="59560" y="710835"/>
                  </a:lnTo>
                  <a:close/>
                </a:path>
                <a:path w="719454" h="759460">
                  <a:moveTo>
                    <a:pt x="705104" y="0"/>
                  </a:moveTo>
                  <a:lnTo>
                    <a:pt x="45227" y="697226"/>
                  </a:lnTo>
                  <a:lnTo>
                    <a:pt x="59560" y="710835"/>
                  </a:lnTo>
                  <a:lnTo>
                    <a:pt x="719455" y="13716"/>
                  </a:lnTo>
                  <a:lnTo>
                    <a:pt x="70510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320409" y="4514850"/>
              <a:ext cx="307340" cy="875665"/>
            </a:xfrm>
            <a:custGeom>
              <a:avLst/>
              <a:gdLst/>
              <a:ahLst/>
              <a:cxnLst/>
              <a:rect l="l" t="t" r="r" b="b"/>
              <a:pathLst>
                <a:path w="307340" h="875664">
                  <a:moveTo>
                    <a:pt x="45591" y="69323"/>
                  </a:moveTo>
                  <a:lnTo>
                    <a:pt x="26767" y="75466"/>
                  </a:lnTo>
                  <a:lnTo>
                    <a:pt x="288036" y="875538"/>
                  </a:lnTo>
                  <a:lnTo>
                    <a:pt x="306959" y="869441"/>
                  </a:lnTo>
                  <a:lnTo>
                    <a:pt x="45591" y="69323"/>
                  </a:lnTo>
                  <a:close/>
                </a:path>
                <a:path w="307340" h="875664">
                  <a:moveTo>
                    <a:pt x="12573" y="0"/>
                  </a:moveTo>
                  <a:lnTo>
                    <a:pt x="0" y="84200"/>
                  </a:lnTo>
                  <a:lnTo>
                    <a:pt x="26767" y="75466"/>
                  </a:lnTo>
                  <a:lnTo>
                    <a:pt x="22860" y="63500"/>
                  </a:lnTo>
                  <a:lnTo>
                    <a:pt x="41655" y="57276"/>
                  </a:lnTo>
                  <a:lnTo>
                    <a:pt x="69129" y="57276"/>
                  </a:lnTo>
                  <a:lnTo>
                    <a:pt x="12573" y="0"/>
                  </a:lnTo>
                  <a:close/>
                </a:path>
                <a:path w="307340" h="875664">
                  <a:moveTo>
                    <a:pt x="41655" y="57276"/>
                  </a:moveTo>
                  <a:lnTo>
                    <a:pt x="22860" y="63500"/>
                  </a:lnTo>
                  <a:lnTo>
                    <a:pt x="26767" y="75466"/>
                  </a:lnTo>
                  <a:lnTo>
                    <a:pt x="45591" y="69323"/>
                  </a:lnTo>
                  <a:lnTo>
                    <a:pt x="41655" y="57276"/>
                  </a:lnTo>
                  <a:close/>
                </a:path>
                <a:path w="307340" h="875664">
                  <a:moveTo>
                    <a:pt x="69129" y="57276"/>
                  </a:moveTo>
                  <a:lnTo>
                    <a:pt x="41655" y="57276"/>
                  </a:lnTo>
                  <a:lnTo>
                    <a:pt x="45591" y="69323"/>
                  </a:lnTo>
                  <a:lnTo>
                    <a:pt x="72389" y="60579"/>
                  </a:lnTo>
                  <a:lnTo>
                    <a:pt x="69129" y="57276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7581645" y="1915109"/>
            <a:ext cx="13284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Componente</a:t>
            </a:r>
            <a:r>
              <a:rPr dirty="0" sz="1600" spc="-25">
                <a:latin typeface="Calibri"/>
                <a:cs typeface="Calibri"/>
              </a:rPr>
              <a:t> ac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6756907" y="5134102"/>
            <a:ext cx="4107179" cy="46100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99665">
              <a:lnSpc>
                <a:spcPts val="1714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Corriente</a:t>
            </a:r>
            <a:r>
              <a:rPr dirty="0" sz="1600" spc="-7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resultante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14"/>
              </a:lnSpc>
            </a:pPr>
            <a:r>
              <a:rPr dirty="0" sz="1600" spc="-10">
                <a:latin typeface="Calibri"/>
                <a:cs typeface="Calibri"/>
              </a:rPr>
              <a:t>Componente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dc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8283702" y="4514850"/>
            <a:ext cx="871855" cy="627380"/>
          </a:xfrm>
          <a:custGeom>
            <a:avLst/>
            <a:gdLst/>
            <a:ahLst/>
            <a:cxnLst/>
            <a:rect l="l" t="t" r="r" b="b"/>
            <a:pathLst>
              <a:path w="871854" h="627379">
                <a:moveTo>
                  <a:pt x="67802" y="36265"/>
                </a:moveTo>
                <a:lnTo>
                  <a:pt x="56259" y="52404"/>
                </a:lnTo>
                <a:lnTo>
                  <a:pt x="859917" y="627126"/>
                </a:lnTo>
                <a:lnTo>
                  <a:pt x="871474" y="610997"/>
                </a:lnTo>
                <a:lnTo>
                  <a:pt x="67802" y="36265"/>
                </a:lnTo>
                <a:close/>
              </a:path>
              <a:path w="871854" h="627379">
                <a:moveTo>
                  <a:pt x="0" y="0"/>
                </a:moveTo>
                <a:lnTo>
                  <a:pt x="39877" y="75311"/>
                </a:lnTo>
                <a:lnTo>
                  <a:pt x="56259" y="52404"/>
                </a:lnTo>
                <a:lnTo>
                  <a:pt x="45847" y="44957"/>
                </a:lnTo>
                <a:lnTo>
                  <a:pt x="57403" y="28829"/>
                </a:lnTo>
                <a:lnTo>
                  <a:pt x="73120" y="28829"/>
                </a:lnTo>
                <a:lnTo>
                  <a:pt x="84200" y="13335"/>
                </a:lnTo>
                <a:lnTo>
                  <a:pt x="0" y="0"/>
                </a:lnTo>
                <a:close/>
              </a:path>
              <a:path w="871854" h="627379">
                <a:moveTo>
                  <a:pt x="57403" y="28829"/>
                </a:moveTo>
                <a:lnTo>
                  <a:pt x="45847" y="44957"/>
                </a:lnTo>
                <a:lnTo>
                  <a:pt x="56259" y="52404"/>
                </a:lnTo>
                <a:lnTo>
                  <a:pt x="67802" y="36265"/>
                </a:lnTo>
                <a:lnTo>
                  <a:pt x="57403" y="28829"/>
                </a:lnTo>
                <a:close/>
              </a:path>
              <a:path w="871854" h="627379">
                <a:moveTo>
                  <a:pt x="73120" y="28829"/>
                </a:moveTo>
                <a:lnTo>
                  <a:pt x="57403" y="28829"/>
                </a:lnTo>
                <a:lnTo>
                  <a:pt x="67802" y="36265"/>
                </a:lnTo>
                <a:lnTo>
                  <a:pt x="73120" y="2882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9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1" name="object 5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TRANSITORIOS</a:t>
            </a:r>
            <a:r>
              <a:rPr dirty="0" spc="-125"/>
              <a:t> </a:t>
            </a:r>
            <a:r>
              <a:rPr dirty="0"/>
              <a:t>EN</a:t>
            </a:r>
            <a:r>
              <a:rPr dirty="0" spc="-195"/>
              <a:t> </a:t>
            </a:r>
            <a:r>
              <a:rPr dirty="0" spc="-10"/>
              <a:t>TRANSFORMADORES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7582" y="2264664"/>
            <a:ext cx="6981281" cy="349304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223384" y="3326383"/>
            <a:ext cx="1750060" cy="940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-6858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Arial MT"/>
                <a:cs typeface="Arial MT"/>
              </a:rPr>
              <a:t>SISTEMA ELÉCTRICO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POTENCIA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TRANSFORMADOR -</a:t>
            </a:r>
            <a:r>
              <a:rPr dirty="0" spc="-20"/>
              <a:t> </a:t>
            </a:r>
            <a:r>
              <a:rPr dirty="0" spc="-10"/>
              <a:t>REACTOR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5316" y="1845564"/>
            <a:ext cx="4460748" cy="349910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8232" y="1926335"/>
            <a:ext cx="4364736" cy="341833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07007" y="5452059"/>
            <a:ext cx="391858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Arial MT"/>
                <a:cs typeface="Arial MT"/>
                <a:hlinkClick r:id="rId4"/>
              </a:rPr>
              <a:t>http://keu92.org/uploads/Search%20engineering/SHUNT%20R</a:t>
            </a:r>
            <a:r>
              <a:rPr dirty="0" sz="1100" spc="-10">
                <a:latin typeface="Arial MT"/>
                <a:cs typeface="Arial MT"/>
              </a:rPr>
              <a:t> EACTORS.pdf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508242" y="5374640"/>
            <a:ext cx="378079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Arial MT"/>
                <a:cs typeface="Arial MT"/>
              </a:rPr>
              <a:t>https://</a:t>
            </a:r>
            <a:r>
              <a:rPr dirty="0" sz="1100" spc="-10">
                <a:latin typeface="Arial MT"/>
                <a:cs typeface="Arial MT"/>
                <a:hlinkClick r:id="rId5"/>
              </a:rPr>
              <a:t>www.electronics-tutorials.ws/transformer/three-phase-</a:t>
            </a:r>
            <a:r>
              <a:rPr dirty="0" sz="1100" spc="-10">
                <a:latin typeface="Arial MT"/>
                <a:cs typeface="Arial MT"/>
              </a:rPr>
              <a:t> transformer.html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TRANSFORMADOR -</a:t>
            </a:r>
            <a:r>
              <a:rPr dirty="0" spc="-20"/>
              <a:t> </a:t>
            </a:r>
            <a:r>
              <a:rPr dirty="0" spc="-10"/>
              <a:t>REACTOR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07007" y="5447487"/>
            <a:ext cx="382777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Gajic,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Zoran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&amp;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Hillstrom, </a:t>
            </a:r>
            <a:r>
              <a:rPr dirty="0" sz="1200">
                <a:latin typeface="Calibri"/>
                <a:cs typeface="Calibri"/>
              </a:rPr>
              <a:t>Birger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&amp;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Mekic,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Fahrudin.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(2003).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HV </a:t>
            </a:r>
            <a:r>
              <a:rPr dirty="0" sz="1200">
                <a:latin typeface="Calibri"/>
                <a:cs typeface="Calibri"/>
              </a:rPr>
              <a:t>SHUNT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REACTOR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SECRETS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PROTECTION ENGINEERS.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508242" y="5374640"/>
            <a:ext cx="24599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MT"/>
                <a:cs typeface="Arial MT"/>
              </a:rPr>
              <a:t>Transformador</a:t>
            </a:r>
            <a:r>
              <a:rPr dirty="0" sz="1100" spc="-6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500/18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kV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–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SEIN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Perú.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980" y="2471927"/>
            <a:ext cx="5067300" cy="2781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2176" y="2471927"/>
            <a:ext cx="3736848" cy="273939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672960" y="2919095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59" h="282575">
                <a:moveTo>
                  <a:pt x="237363" y="0"/>
                </a:moveTo>
                <a:lnTo>
                  <a:pt x="233425" y="11429"/>
                </a:lnTo>
                <a:lnTo>
                  <a:pt x="249733" y="18577"/>
                </a:lnTo>
                <a:lnTo>
                  <a:pt x="263778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1625" y="139826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7" y="270890"/>
                </a:lnTo>
                <a:lnTo>
                  <a:pt x="237363" y="282320"/>
                </a:lnTo>
                <a:lnTo>
                  <a:pt x="275859" y="264302"/>
                </a:lnTo>
                <a:lnTo>
                  <a:pt x="304165" y="233044"/>
                </a:lnTo>
                <a:lnTo>
                  <a:pt x="321595" y="191134"/>
                </a:lnTo>
                <a:lnTo>
                  <a:pt x="327406" y="141224"/>
                </a:lnTo>
                <a:lnTo>
                  <a:pt x="325972" y="115679"/>
                </a:lnTo>
                <a:lnTo>
                  <a:pt x="325953" y="115341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3" y="0"/>
                </a:lnTo>
                <a:close/>
              </a:path>
              <a:path w="327659" h="282575">
                <a:moveTo>
                  <a:pt x="90043" y="0"/>
                </a:moveTo>
                <a:lnTo>
                  <a:pt x="51641" y="18097"/>
                </a:lnTo>
                <a:lnTo>
                  <a:pt x="23241" y="49529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1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29"/>
                </a:lnTo>
                <a:lnTo>
                  <a:pt x="90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460616" y="2829559"/>
            <a:ext cx="11385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2420" algn="l"/>
                <a:tab pos="650875" algn="l"/>
              </a:tabLst>
            </a:pPr>
            <a:r>
              <a:rPr dirty="0" sz="2400" spc="-50">
                <a:latin typeface="Cambria Math"/>
                <a:cs typeface="Cambria Math"/>
              </a:rPr>
              <a:t>𝑣</a:t>
            </a:r>
            <a:r>
              <a:rPr dirty="0" sz="2400">
                <a:latin typeface="Cambria Math"/>
                <a:cs typeface="Cambria Math"/>
              </a:rPr>
              <a:t>	</a:t>
            </a:r>
            <a:r>
              <a:rPr dirty="0" sz="2400" spc="-50">
                <a:latin typeface="Cambria Math"/>
                <a:cs typeface="Cambria Math"/>
              </a:rPr>
              <a:t>𝑡</a:t>
            </a:r>
            <a:r>
              <a:rPr dirty="0" sz="2400">
                <a:latin typeface="Cambria Math"/>
                <a:cs typeface="Cambria Math"/>
              </a:rPr>
              <a:t>	=</a:t>
            </a:r>
            <a:r>
              <a:rPr dirty="0" sz="2400" spc="125">
                <a:latin typeface="Cambria Math"/>
                <a:cs typeface="Cambria Math"/>
              </a:rPr>
              <a:t> </a:t>
            </a:r>
            <a:r>
              <a:rPr dirty="0" sz="2400" spc="-50">
                <a:latin typeface="Cambria Math"/>
                <a:cs typeface="Cambria Math"/>
              </a:rPr>
              <a:t>𝐿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770876" y="3050285"/>
            <a:ext cx="424180" cy="20320"/>
          </a:xfrm>
          <a:custGeom>
            <a:avLst/>
            <a:gdLst/>
            <a:ahLst/>
            <a:cxnLst/>
            <a:rect l="l" t="t" r="r" b="b"/>
            <a:pathLst>
              <a:path w="424179" h="20319">
                <a:moveTo>
                  <a:pt x="423672" y="0"/>
                </a:moveTo>
                <a:lnTo>
                  <a:pt x="0" y="0"/>
                </a:lnTo>
                <a:lnTo>
                  <a:pt x="0" y="19812"/>
                </a:lnTo>
                <a:lnTo>
                  <a:pt x="423672" y="19812"/>
                </a:lnTo>
                <a:lnTo>
                  <a:pt x="423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7759065" y="2599435"/>
            <a:ext cx="3079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latin typeface="Cambria Math"/>
                <a:cs typeface="Cambria Math"/>
              </a:rPr>
              <a:t>𝑑𝑖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41005" y="2744216"/>
            <a:ext cx="15430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-50">
                <a:latin typeface="Cambria Math"/>
                <a:cs typeface="Cambria Math"/>
              </a:rPr>
              <a:t>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565517" y="3033776"/>
            <a:ext cx="5759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34920" sz="2625">
                <a:latin typeface="Cambria Math"/>
                <a:cs typeface="Cambria Math"/>
              </a:rPr>
              <a:t>1</a:t>
            </a:r>
            <a:r>
              <a:rPr dirty="0" baseline="34920" sz="2625" spc="172">
                <a:latin typeface="Cambria Math"/>
                <a:cs typeface="Cambria Math"/>
              </a:rPr>
              <a:t>  </a:t>
            </a:r>
            <a:r>
              <a:rPr dirty="0" sz="2400" spc="-35">
                <a:latin typeface="Cambria Math"/>
                <a:cs typeface="Cambria Math"/>
              </a:rPr>
              <a:t>𝑑𝑡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24393" y="2829559"/>
            <a:ext cx="15576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1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𝑅</a:t>
            </a:r>
            <a:r>
              <a:rPr dirty="0" baseline="-15873" sz="2625">
                <a:latin typeface="Cambria Math"/>
                <a:cs typeface="Cambria Math"/>
              </a:rPr>
              <a:t>1</a:t>
            </a:r>
            <a:r>
              <a:rPr dirty="0" sz="2400">
                <a:latin typeface="Cambria Math"/>
                <a:cs typeface="Cambria Math"/>
              </a:rPr>
              <a:t>𝑖</a:t>
            </a:r>
            <a:r>
              <a:rPr dirty="0" baseline="-15873" sz="2625">
                <a:latin typeface="Cambria Math"/>
                <a:cs typeface="Cambria Math"/>
              </a:rPr>
              <a:t>0</a:t>
            </a:r>
            <a:r>
              <a:rPr dirty="0" baseline="-15873" sz="2625" spc="397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5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𝑒</a:t>
            </a:r>
            <a:r>
              <a:rPr dirty="0" baseline="-15873" sz="2625" spc="-37">
                <a:latin typeface="Cambria Math"/>
                <a:cs typeface="Cambria Math"/>
              </a:rPr>
              <a:t>1</a:t>
            </a:r>
            <a:endParaRPr baseline="-15873" sz="2625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79489" y="4056634"/>
            <a:ext cx="233679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125">
                <a:latin typeface="Cambria Math"/>
                <a:cs typeface="Cambria Math"/>
              </a:rPr>
              <a:t>𝑚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9209531" y="4132326"/>
            <a:ext cx="390525" cy="20320"/>
          </a:xfrm>
          <a:custGeom>
            <a:avLst/>
            <a:gdLst/>
            <a:ahLst/>
            <a:cxnLst/>
            <a:rect l="l" t="t" r="r" b="b"/>
            <a:pathLst>
              <a:path w="390525" h="20320">
                <a:moveTo>
                  <a:pt x="390144" y="0"/>
                </a:moveTo>
                <a:lnTo>
                  <a:pt x="0" y="0"/>
                </a:lnTo>
                <a:lnTo>
                  <a:pt x="0" y="19812"/>
                </a:lnTo>
                <a:lnTo>
                  <a:pt x="390144" y="19812"/>
                </a:lnTo>
                <a:lnTo>
                  <a:pt x="390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460616" y="3681729"/>
            <a:ext cx="3148330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50185">
              <a:lnSpc>
                <a:spcPts val="2345"/>
              </a:lnSpc>
              <a:spcBef>
                <a:spcPts val="100"/>
              </a:spcBef>
            </a:pPr>
            <a:r>
              <a:rPr dirty="0" sz="2400" spc="-25">
                <a:latin typeface="Cambria Math"/>
                <a:cs typeface="Cambria Math"/>
              </a:rPr>
              <a:t>𝑑𝜙</a:t>
            </a:r>
            <a:endParaRPr sz="2400">
              <a:latin typeface="Cambria Math"/>
              <a:cs typeface="Cambria Math"/>
            </a:endParaRPr>
          </a:p>
          <a:p>
            <a:pPr marL="12700">
              <a:lnSpc>
                <a:spcPts val="2345"/>
              </a:lnSpc>
              <a:tabLst>
                <a:tab pos="405765" algn="l"/>
              </a:tabLst>
            </a:pPr>
            <a:r>
              <a:rPr dirty="0" sz="2400" spc="-50">
                <a:latin typeface="Cambria Math"/>
                <a:cs typeface="Cambria Math"/>
              </a:rPr>
              <a:t>𝑉</a:t>
            </a:r>
            <a:r>
              <a:rPr dirty="0" sz="2400">
                <a:latin typeface="Cambria Math"/>
                <a:cs typeface="Cambria Math"/>
              </a:rPr>
              <a:t>	𝑠𝑖𝑛(𝜔𝑡</a:t>
            </a:r>
            <a:r>
              <a:rPr dirty="0" sz="2400" spc="7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1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𝜃)</a:t>
            </a:r>
            <a:r>
              <a:rPr dirty="0" sz="2400" spc="155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35">
                <a:latin typeface="Cambria Math"/>
                <a:cs typeface="Cambria Math"/>
              </a:rPr>
              <a:t> </a:t>
            </a:r>
            <a:r>
              <a:rPr dirty="0" sz="2400" spc="-50">
                <a:latin typeface="Cambria Math"/>
                <a:cs typeface="Cambria Math"/>
              </a:rPr>
              <a:t>𝑁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79154" y="4116070"/>
            <a:ext cx="6102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4920" sz="2625">
                <a:latin typeface="Cambria Math"/>
                <a:cs typeface="Cambria Math"/>
              </a:rPr>
              <a:t>1</a:t>
            </a:r>
            <a:r>
              <a:rPr dirty="0" baseline="34920" sz="2625" spc="727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𝑑𝑡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grpSp>
        <p:nvGrpSpPr>
          <p:cNvPr id="14" name="object 14" descr=""/>
          <p:cNvGrpSpPr/>
          <p:nvPr/>
        </p:nvGrpSpPr>
        <p:grpSpPr>
          <a:xfrm>
            <a:off x="1173480" y="2612326"/>
            <a:ext cx="3202305" cy="2501900"/>
            <a:chOff x="1173480" y="2612326"/>
            <a:chExt cx="3202305" cy="2501900"/>
          </a:xfrm>
        </p:grpSpPr>
        <p:sp>
          <p:nvSpPr>
            <p:cNvPr id="15" name="object 15" descr=""/>
            <p:cNvSpPr/>
            <p:nvPr/>
          </p:nvSpPr>
          <p:spPr>
            <a:xfrm>
              <a:off x="1192530" y="2829306"/>
              <a:ext cx="3164205" cy="2265680"/>
            </a:xfrm>
            <a:custGeom>
              <a:avLst/>
              <a:gdLst/>
              <a:ahLst/>
              <a:cxnLst/>
              <a:rect l="l" t="t" r="r" b="b"/>
              <a:pathLst>
                <a:path w="3164204" h="2265679">
                  <a:moveTo>
                    <a:pt x="0" y="761238"/>
                  </a:moveTo>
                  <a:lnTo>
                    <a:pt x="16192" y="666496"/>
                  </a:lnTo>
                  <a:lnTo>
                    <a:pt x="61290" y="584327"/>
                  </a:lnTo>
                  <a:lnTo>
                    <a:pt x="130047" y="519557"/>
                  </a:lnTo>
                  <a:lnTo>
                    <a:pt x="217297" y="477012"/>
                  </a:lnTo>
                  <a:lnTo>
                    <a:pt x="317753" y="461772"/>
                  </a:lnTo>
                  <a:lnTo>
                    <a:pt x="418210" y="477012"/>
                  </a:lnTo>
                  <a:lnTo>
                    <a:pt x="505459" y="519557"/>
                  </a:lnTo>
                  <a:lnTo>
                    <a:pt x="574167" y="584327"/>
                  </a:lnTo>
                  <a:lnTo>
                    <a:pt x="619251" y="666496"/>
                  </a:lnTo>
                  <a:lnTo>
                    <a:pt x="635507" y="761238"/>
                  </a:lnTo>
                  <a:lnTo>
                    <a:pt x="619251" y="855853"/>
                  </a:lnTo>
                  <a:lnTo>
                    <a:pt x="574167" y="938149"/>
                  </a:lnTo>
                  <a:lnTo>
                    <a:pt x="505459" y="1002919"/>
                  </a:lnTo>
                  <a:lnTo>
                    <a:pt x="418210" y="1045464"/>
                  </a:lnTo>
                  <a:lnTo>
                    <a:pt x="317753" y="1060704"/>
                  </a:lnTo>
                  <a:lnTo>
                    <a:pt x="217297" y="1045464"/>
                  </a:lnTo>
                  <a:lnTo>
                    <a:pt x="130047" y="1002919"/>
                  </a:lnTo>
                  <a:lnTo>
                    <a:pt x="61290" y="938149"/>
                  </a:lnTo>
                  <a:lnTo>
                    <a:pt x="16192" y="855853"/>
                  </a:lnTo>
                  <a:lnTo>
                    <a:pt x="0" y="761238"/>
                  </a:lnTo>
                  <a:close/>
                </a:path>
                <a:path w="3164204" h="2265679">
                  <a:moveTo>
                    <a:pt x="353567" y="461772"/>
                  </a:moveTo>
                  <a:lnTo>
                    <a:pt x="353567" y="13716"/>
                  </a:lnTo>
                </a:path>
                <a:path w="3164204" h="2265679">
                  <a:moveTo>
                    <a:pt x="353567" y="1510284"/>
                  </a:moveTo>
                  <a:lnTo>
                    <a:pt x="353567" y="1060704"/>
                  </a:lnTo>
                </a:path>
                <a:path w="3164204" h="2265679">
                  <a:moveTo>
                    <a:pt x="36575" y="1930908"/>
                  </a:moveTo>
                  <a:lnTo>
                    <a:pt x="672083" y="1930908"/>
                  </a:lnTo>
                </a:path>
                <a:path w="3164204" h="2265679">
                  <a:moveTo>
                    <a:pt x="353567" y="1482852"/>
                  </a:moveTo>
                  <a:lnTo>
                    <a:pt x="353567" y="1930908"/>
                  </a:lnTo>
                </a:path>
                <a:path w="3164204" h="2265679">
                  <a:moveTo>
                    <a:pt x="115823" y="2005584"/>
                  </a:moveTo>
                  <a:lnTo>
                    <a:pt x="592836" y="2005584"/>
                  </a:lnTo>
                </a:path>
                <a:path w="3164204" h="2265679">
                  <a:moveTo>
                    <a:pt x="195072" y="2080260"/>
                  </a:moveTo>
                  <a:lnTo>
                    <a:pt x="513588" y="2080260"/>
                  </a:lnTo>
                </a:path>
                <a:path w="3164204" h="2265679">
                  <a:moveTo>
                    <a:pt x="274319" y="2156460"/>
                  </a:moveTo>
                  <a:lnTo>
                    <a:pt x="432816" y="2156460"/>
                  </a:lnTo>
                </a:path>
                <a:path w="3164204" h="2265679">
                  <a:moveTo>
                    <a:pt x="352044" y="2216658"/>
                  </a:moveTo>
                  <a:lnTo>
                    <a:pt x="352044" y="2245614"/>
                  </a:lnTo>
                </a:path>
                <a:path w="3164204" h="2265679">
                  <a:moveTo>
                    <a:pt x="2529840" y="1952244"/>
                  </a:moveTo>
                  <a:lnTo>
                    <a:pt x="3163823" y="1952244"/>
                  </a:lnTo>
                </a:path>
                <a:path w="3164204" h="2265679">
                  <a:moveTo>
                    <a:pt x="2846832" y="1200912"/>
                  </a:moveTo>
                  <a:lnTo>
                    <a:pt x="2846832" y="1932432"/>
                  </a:lnTo>
                </a:path>
                <a:path w="3164204" h="2265679">
                  <a:moveTo>
                    <a:pt x="2609087" y="2026920"/>
                  </a:moveTo>
                  <a:lnTo>
                    <a:pt x="3084575" y="2026920"/>
                  </a:lnTo>
                </a:path>
                <a:path w="3164204" h="2265679">
                  <a:moveTo>
                    <a:pt x="2688335" y="2101596"/>
                  </a:moveTo>
                  <a:lnTo>
                    <a:pt x="3005328" y="2101596"/>
                  </a:lnTo>
                </a:path>
                <a:path w="3164204" h="2265679">
                  <a:moveTo>
                    <a:pt x="2767584" y="2176272"/>
                  </a:moveTo>
                  <a:lnTo>
                    <a:pt x="2926080" y="2176272"/>
                  </a:lnTo>
                </a:path>
                <a:path w="3164204" h="2265679">
                  <a:moveTo>
                    <a:pt x="2845308" y="2236470"/>
                  </a:moveTo>
                  <a:lnTo>
                    <a:pt x="2845308" y="2265426"/>
                  </a:lnTo>
                </a:path>
                <a:path w="3164204" h="2265679">
                  <a:moveTo>
                    <a:pt x="344423" y="7620"/>
                  </a:moveTo>
                  <a:lnTo>
                    <a:pt x="1166368" y="7620"/>
                  </a:lnTo>
                </a:path>
                <a:path w="3164204" h="2265679">
                  <a:moveTo>
                    <a:pt x="2857499" y="0"/>
                  </a:moveTo>
                  <a:lnTo>
                    <a:pt x="2035556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283713" y="2661666"/>
              <a:ext cx="977265" cy="170815"/>
            </a:xfrm>
            <a:custGeom>
              <a:avLst/>
              <a:gdLst/>
              <a:ahLst/>
              <a:cxnLst/>
              <a:rect l="l" t="t" r="r" b="b"/>
              <a:pathLst>
                <a:path w="977264" h="170814">
                  <a:moveTo>
                    <a:pt x="976884" y="170687"/>
                  </a:moveTo>
                  <a:lnTo>
                    <a:pt x="672846" y="170687"/>
                  </a:lnTo>
                  <a:lnTo>
                    <a:pt x="368808" y="0"/>
                  </a:lnTo>
                </a:path>
                <a:path w="977264" h="170814">
                  <a:moveTo>
                    <a:pt x="0" y="170687"/>
                  </a:moveTo>
                  <a:lnTo>
                    <a:pt x="364998" y="170687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8674" y="2945765"/>
              <a:ext cx="70231" cy="10642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2628646" y="2617089"/>
              <a:ext cx="280035" cy="329565"/>
            </a:xfrm>
            <a:custGeom>
              <a:avLst/>
              <a:gdLst/>
              <a:ahLst/>
              <a:cxnLst/>
              <a:rect l="l" t="t" r="r" b="b"/>
              <a:pathLst>
                <a:path w="280035" h="329564">
                  <a:moveTo>
                    <a:pt x="278256" y="0"/>
                  </a:moveTo>
                  <a:lnTo>
                    <a:pt x="232029" y="7874"/>
                  </a:lnTo>
                  <a:lnTo>
                    <a:pt x="188341" y="23875"/>
                  </a:lnTo>
                  <a:lnTo>
                    <a:pt x="148081" y="47498"/>
                  </a:lnTo>
                  <a:lnTo>
                    <a:pt x="111506" y="77724"/>
                  </a:lnTo>
                  <a:lnTo>
                    <a:pt x="69596" y="127508"/>
                  </a:lnTo>
                  <a:lnTo>
                    <a:pt x="43687" y="171323"/>
                  </a:lnTo>
                  <a:lnTo>
                    <a:pt x="23114" y="219456"/>
                  </a:lnTo>
                  <a:lnTo>
                    <a:pt x="8381" y="271399"/>
                  </a:lnTo>
                  <a:lnTo>
                    <a:pt x="0" y="327787"/>
                  </a:lnTo>
                  <a:lnTo>
                    <a:pt x="0" y="329564"/>
                  </a:lnTo>
                  <a:lnTo>
                    <a:pt x="11684" y="328675"/>
                  </a:lnTo>
                  <a:lnTo>
                    <a:pt x="11684" y="329564"/>
                  </a:lnTo>
                  <a:lnTo>
                    <a:pt x="28193" y="243586"/>
                  </a:lnTo>
                  <a:lnTo>
                    <a:pt x="46101" y="196341"/>
                  </a:lnTo>
                  <a:lnTo>
                    <a:pt x="69215" y="152908"/>
                  </a:lnTo>
                  <a:lnTo>
                    <a:pt x="97028" y="114300"/>
                  </a:lnTo>
                  <a:lnTo>
                    <a:pt x="129667" y="81025"/>
                  </a:lnTo>
                  <a:lnTo>
                    <a:pt x="166243" y="53848"/>
                  </a:lnTo>
                  <a:lnTo>
                    <a:pt x="206121" y="33527"/>
                  </a:lnTo>
                  <a:lnTo>
                    <a:pt x="249301" y="20447"/>
                  </a:lnTo>
                  <a:lnTo>
                    <a:pt x="279654" y="16128"/>
                  </a:lnTo>
                  <a:lnTo>
                    <a:pt x="278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3911" y="2941002"/>
              <a:ext cx="79756" cy="11595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628646" y="2617089"/>
              <a:ext cx="280035" cy="329565"/>
            </a:xfrm>
            <a:custGeom>
              <a:avLst/>
              <a:gdLst/>
              <a:ahLst/>
              <a:cxnLst/>
              <a:rect l="l" t="t" r="r" b="b"/>
              <a:pathLst>
                <a:path w="280035" h="329564">
                  <a:moveTo>
                    <a:pt x="278256" y="0"/>
                  </a:moveTo>
                  <a:lnTo>
                    <a:pt x="279654" y="16128"/>
                  </a:lnTo>
                  <a:lnTo>
                    <a:pt x="264287" y="17780"/>
                  </a:lnTo>
                  <a:lnTo>
                    <a:pt x="249301" y="20447"/>
                  </a:lnTo>
                  <a:lnTo>
                    <a:pt x="206121" y="33527"/>
                  </a:lnTo>
                  <a:lnTo>
                    <a:pt x="166243" y="53848"/>
                  </a:lnTo>
                  <a:lnTo>
                    <a:pt x="129667" y="81025"/>
                  </a:lnTo>
                  <a:lnTo>
                    <a:pt x="97028" y="114300"/>
                  </a:lnTo>
                  <a:lnTo>
                    <a:pt x="69215" y="152908"/>
                  </a:lnTo>
                  <a:lnTo>
                    <a:pt x="46101" y="196341"/>
                  </a:lnTo>
                  <a:lnTo>
                    <a:pt x="28193" y="243586"/>
                  </a:lnTo>
                  <a:lnTo>
                    <a:pt x="16256" y="294386"/>
                  </a:lnTo>
                  <a:lnTo>
                    <a:pt x="11684" y="329564"/>
                  </a:lnTo>
                  <a:lnTo>
                    <a:pt x="11684" y="328675"/>
                  </a:lnTo>
                  <a:lnTo>
                    <a:pt x="0" y="329564"/>
                  </a:lnTo>
                  <a:lnTo>
                    <a:pt x="0" y="327787"/>
                  </a:lnTo>
                  <a:lnTo>
                    <a:pt x="8381" y="271399"/>
                  </a:lnTo>
                  <a:lnTo>
                    <a:pt x="23114" y="219456"/>
                  </a:lnTo>
                  <a:lnTo>
                    <a:pt x="43687" y="171323"/>
                  </a:lnTo>
                  <a:lnTo>
                    <a:pt x="69596" y="127508"/>
                  </a:lnTo>
                  <a:lnTo>
                    <a:pt x="111506" y="77724"/>
                  </a:lnTo>
                  <a:lnTo>
                    <a:pt x="148081" y="47498"/>
                  </a:lnTo>
                  <a:lnTo>
                    <a:pt x="188341" y="23875"/>
                  </a:lnTo>
                  <a:lnTo>
                    <a:pt x="232029" y="7874"/>
                  </a:lnTo>
                  <a:lnTo>
                    <a:pt x="262636" y="1650"/>
                  </a:lnTo>
                  <a:lnTo>
                    <a:pt x="278256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2721" y="3502660"/>
              <a:ext cx="79501" cy="82041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2321941" y="3202686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498856" y="0"/>
                  </a:moveTo>
                  <a:lnTo>
                    <a:pt x="459104" y="253"/>
                  </a:lnTo>
                  <a:lnTo>
                    <a:pt x="419353" y="2666"/>
                  </a:lnTo>
                  <a:lnTo>
                    <a:pt x="380238" y="6985"/>
                  </a:lnTo>
                  <a:lnTo>
                    <a:pt x="341629" y="13080"/>
                  </a:lnTo>
                  <a:lnTo>
                    <a:pt x="303656" y="21336"/>
                  </a:lnTo>
                  <a:lnTo>
                    <a:pt x="266191" y="31623"/>
                  </a:lnTo>
                  <a:lnTo>
                    <a:pt x="229615" y="43814"/>
                  </a:lnTo>
                  <a:lnTo>
                    <a:pt x="193675" y="58165"/>
                  </a:lnTo>
                  <a:lnTo>
                    <a:pt x="158750" y="74422"/>
                  </a:lnTo>
                  <a:lnTo>
                    <a:pt x="124713" y="92710"/>
                  </a:lnTo>
                  <a:lnTo>
                    <a:pt x="91820" y="113029"/>
                  </a:lnTo>
                  <a:lnTo>
                    <a:pt x="59943" y="135509"/>
                  </a:lnTo>
                  <a:lnTo>
                    <a:pt x="29336" y="160019"/>
                  </a:lnTo>
                  <a:lnTo>
                    <a:pt x="0" y="186436"/>
                  </a:lnTo>
                  <a:lnTo>
                    <a:pt x="8635" y="195706"/>
                  </a:lnTo>
                  <a:lnTo>
                    <a:pt x="23113" y="182117"/>
                  </a:lnTo>
                  <a:lnTo>
                    <a:pt x="37718" y="169544"/>
                  </a:lnTo>
                  <a:lnTo>
                    <a:pt x="67690" y="145541"/>
                  </a:lnTo>
                  <a:lnTo>
                    <a:pt x="98932" y="123698"/>
                  </a:lnTo>
                  <a:lnTo>
                    <a:pt x="164719" y="85471"/>
                  </a:lnTo>
                  <a:lnTo>
                    <a:pt x="234187" y="55625"/>
                  </a:lnTo>
                  <a:lnTo>
                    <a:pt x="306958" y="33527"/>
                  </a:lnTo>
                  <a:lnTo>
                    <a:pt x="344296" y="25400"/>
                  </a:lnTo>
                  <a:lnTo>
                    <a:pt x="382269" y="19430"/>
                  </a:lnTo>
                  <a:lnTo>
                    <a:pt x="420750" y="15239"/>
                  </a:lnTo>
                  <a:lnTo>
                    <a:pt x="459739" y="12953"/>
                  </a:lnTo>
                  <a:lnTo>
                    <a:pt x="498982" y="12700"/>
                  </a:lnTo>
                  <a:lnTo>
                    <a:pt x="538607" y="14477"/>
                  </a:lnTo>
                  <a:lnTo>
                    <a:pt x="578357" y="17779"/>
                  </a:lnTo>
                  <a:lnTo>
                    <a:pt x="618235" y="23494"/>
                  </a:lnTo>
                  <a:lnTo>
                    <a:pt x="658367" y="30734"/>
                  </a:lnTo>
                  <a:lnTo>
                    <a:pt x="698372" y="40004"/>
                  </a:lnTo>
                  <a:lnTo>
                    <a:pt x="738251" y="51053"/>
                  </a:lnTo>
                  <a:lnTo>
                    <a:pt x="778001" y="64135"/>
                  </a:lnTo>
                  <a:lnTo>
                    <a:pt x="817626" y="79121"/>
                  </a:lnTo>
                  <a:lnTo>
                    <a:pt x="856741" y="95758"/>
                  </a:lnTo>
                  <a:lnTo>
                    <a:pt x="895731" y="114426"/>
                  </a:lnTo>
                  <a:lnTo>
                    <a:pt x="933957" y="134874"/>
                  </a:lnTo>
                  <a:lnTo>
                    <a:pt x="971804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3" y="264667"/>
                  </a:lnTo>
                  <a:lnTo>
                    <a:pt x="1150746" y="295910"/>
                  </a:lnTo>
                  <a:lnTo>
                    <a:pt x="1184401" y="329691"/>
                  </a:lnTo>
                  <a:lnTo>
                    <a:pt x="1193799" y="321183"/>
                  </a:lnTo>
                  <a:lnTo>
                    <a:pt x="1159256" y="286638"/>
                  </a:lnTo>
                  <a:lnTo>
                    <a:pt x="1124838" y="254762"/>
                  </a:lnTo>
                  <a:lnTo>
                    <a:pt x="1089406" y="225043"/>
                  </a:lnTo>
                  <a:lnTo>
                    <a:pt x="1053083" y="196976"/>
                  </a:lnTo>
                  <a:lnTo>
                    <a:pt x="1015999" y="170687"/>
                  </a:lnTo>
                  <a:lnTo>
                    <a:pt x="978407" y="146303"/>
                  </a:lnTo>
                  <a:lnTo>
                    <a:pt x="939926" y="123698"/>
                  </a:lnTo>
                  <a:lnTo>
                    <a:pt x="901064" y="102997"/>
                  </a:lnTo>
                  <a:lnTo>
                    <a:pt x="861694" y="84200"/>
                  </a:lnTo>
                  <a:lnTo>
                    <a:pt x="821944" y="67183"/>
                  </a:lnTo>
                  <a:lnTo>
                    <a:pt x="781938" y="52069"/>
                  </a:lnTo>
                  <a:lnTo>
                    <a:pt x="741679" y="38862"/>
                  </a:lnTo>
                  <a:lnTo>
                    <a:pt x="701039" y="27559"/>
                  </a:lnTo>
                  <a:lnTo>
                    <a:pt x="660653" y="18287"/>
                  </a:lnTo>
                  <a:lnTo>
                    <a:pt x="620013" y="10922"/>
                  </a:lnTo>
                  <a:lnTo>
                    <a:pt x="579501" y="5334"/>
                  </a:lnTo>
                  <a:lnTo>
                    <a:pt x="539114" y="1650"/>
                  </a:lnTo>
                  <a:lnTo>
                    <a:pt x="49885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7958" y="3497897"/>
              <a:ext cx="89026" cy="91566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2321941" y="3202686"/>
              <a:ext cx="1193800" cy="330200"/>
            </a:xfrm>
            <a:custGeom>
              <a:avLst/>
              <a:gdLst/>
              <a:ahLst/>
              <a:cxnLst/>
              <a:rect l="l" t="t" r="r" b="b"/>
              <a:pathLst>
                <a:path w="1193800" h="330200">
                  <a:moveTo>
                    <a:pt x="0" y="186436"/>
                  </a:moveTo>
                  <a:lnTo>
                    <a:pt x="8635" y="195706"/>
                  </a:lnTo>
                  <a:lnTo>
                    <a:pt x="23113" y="182117"/>
                  </a:lnTo>
                  <a:lnTo>
                    <a:pt x="37718" y="169544"/>
                  </a:lnTo>
                  <a:lnTo>
                    <a:pt x="67690" y="145541"/>
                  </a:lnTo>
                  <a:lnTo>
                    <a:pt x="98932" y="123698"/>
                  </a:lnTo>
                  <a:lnTo>
                    <a:pt x="164719" y="85471"/>
                  </a:lnTo>
                  <a:lnTo>
                    <a:pt x="234187" y="55625"/>
                  </a:lnTo>
                  <a:lnTo>
                    <a:pt x="306958" y="33527"/>
                  </a:lnTo>
                  <a:lnTo>
                    <a:pt x="344296" y="25400"/>
                  </a:lnTo>
                  <a:lnTo>
                    <a:pt x="382269" y="19430"/>
                  </a:lnTo>
                  <a:lnTo>
                    <a:pt x="420750" y="15239"/>
                  </a:lnTo>
                  <a:lnTo>
                    <a:pt x="459739" y="12953"/>
                  </a:lnTo>
                  <a:lnTo>
                    <a:pt x="498982" y="12700"/>
                  </a:lnTo>
                  <a:lnTo>
                    <a:pt x="538607" y="14477"/>
                  </a:lnTo>
                  <a:lnTo>
                    <a:pt x="578357" y="17779"/>
                  </a:lnTo>
                  <a:lnTo>
                    <a:pt x="618235" y="23494"/>
                  </a:lnTo>
                  <a:lnTo>
                    <a:pt x="658367" y="30734"/>
                  </a:lnTo>
                  <a:lnTo>
                    <a:pt x="698372" y="40004"/>
                  </a:lnTo>
                  <a:lnTo>
                    <a:pt x="738251" y="51053"/>
                  </a:lnTo>
                  <a:lnTo>
                    <a:pt x="778001" y="64135"/>
                  </a:lnTo>
                  <a:lnTo>
                    <a:pt x="817626" y="79121"/>
                  </a:lnTo>
                  <a:lnTo>
                    <a:pt x="856741" y="95758"/>
                  </a:lnTo>
                  <a:lnTo>
                    <a:pt x="895731" y="114426"/>
                  </a:lnTo>
                  <a:lnTo>
                    <a:pt x="933957" y="134874"/>
                  </a:lnTo>
                  <a:lnTo>
                    <a:pt x="971804" y="157225"/>
                  </a:lnTo>
                  <a:lnTo>
                    <a:pt x="1009142" y="181355"/>
                  </a:lnTo>
                  <a:lnTo>
                    <a:pt x="1045718" y="207263"/>
                  </a:lnTo>
                  <a:lnTo>
                    <a:pt x="1081532" y="235076"/>
                  </a:lnTo>
                  <a:lnTo>
                    <a:pt x="1116583" y="264667"/>
                  </a:lnTo>
                  <a:lnTo>
                    <a:pt x="1150746" y="295910"/>
                  </a:lnTo>
                  <a:lnTo>
                    <a:pt x="1183639" y="328929"/>
                  </a:lnTo>
                  <a:lnTo>
                    <a:pt x="1184401" y="329691"/>
                  </a:lnTo>
                  <a:lnTo>
                    <a:pt x="1159256" y="286638"/>
                  </a:lnTo>
                  <a:lnTo>
                    <a:pt x="1124838" y="254762"/>
                  </a:lnTo>
                  <a:lnTo>
                    <a:pt x="1089406" y="225043"/>
                  </a:lnTo>
                  <a:lnTo>
                    <a:pt x="1053083" y="196976"/>
                  </a:lnTo>
                  <a:lnTo>
                    <a:pt x="1015999" y="170687"/>
                  </a:lnTo>
                  <a:lnTo>
                    <a:pt x="978407" y="146303"/>
                  </a:lnTo>
                  <a:lnTo>
                    <a:pt x="939926" y="123698"/>
                  </a:lnTo>
                  <a:lnTo>
                    <a:pt x="901064" y="102997"/>
                  </a:lnTo>
                  <a:lnTo>
                    <a:pt x="861694" y="84200"/>
                  </a:lnTo>
                  <a:lnTo>
                    <a:pt x="821944" y="67183"/>
                  </a:lnTo>
                  <a:lnTo>
                    <a:pt x="781938" y="52069"/>
                  </a:lnTo>
                  <a:lnTo>
                    <a:pt x="741679" y="38862"/>
                  </a:lnTo>
                  <a:lnTo>
                    <a:pt x="701039" y="27559"/>
                  </a:lnTo>
                  <a:lnTo>
                    <a:pt x="660653" y="18287"/>
                  </a:lnTo>
                  <a:lnTo>
                    <a:pt x="620013" y="10922"/>
                  </a:lnTo>
                  <a:lnTo>
                    <a:pt x="579501" y="5334"/>
                  </a:lnTo>
                  <a:lnTo>
                    <a:pt x="539114" y="1650"/>
                  </a:lnTo>
                  <a:lnTo>
                    <a:pt x="498856" y="0"/>
                  </a:lnTo>
                  <a:lnTo>
                    <a:pt x="459104" y="253"/>
                  </a:lnTo>
                  <a:lnTo>
                    <a:pt x="419353" y="2666"/>
                  </a:lnTo>
                  <a:lnTo>
                    <a:pt x="380238" y="6985"/>
                  </a:lnTo>
                  <a:lnTo>
                    <a:pt x="341629" y="13080"/>
                  </a:lnTo>
                  <a:lnTo>
                    <a:pt x="303656" y="21336"/>
                  </a:lnTo>
                  <a:lnTo>
                    <a:pt x="266191" y="31623"/>
                  </a:lnTo>
                  <a:lnTo>
                    <a:pt x="229615" y="43814"/>
                  </a:lnTo>
                  <a:lnTo>
                    <a:pt x="193675" y="58165"/>
                  </a:lnTo>
                  <a:lnTo>
                    <a:pt x="158750" y="74422"/>
                  </a:lnTo>
                  <a:lnTo>
                    <a:pt x="124713" y="92710"/>
                  </a:lnTo>
                  <a:lnTo>
                    <a:pt x="91820" y="113029"/>
                  </a:lnTo>
                  <a:lnTo>
                    <a:pt x="59943" y="135509"/>
                  </a:lnTo>
                  <a:lnTo>
                    <a:pt x="29336" y="160019"/>
                  </a:lnTo>
                  <a:lnTo>
                    <a:pt x="14350" y="172974"/>
                  </a:lnTo>
                  <a:lnTo>
                    <a:pt x="0" y="186436"/>
                  </a:lnTo>
                  <a:close/>
                </a:path>
              </a:pathLst>
            </a:custGeom>
            <a:ln w="952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2865882" y="3438271"/>
            <a:ext cx="3282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Cambria Math"/>
                <a:cs typeface="Cambria Math"/>
              </a:rPr>
              <a:t>𝑖</a:t>
            </a:r>
            <a:r>
              <a:rPr dirty="0" sz="1800" spc="-20">
                <a:latin typeface="Calibri"/>
                <a:cs typeface="Calibri"/>
              </a:rPr>
              <a:t>(t)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326388" y="3322065"/>
            <a:ext cx="4459605" cy="1101090"/>
            <a:chOff x="1326388" y="3322065"/>
            <a:chExt cx="4459605" cy="1101090"/>
          </a:xfrm>
        </p:grpSpPr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6388" y="3485895"/>
              <a:ext cx="383539" cy="18948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5554217" y="3338321"/>
              <a:ext cx="0" cy="1069975"/>
            </a:xfrm>
            <a:custGeom>
              <a:avLst/>
              <a:gdLst/>
              <a:ahLst/>
              <a:cxnLst/>
              <a:rect l="l" t="t" r="r" b="b"/>
              <a:pathLst>
                <a:path w="0" h="1069975">
                  <a:moveTo>
                    <a:pt x="0" y="0"/>
                  </a:moveTo>
                  <a:lnTo>
                    <a:pt x="0" y="1069847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478273" y="3332225"/>
              <a:ext cx="1069975" cy="0"/>
            </a:xfrm>
            <a:custGeom>
              <a:avLst/>
              <a:gdLst/>
              <a:ahLst/>
              <a:cxnLst/>
              <a:rect l="l" t="t" r="r" b="b"/>
              <a:pathLst>
                <a:path w="1069975" h="0">
                  <a:moveTo>
                    <a:pt x="0" y="0"/>
                  </a:moveTo>
                  <a:lnTo>
                    <a:pt x="1069721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473702" y="3336797"/>
              <a:ext cx="0" cy="1069975"/>
            </a:xfrm>
            <a:custGeom>
              <a:avLst/>
              <a:gdLst/>
              <a:ahLst/>
              <a:cxnLst/>
              <a:rect l="l" t="t" r="r" b="b"/>
              <a:pathLst>
                <a:path w="0" h="1069975">
                  <a:moveTo>
                    <a:pt x="0" y="0"/>
                  </a:moveTo>
                  <a:lnTo>
                    <a:pt x="0" y="1069847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478273" y="4412741"/>
              <a:ext cx="1069975" cy="0"/>
            </a:xfrm>
            <a:custGeom>
              <a:avLst/>
              <a:gdLst/>
              <a:ahLst/>
              <a:cxnLst/>
              <a:rect l="l" t="t" r="r" b="b"/>
              <a:pathLst>
                <a:path w="1069975" h="0">
                  <a:moveTo>
                    <a:pt x="0" y="0"/>
                  </a:moveTo>
                  <a:lnTo>
                    <a:pt x="1069721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334761" y="3554729"/>
              <a:ext cx="0" cy="636270"/>
            </a:xfrm>
            <a:custGeom>
              <a:avLst/>
              <a:gdLst/>
              <a:ahLst/>
              <a:cxnLst/>
              <a:rect l="l" t="t" r="r" b="b"/>
              <a:pathLst>
                <a:path w="0" h="636270">
                  <a:moveTo>
                    <a:pt x="0" y="0"/>
                  </a:moveTo>
                  <a:lnTo>
                    <a:pt x="0" y="63601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696205" y="3551681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 h="0">
                  <a:moveTo>
                    <a:pt x="0" y="0"/>
                  </a:moveTo>
                  <a:lnTo>
                    <a:pt x="636016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693158" y="3554729"/>
              <a:ext cx="0" cy="636270"/>
            </a:xfrm>
            <a:custGeom>
              <a:avLst/>
              <a:gdLst/>
              <a:ahLst/>
              <a:cxnLst/>
              <a:rect l="l" t="t" r="r" b="b"/>
              <a:pathLst>
                <a:path w="0" h="636270">
                  <a:moveTo>
                    <a:pt x="0" y="0"/>
                  </a:moveTo>
                  <a:lnTo>
                    <a:pt x="0" y="63601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696205" y="4193285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 h="0">
                  <a:moveTo>
                    <a:pt x="0" y="0"/>
                  </a:moveTo>
                  <a:lnTo>
                    <a:pt x="636016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453634" y="3492245"/>
              <a:ext cx="0" cy="756285"/>
            </a:xfrm>
            <a:custGeom>
              <a:avLst/>
              <a:gdLst/>
              <a:ahLst/>
              <a:cxnLst/>
              <a:rect l="l" t="t" r="r" b="b"/>
              <a:pathLst>
                <a:path w="0" h="756285">
                  <a:moveTo>
                    <a:pt x="0" y="0"/>
                  </a:moveTo>
                  <a:lnTo>
                    <a:pt x="0" y="756030"/>
                  </a:lnTo>
                </a:path>
              </a:pathLst>
            </a:custGeom>
            <a:ln w="28956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81878" y="4232147"/>
              <a:ext cx="84708" cy="8229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4165" y="3427475"/>
              <a:ext cx="83947" cy="8229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82667" y="3427475"/>
              <a:ext cx="82295" cy="83947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81144" y="4230623"/>
              <a:ext cx="83946" cy="82295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4595622" y="3493769"/>
              <a:ext cx="0" cy="756285"/>
            </a:xfrm>
            <a:custGeom>
              <a:avLst/>
              <a:gdLst/>
              <a:ahLst/>
              <a:cxnLst/>
              <a:rect l="l" t="t" r="r" b="b"/>
              <a:pathLst>
                <a:path w="0" h="756285">
                  <a:moveTo>
                    <a:pt x="0" y="0"/>
                  </a:moveTo>
                  <a:lnTo>
                    <a:pt x="0" y="756030"/>
                  </a:lnTo>
                </a:path>
              </a:pathLst>
            </a:custGeom>
            <a:ln w="28956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644390" y="3445001"/>
              <a:ext cx="756285" cy="853440"/>
            </a:xfrm>
            <a:custGeom>
              <a:avLst/>
              <a:gdLst/>
              <a:ahLst/>
              <a:cxnLst/>
              <a:rect l="l" t="t" r="r" b="b"/>
              <a:pathLst>
                <a:path w="756285" h="853439">
                  <a:moveTo>
                    <a:pt x="0" y="0"/>
                  </a:moveTo>
                  <a:lnTo>
                    <a:pt x="755904" y="0"/>
                  </a:lnTo>
                </a:path>
                <a:path w="756285" h="853439">
                  <a:moveTo>
                    <a:pt x="0" y="853440"/>
                  </a:moveTo>
                  <a:lnTo>
                    <a:pt x="755904" y="853440"/>
                  </a:lnTo>
                </a:path>
              </a:pathLst>
            </a:custGeom>
            <a:ln w="28956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1852" y="3404615"/>
              <a:ext cx="219837" cy="76200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5552694" y="3675125"/>
              <a:ext cx="213995" cy="0"/>
            </a:xfrm>
            <a:custGeom>
              <a:avLst/>
              <a:gdLst/>
              <a:ahLst/>
              <a:cxnLst/>
              <a:rect l="l" t="t" r="r" b="b"/>
              <a:pathLst>
                <a:path w="213995" h="0">
                  <a:moveTo>
                    <a:pt x="0" y="0"/>
                  </a:moveTo>
                  <a:lnTo>
                    <a:pt x="213994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51703" y="3656075"/>
              <a:ext cx="91312" cy="109728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5336285" y="3748277"/>
              <a:ext cx="289560" cy="73660"/>
            </a:xfrm>
            <a:custGeom>
              <a:avLst/>
              <a:gdLst/>
              <a:ahLst/>
              <a:cxnLst/>
              <a:rect l="l" t="t" r="r" b="b"/>
              <a:pathLst>
                <a:path w="289560" h="73660">
                  <a:moveTo>
                    <a:pt x="0" y="0"/>
                  </a:moveTo>
                  <a:lnTo>
                    <a:pt x="285241" y="0"/>
                  </a:lnTo>
                </a:path>
                <a:path w="289560" h="73660">
                  <a:moveTo>
                    <a:pt x="217931" y="73152"/>
                  </a:moveTo>
                  <a:lnTo>
                    <a:pt x="289305" y="73152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616828" y="3748277"/>
              <a:ext cx="53340" cy="70485"/>
            </a:xfrm>
            <a:custGeom>
              <a:avLst/>
              <a:gdLst/>
              <a:ahLst/>
              <a:cxnLst/>
              <a:rect l="l" t="t" r="r" b="b"/>
              <a:pathLst>
                <a:path w="53339" h="70485">
                  <a:moveTo>
                    <a:pt x="1016" y="0"/>
                  </a:moveTo>
                  <a:lnTo>
                    <a:pt x="21637" y="3024"/>
                  </a:lnTo>
                  <a:lnTo>
                    <a:pt x="38353" y="10763"/>
                  </a:lnTo>
                  <a:lnTo>
                    <a:pt x="49450" y="22074"/>
                  </a:lnTo>
                  <a:lnTo>
                    <a:pt x="53212" y="35814"/>
                  </a:lnTo>
                  <a:lnTo>
                    <a:pt x="48702" y="49208"/>
                  </a:lnTo>
                  <a:lnTo>
                    <a:pt x="37226" y="60102"/>
                  </a:lnTo>
                  <a:lnTo>
                    <a:pt x="20441" y="67425"/>
                  </a:lnTo>
                  <a:lnTo>
                    <a:pt x="0" y="70104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56276" y="3796283"/>
              <a:ext cx="91312" cy="109728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5336285" y="3886961"/>
              <a:ext cx="285750" cy="0"/>
            </a:xfrm>
            <a:custGeom>
              <a:avLst/>
              <a:gdLst/>
              <a:ahLst/>
              <a:cxnLst/>
              <a:rect l="l" t="t" r="r" b="b"/>
              <a:pathLst>
                <a:path w="285750" h="0">
                  <a:moveTo>
                    <a:pt x="0" y="0"/>
                  </a:moveTo>
                  <a:lnTo>
                    <a:pt x="285241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554217" y="3957065"/>
              <a:ext cx="71755" cy="0"/>
            </a:xfrm>
            <a:custGeom>
              <a:avLst/>
              <a:gdLst/>
              <a:ahLst/>
              <a:cxnLst/>
              <a:rect l="l" t="t" r="r" b="b"/>
              <a:pathLst>
                <a:path w="71754" h="0">
                  <a:moveTo>
                    <a:pt x="0" y="0"/>
                  </a:moveTo>
                  <a:lnTo>
                    <a:pt x="71374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616828" y="3886961"/>
              <a:ext cx="53340" cy="71755"/>
            </a:xfrm>
            <a:custGeom>
              <a:avLst/>
              <a:gdLst/>
              <a:ahLst/>
              <a:cxnLst/>
              <a:rect l="l" t="t" r="r" b="b"/>
              <a:pathLst>
                <a:path w="53339" h="71754">
                  <a:moveTo>
                    <a:pt x="1016" y="0"/>
                  </a:moveTo>
                  <a:lnTo>
                    <a:pt x="21691" y="3089"/>
                  </a:lnTo>
                  <a:lnTo>
                    <a:pt x="38401" y="11001"/>
                  </a:lnTo>
                  <a:lnTo>
                    <a:pt x="49468" y="22556"/>
                  </a:lnTo>
                  <a:lnTo>
                    <a:pt x="53212" y="36575"/>
                  </a:lnTo>
                  <a:lnTo>
                    <a:pt x="48702" y="50250"/>
                  </a:lnTo>
                  <a:lnTo>
                    <a:pt x="37226" y="61388"/>
                  </a:lnTo>
                  <a:lnTo>
                    <a:pt x="20441" y="68883"/>
                  </a:lnTo>
                  <a:lnTo>
                    <a:pt x="0" y="71627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54752" y="3934967"/>
              <a:ext cx="91312" cy="109727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5334761" y="4027169"/>
              <a:ext cx="285750" cy="0"/>
            </a:xfrm>
            <a:custGeom>
              <a:avLst/>
              <a:gdLst/>
              <a:ahLst/>
              <a:cxnLst/>
              <a:rect l="l" t="t" r="r" b="b"/>
              <a:pathLst>
                <a:path w="285750" h="0">
                  <a:moveTo>
                    <a:pt x="0" y="0"/>
                  </a:moveTo>
                  <a:lnTo>
                    <a:pt x="285241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549646" y="4030217"/>
              <a:ext cx="213995" cy="0"/>
            </a:xfrm>
            <a:custGeom>
              <a:avLst/>
              <a:gdLst/>
              <a:ahLst/>
              <a:cxnLst/>
              <a:rect l="l" t="t" r="r" b="b"/>
              <a:pathLst>
                <a:path w="213995" h="0">
                  <a:moveTo>
                    <a:pt x="0" y="0"/>
                  </a:moveTo>
                  <a:lnTo>
                    <a:pt x="213994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36719" y="3651503"/>
              <a:ext cx="91312" cy="108203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4045458" y="3669029"/>
              <a:ext cx="713740" cy="0"/>
            </a:xfrm>
            <a:custGeom>
              <a:avLst/>
              <a:gdLst/>
              <a:ahLst/>
              <a:cxnLst/>
              <a:rect l="l" t="t" r="r" b="b"/>
              <a:pathLst>
                <a:path w="713739" h="0">
                  <a:moveTo>
                    <a:pt x="713231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687061" y="3743705"/>
              <a:ext cx="71755" cy="0"/>
            </a:xfrm>
            <a:custGeom>
              <a:avLst/>
              <a:gdLst/>
              <a:ahLst/>
              <a:cxnLst/>
              <a:rect l="l" t="t" r="r" b="b"/>
              <a:pathLst>
                <a:path w="71754" h="0">
                  <a:moveTo>
                    <a:pt x="0" y="0"/>
                  </a:moveTo>
                  <a:lnTo>
                    <a:pt x="71374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92167" y="3727703"/>
              <a:ext cx="92075" cy="109727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4473702" y="3819905"/>
              <a:ext cx="285750" cy="0"/>
            </a:xfrm>
            <a:custGeom>
              <a:avLst/>
              <a:gdLst/>
              <a:ahLst/>
              <a:cxnLst/>
              <a:rect l="l" t="t" r="r" b="b"/>
              <a:pathLst>
                <a:path w="285750" h="0">
                  <a:moveTo>
                    <a:pt x="0" y="0"/>
                  </a:moveTo>
                  <a:lnTo>
                    <a:pt x="285242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691634" y="3893057"/>
              <a:ext cx="71755" cy="0"/>
            </a:xfrm>
            <a:custGeom>
              <a:avLst/>
              <a:gdLst/>
              <a:ahLst/>
              <a:cxnLst/>
              <a:rect l="l" t="t" r="r" b="b"/>
              <a:pathLst>
                <a:path w="71754" h="0">
                  <a:moveTo>
                    <a:pt x="0" y="0"/>
                  </a:moveTo>
                  <a:lnTo>
                    <a:pt x="71374" y="0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754245" y="3818381"/>
              <a:ext cx="53340" cy="71755"/>
            </a:xfrm>
            <a:custGeom>
              <a:avLst/>
              <a:gdLst/>
              <a:ahLst/>
              <a:cxnLst/>
              <a:rect l="l" t="t" r="r" b="b"/>
              <a:pathLst>
                <a:path w="53339" h="71754">
                  <a:moveTo>
                    <a:pt x="1015" y="0"/>
                  </a:moveTo>
                  <a:lnTo>
                    <a:pt x="21691" y="3089"/>
                  </a:lnTo>
                  <a:lnTo>
                    <a:pt x="38401" y="11001"/>
                  </a:lnTo>
                  <a:lnTo>
                    <a:pt x="49468" y="22556"/>
                  </a:lnTo>
                  <a:lnTo>
                    <a:pt x="53212" y="36576"/>
                  </a:lnTo>
                  <a:lnTo>
                    <a:pt x="48702" y="50250"/>
                  </a:lnTo>
                  <a:lnTo>
                    <a:pt x="37226" y="61388"/>
                  </a:lnTo>
                  <a:lnTo>
                    <a:pt x="20441" y="68883"/>
                  </a:lnTo>
                  <a:lnTo>
                    <a:pt x="0" y="71628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93692" y="3874007"/>
              <a:ext cx="91312" cy="109728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4475226" y="3964685"/>
              <a:ext cx="289560" cy="70485"/>
            </a:xfrm>
            <a:custGeom>
              <a:avLst/>
              <a:gdLst/>
              <a:ahLst/>
              <a:cxnLst/>
              <a:rect l="l" t="t" r="r" b="b"/>
              <a:pathLst>
                <a:path w="289560" h="70485">
                  <a:moveTo>
                    <a:pt x="0" y="0"/>
                  </a:moveTo>
                  <a:lnTo>
                    <a:pt x="285241" y="0"/>
                  </a:lnTo>
                </a:path>
                <a:path w="289560" h="70485">
                  <a:moveTo>
                    <a:pt x="217932" y="70103"/>
                  </a:moveTo>
                  <a:lnTo>
                    <a:pt x="289306" y="70103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037838" y="3964685"/>
              <a:ext cx="771525" cy="71755"/>
            </a:xfrm>
            <a:custGeom>
              <a:avLst/>
              <a:gdLst/>
              <a:ahLst/>
              <a:cxnLst/>
              <a:rect l="l" t="t" r="r" b="b"/>
              <a:pathLst>
                <a:path w="771525" h="71754">
                  <a:moveTo>
                    <a:pt x="718947" y="0"/>
                  </a:moveTo>
                  <a:lnTo>
                    <a:pt x="739622" y="3089"/>
                  </a:lnTo>
                  <a:lnTo>
                    <a:pt x="756332" y="11001"/>
                  </a:lnTo>
                  <a:lnTo>
                    <a:pt x="767399" y="22556"/>
                  </a:lnTo>
                  <a:lnTo>
                    <a:pt x="771144" y="36575"/>
                  </a:lnTo>
                  <a:lnTo>
                    <a:pt x="766633" y="50250"/>
                  </a:lnTo>
                  <a:lnTo>
                    <a:pt x="755157" y="61388"/>
                  </a:lnTo>
                  <a:lnTo>
                    <a:pt x="738372" y="68883"/>
                  </a:lnTo>
                  <a:lnTo>
                    <a:pt x="717931" y="71627"/>
                  </a:lnTo>
                </a:path>
                <a:path w="771525" h="71754">
                  <a:moveTo>
                    <a:pt x="427863" y="70103"/>
                  </a:moveTo>
                  <a:lnTo>
                    <a:pt x="0" y="70103"/>
                  </a:lnTo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5316092" y="4402073"/>
            <a:ext cx="4464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solidFill>
                  <a:srgbClr val="92D050"/>
                </a:solidFill>
                <a:latin typeface="Cambria Math"/>
                <a:cs typeface="Cambria Math"/>
              </a:rPr>
              <a:t>𝜱(𝒕)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4039361" y="2829305"/>
            <a:ext cx="0" cy="822960"/>
          </a:xfrm>
          <a:custGeom>
            <a:avLst/>
            <a:gdLst/>
            <a:ahLst/>
            <a:cxnLst/>
            <a:rect l="l" t="t" r="r" b="b"/>
            <a:pathLst>
              <a:path w="0" h="822960">
                <a:moveTo>
                  <a:pt x="0" y="82296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4819141" y="3541420"/>
            <a:ext cx="306705" cy="57531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45"/>
              </a:spcBef>
            </a:pPr>
            <a:r>
              <a:rPr dirty="0" sz="1600" spc="-25">
                <a:latin typeface="Cambria Math"/>
                <a:cs typeface="Cambria Math"/>
              </a:rPr>
              <a:t>𝑹</a:t>
            </a:r>
            <a:r>
              <a:rPr dirty="0" baseline="-14492" sz="1725" spc="-37">
                <a:latin typeface="Cambria Math"/>
                <a:cs typeface="Cambria Math"/>
              </a:rPr>
              <a:t>𝟏</a:t>
            </a:r>
            <a:endParaRPr baseline="-14492" sz="1725">
              <a:latin typeface="Cambria Math"/>
              <a:cs typeface="Cambria Math"/>
            </a:endParaRPr>
          </a:p>
          <a:p>
            <a:pPr marL="60325">
              <a:lnSpc>
                <a:spcPct val="100000"/>
              </a:lnSpc>
              <a:spcBef>
                <a:spcPts val="240"/>
              </a:spcBef>
            </a:pPr>
            <a:r>
              <a:rPr dirty="0" sz="1600" spc="-25">
                <a:latin typeface="Cambria Math"/>
                <a:cs typeface="Cambria Math"/>
              </a:rPr>
              <a:t>𝑳</a:t>
            </a:r>
            <a:r>
              <a:rPr dirty="0" baseline="-14492" sz="1725" spc="-37">
                <a:latin typeface="Cambria Math"/>
                <a:cs typeface="Cambria Math"/>
              </a:rPr>
              <a:t>𝟏</a:t>
            </a:r>
            <a:endParaRPr baseline="-14492" sz="1725">
              <a:latin typeface="Cambria Math"/>
              <a:cs typeface="Cambria Math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1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9" name="object 6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1367" y="2112264"/>
            <a:ext cx="8589264" cy="27934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337305" y="6124752"/>
            <a:ext cx="492315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Arial MT"/>
                <a:cs typeface="Arial MT"/>
              </a:rPr>
              <a:t>https://</a:t>
            </a:r>
            <a:r>
              <a:rPr dirty="0" sz="1100" spc="-10">
                <a:latin typeface="Arial MT"/>
                <a:cs typeface="Arial MT"/>
                <a:hlinkClick r:id="rId2"/>
              </a:rPr>
              <a:t>www.electronics-tutorials.ws/electromagnetism/magnetic-hysteresis.html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8292" y="1609344"/>
            <a:ext cx="5512308" cy="457504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5683" y="1592580"/>
            <a:ext cx="6580632" cy="463905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60616" y="2855467"/>
            <a:ext cx="5518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mbria Math"/>
                <a:cs typeface="Cambria Math"/>
              </a:rPr>
              <a:t>𝜙</a:t>
            </a:r>
            <a:r>
              <a:rPr dirty="0" sz="2400" spc="180">
                <a:latin typeface="Cambria Math"/>
                <a:cs typeface="Cambria Math"/>
              </a:rPr>
              <a:t> </a:t>
            </a:r>
            <a:r>
              <a:rPr dirty="0" sz="2400" spc="-5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082028" y="3076194"/>
            <a:ext cx="231775" cy="20320"/>
          </a:xfrm>
          <a:custGeom>
            <a:avLst/>
            <a:gdLst/>
            <a:ahLst/>
            <a:cxnLst/>
            <a:rect l="l" t="t" r="r" b="b"/>
            <a:pathLst>
              <a:path w="231775" h="20319">
                <a:moveTo>
                  <a:pt x="231648" y="0"/>
                </a:moveTo>
                <a:lnTo>
                  <a:pt x="0" y="0"/>
                </a:lnTo>
                <a:lnTo>
                  <a:pt x="0" y="19812"/>
                </a:lnTo>
                <a:lnTo>
                  <a:pt x="231648" y="19812"/>
                </a:lnTo>
                <a:lnTo>
                  <a:pt x="2316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070217" y="2556763"/>
            <a:ext cx="248920" cy="89408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40"/>
              </a:spcBef>
            </a:pPr>
            <a:r>
              <a:rPr dirty="0" sz="2400" spc="-50">
                <a:latin typeface="Cambria Math"/>
                <a:cs typeface="Cambria Math"/>
              </a:rPr>
              <a:t>1</a:t>
            </a:r>
            <a:endParaRPr sz="24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2400" spc="-50">
                <a:latin typeface="Cambria Math"/>
                <a:cs typeface="Cambria Math"/>
              </a:rPr>
              <a:t>𝑁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353681" y="2855467"/>
            <a:ext cx="7842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80">
                <a:latin typeface="Cambria Math"/>
                <a:cs typeface="Cambria Math"/>
              </a:rPr>
              <a:t>න</a:t>
            </a:r>
            <a:r>
              <a:rPr dirty="0" sz="2400" spc="-140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𝑣𝑑𝑡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349617" y="4052951"/>
            <a:ext cx="327660" cy="282575"/>
          </a:xfrm>
          <a:custGeom>
            <a:avLst/>
            <a:gdLst/>
            <a:ahLst/>
            <a:cxnLst/>
            <a:rect l="l" t="t" r="r" b="b"/>
            <a:pathLst>
              <a:path w="327659" h="282575">
                <a:moveTo>
                  <a:pt x="237362" y="0"/>
                </a:moveTo>
                <a:lnTo>
                  <a:pt x="233425" y="11430"/>
                </a:lnTo>
                <a:lnTo>
                  <a:pt x="249733" y="18577"/>
                </a:lnTo>
                <a:lnTo>
                  <a:pt x="263778" y="28416"/>
                </a:lnTo>
                <a:lnTo>
                  <a:pt x="292302" y="73908"/>
                </a:lnTo>
                <a:lnTo>
                  <a:pt x="300549" y="115341"/>
                </a:lnTo>
                <a:lnTo>
                  <a:pt x="300597" y="115679"/>
                </a:lnTo>
                <a:lnTo>
                  <a:pt x="300579" y="164689"/>
                </a:lnTo>
                <a:lnTo>
                  <a:pt x="292248" y="207603"/>
                </a:lnTo>
                <a:lnTo>
                  <a:pt x="263826" y="253857"/>
                </a:lnTo>
                <a:lnTo>
                  <a:pt x="233806" y="270891"/>
                </a:lnTo>
                <a:lnTo>
                  <a:pt x="237362" y="282321"/>
                </a:lnTo>
                <a:lnTo>
                  <a:pt x="275859" y="264302"/>
                </a:lnTo>
                <a:lnTo>
                  <a:pt x="304164" y="233044"/>
                </a:lnTo>
                <a:lnTo>
                  <a:pt x="321595" y="191135"/>
                </a:lnTo>
                <a:lnTo>
                  <a:pt x="327405" y="141224"/>
                </a:lnTo>
                <a:lnTo>
                  <a:pt x="325972" y="115679"/>
                </a:lnTo>
                <a:lnTo>
                  <a:pt x="325953" y="115341"/>
                </a:lnTo>
                <a:lnTo>
                  <a:pt x="314332" y="69482"/>
                </a:lnTo>
                <a:lnTo>
                  <a:pt x="291209" y="32146"/>
                </a:lnTo>
                <a:lnTo>
                  <a:pt x="257819" y="7381"/>
                </a:lnTo>
                <a:lnTo>
                  <a:pt x="237362" y="0"/>
                </a:lnTo>
                <a:close/>
              </a:path>
              <a:path w="327659" h="282575">
                <a:moveTo>
                  <a:pt x="90042" y="0"/>
                </a:moveTo>
                <a:lnTo>
                  <a:pt x="51641" y="18097"/>
                </a:lnTo>
                <a:lnTo>
                  <a:pt x="23240" y="49530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2" y="282321"/>
                </a:lnTo>
                <a:lnTo>
                  <a:pt x="93599" y="270891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0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3" y="28416"/>
                </a:lnTo>
                <a:lnTo>
                  <a:pt x="94106" y="11430"/>
                </a:lnTo>
                <a:lnTo>
                  <a:pt x="90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7096125" y="3963670"/>
            <a:ext cx="4870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695" algn="l"/>
              </a:tabLst>
            </a:pPr>
            <a:r>
              <a:rPr dirty="0" sz="2400" spc="-50">
                <a:latin typeface="Cambria Math"/>
                <a:cs typeface="Cambria Math"/>
              </a:rPr>
              <a:t>𝜙</a:t>
            </a:r>
            <a:r>
              <a:rPr dirty="0" sz="2400">
                <a:latin typeface="Cambria Math"/>
                <a:cs typeface="Cambria Math"/>
              </a:rPr>
              <a:t>	</a:t>
            </a:r>
            <a:r>
              <a:rPr dirty="0" sz="2400" spc="-50">
                <a:latin typeface="Cambria Math"/>
                <a:cs typeface="Cambria Math"/>
              </a:rPr>
              <a:t>𝑡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9080881" y="4052951"/>
            <a:ext cx="1092835" cy="282575"/>
          </a:xfrm>
          <a:custGeom>
            <a:avLst/>
            <a:gdLst/>
            <a:ahLst/>
            <a:cxnLst/>
            <a:rect l="l" t="t" r="r" b="b"/>
            <a:pathLst>
              <a:path w="1092834" h="282575">
                <a:moveTo>
                  <a:pt x="1002411" y="0"/>
                </a:moveTo>
                <a:lnTo>
                  <a:pt x="998474" y="11430"/>
                </a:lnTo>
                <a:lnTo>
                  <a:pt x="1014781" y="18577"/>
                </a:lnTo>
                <a:lnTo>
                  <a:pt x="1028826" y="28416"/>
                </a:lnTo>
                <a:lnTo>
                  <a:pt x="1057350" y="73908"/>
                </a:lnTo>
                <a:lnTo>
                  <a:pt x="1065597" y="115341"/>
                </a:lnTo>
                <a:lnTo>
                  <a:pt x="1065645" y="115679"/>
                </a:lnTo>
                <a:lnTo>
                  <a:pt x="1065627" y="164689"/>
                </a:lnTo>
                <a:lnTo>
                  <a:pt x="1057296" y="207603"/>
                </a:lnTo>
                <a:lnTo>
                  <a:pt x="1028874" y="253857"/>
                </a:lnTo>
                <a:lnTo>
                  <a:pt x="998854" y="270891"/>
                </a:lnTo>
                <a:lnTo>
                  <a:pt x="1002411" y="282321"/>
                </a:lnTo>
                <a:lnTo>
                  <a:pt x="1040907" y="264302"/>
                </a:lnTo>
                <a:lnTo>
                  <a:pt x="1069213" y="233044"/>
                </a:lnTo>
                <a:lnTo>
                  <a:pt x="1086643" y="191135"/>
                </a:lnTo>
                <a:lnTo>
                  <a:pt x="1092453" y="141224"/>
                </a:lnTo>
                <a:lnTo>
                  <a:pt x="1091020" y="115679"/>
                </a:lnTo>
                <a:lnTo>
                  <a:pt x="1091001" y="115341"/>
                </a:lnTo>
                <a:lnTo>
                  <a:pt x="1079380" y="69482"/>
                </a:lnTo>
                <a:lnTo>
                  <a:pt x="1056257" y="32146"/>
                </a:lnTo>
                <a:lnTo>
                  <a:pt x="1022867" y="7381"/>
                </a:lnTo>
                <a:lnTo>
                  <a:pt x="1002411" y="0"/>
                </a:lnTo>
                <a:close/>
              </a:path>
              <a:path w="1092834" h="282575">
                <a:moveTo>
                  <a:pt x="90043" y="0"/>
                </a:moveTo>
                <a:lnTo>
                  <a:pt x="51641" y="18097"/>
                </a:lnTo>
                <a:lnTo>
                  <a:pt x="23241" y="49530"/>
                </a:lnTo>
                <a:lnTo>
                  <a:pt x="5810" y="91424"/>
                </a:lnTo>
                <a:lnTo>
                  <a:pt x="78" y="139826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3" y="282321"/>
                </a:lnTo>
                <a:lnTo>
                  <a:pt x="93599" y="270891"/>
                </a:lnTo>
                <a:lnTo>
                  <a:pt x="77531" y="263773"/>
                </a:lnTo>
                <a:lnTo>
                  <a:pt x="63642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0" y="139826"/>
                </a:lnTo>
                <a:lnTo>
                  <a:pt x="26828" y="115679"/>
                </a:lnTo>
                <a:lnTo>
                  <a:pt x="35210" y="73908"/>
                </a:lnTo>
                <a:lnTo>
                  <a:pt x="63754" y="28416"/>
                </a:lnTo>
                <a:lnTo>
                  <a:pt x="94107" y="11430"/>
                </a:lnTo>
                <a:lnTo>
                  <a:pt x="90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751953" y="3874148"/>
            <a:ext cx="2731770" cy="93662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05"/>
              </a:spcBef>
              <a:tabLst>
                <a:tab pos="1429385" algn="l"/>
              </a:tabLst>
            </a:pPr>
            <a:r>
              <a:rPr dirty="0" sz="2400">
                <a:latin typeface="Cambria Math"/>
                <a:cs typeface="Cambria Math"/>
              </a:rPr>
              <a:t>=</a:t>
            </a:r>
            <a:r>
              <a:rPr dirty="0" sz="2400" spc="125">
                <a:latin typeface="Cambria Math"/>
                <a:cs typeface="Cambria Math"/>
              </a:rPr>
              <a:t> </a:t>
            </a:r>
            <a:r>
              <a:rPr dirty="0" sz="2400" spc="85">
                <a:latin typeface="Cambria Math"/>
                <a:cs typeface="Cambria Math"/>
              </a:rPr>
              <a:t>𝜱</a:t>
            </a:r>
            <a:r>
              <a:rPr dirty="0" baseline="-15873" sz="2625" spc="127">
                <a:latin typeface="Cambria Math"/>
                <a:cs typeface="Cambria Math"/>
              </a:rPr>
              <a:t>𝑚</a:t>
            </a:r>
            <a:r>
              <a:rPr dirty="0" baseline="-15873" sz="2625" spc="209">
                <a:latin typeface="Cambria Math"/>
                <a:cs typeface="Cambria Math"/>
              </a:rPr>
              <a:t> </a:t>
            </a:r>
            <a:r>
              <a:rPr dirty="0" sz="2400" spc="-25">
                <a:latin typeface="Cambria Math"/>
                <a:cs typeface="Cambria Math"/>
              </a:rPr>
              <a:t>cos</a:t>
            </a:r>
            <a:r>
              <a:rPr dirty="0" sz="2400">
                <a:latin typeface="Cambria Math"/>
                <a:cs typeface="Cambria Math"/>
              </a:rPr>
              <a:t>	𝜔𝑡</a:t>
            </a:r>
            <a:r>
              <a:rPr dirty="0" sz="2400" spc="6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+</a:t>
            </a:r>
            <a:r>
              <a:rPr dirty="0" sz="2400" spc="-15">
                <a:latin typeface="Cambria Math"/>
                <a:cs typeface="Cambria Math"/>
              </a:rPr>
              <a:t> </a:t>
            </a:r>
            <a:r>
              <a:rPr dirty="0" sz="2400" spc="-50">
                <a:latin typeface="Cambria Math"/>
                <a:cs typeface="Cambria Math"/>
              </a:rPr>
              <a:t>𝜃</a:t>
            </a:r>
            <a:endParaRPr sz="2400">
              <a:latin typeface="Cambria Math"/>
              <a:cs typeface="Cambria Math"/>
            </a:endParaRPr>
          </a:p>
          <a:p>
            <a:pPr marL="243840">
              <a:lnSpc>
                <a:spcPct val="100000"/>
              </a:lnSpc>
              <a:spcBef>
                <a:spcPts val="705"/>
              </a:spcBef>
            </a:pPr>
            <a:r>
              <a:rPr dirty="0" sz="2400" spc="55">
                <a:latin typeface="Cambria Math"/>
                <a:cs typeface="Cambria Math"/>
              </a:rPr>
              <a:t>−𝜱</a:t>
            </a:r>
            <a:r>
              <a:rPr dirty="0" baseline="-15873" sz="2625" spc="82">
                <a:latin typeface="Cambria Math"/>
                <a:cs typeface="Cambria Math"/>
              </a:rPr>
              <a:t>𝑚</a:t>
            </a:r>
            <a:r>
              <a:rPr dirty="0" baseline="-15873" sz="2625" spc="225">
                <a:latin typeface="Cambria Math"/>
                <a:cs typeface="Cambria Math"/>
              </a:rPr>
              <a:t> </a:t>
            </a:r>
            <a:r>
              <a:rPr dirty="0" sz="2400" spc="-20">
                <a:latin typeface="Cambria Math"/>
                <a:cs typeface="Cambria Math"/>
              </a:rPr>
              <a:t>cos</a:t>
            </a:r>
            <a:r>
              <a:rPr dirty="0" sz="2400" spc="-12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𝜃</a:t>
            </a:r>
            <a:r>
              <a:rPr dirty="0" sz="2400" spc="80">
                <a:latin typeface="Cambria Math"/>
                <a:cs typeface="Cambria Math"/>
              </a:rPr>
              <a:t> </a:t>
            </a:r>
            <a:r>
              <a:rPr dirty="0" sz="2400">
                <a:latin typeface="Cambria Math"/>
                <a:cs typeface="Cambria Math"/>
              </a:rPr>
              <a:t>−</a:t>
            </a:r>
            <a:r>
              <a:rPr dirty="0" sz="2400" spc="-5">
                <a:latin typeface="Cambria Math"/>
                <a:cs typeface="Cambria Math"/>
              </a:rPr>
              <a:t> </a:t>
            </a:r>
            <a:r>
              <a:rPr dirty="0" sz="2400" spc="-20">
                <a:latin typeface="Cambria Math"/>
                <a:cs typeface="Cambria Math"/>
              </a:rPr>
              <a:t>𝜱(0)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1690116"/>
            <a:ext cx="5298948" cy="4471415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5311" y="2482595"/>
            <a:ext cx="7642859" cy="260451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82953" y="1847545"/>
            <a:ext cx="9843770" cy="2475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Calibri"/>
                <a:cs typeface="Calibri"/>
              </a:rPr>
              <a:t>La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corriente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inrush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depende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estos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factores: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2800">
              <a:latin typeface="Calibri"/>
              <a:cs typeface="Calibri"/>
            </a:endParaRPr>
          </a:p>
          <a:p>
            <a:pPr marL="926465" indent="-456565">
              <a:lnSpc>
                <a:spcPct val="100000"/>
              </a:lnSpc>
              <a:buFont typeface="Wingdings"/>
              <a:buChar char="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El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flujo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residual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núcleo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transformador.</a:t>
            </a:r>
            <a:endParaRPr sz="2400">
              <a:latin typeface="Calibri"/>
              <a:cs typeface="Calibri"/>
            </a:endParaRPr>
          </a:p>
          <a:p>
            <a:pPr marL="926465" indent="-456565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El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instante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onda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tensión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cual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energiza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el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transformador.</a:t>
            </a:r>
            <a:endParaRPr sz="2400">
              <a:latin typeface="Calibri"/>
              <a:cs typeface="Calibri"/>
            </a:endParaRPr>
          </a:p>
          <a:p>
            <a:pPr marL="927100" marR="838835" indent="-457200">
              <a:lnSpc>
                <a:spcPts val="2590"/>
              </a:lnSpc>
              <a:spcBef>
                <a:spcPts val="545"/>
              </a:spcBef>
              <a:buFont typeface="Wingdings"/>
              <a:buChar char=""/>
              <a:tabLst>
                <a:tab pos="927100" algn="l"/>
              </a:tabLst>
            </a:pP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magnitud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sistema,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menor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grado,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la </a:t>
            </a:r>
            <a:r>
              <a:rPr dirty="0" sz="2400">
                <a:latin typeface="Calibri"/>
                <a:cs typeface="Calibri"/>
              </a:rPr>
              <a:t>magnitud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devanado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transformador.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838070"/>
            <a:ext cx="4817110" cy="837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200"/>
              </a:lnSpc>
              <a:spcBef>
                <a:spcPts val="95"/>
              </a:spcBef>
            </a:pPr>
            <a:r>
              <a:rPr dirty="0" sz="2800">
                <a:solidFill>
                  <a:srgbClr val="006FC0"/>
                </a:solidFill>
                <a:latin typeface="Calibri"/>
                <a:cs typeface="Calibri"/>
              </a:rPr>
              <a:t>Corriente</a:t>
            </a:r>
            <a:r>
              <a:rPr dirty="0" sz="2800" spc="-8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006FC0"/>
                </a:solidFill>
                <a:latin typeface="Calibri"/>
                <a:cs typeface="Calibri"/>
              </a:rPr>
              <a:t>Inrush</a:t>
            </a:r>
            <a:r>
              <a:rPr dirty="0" sz="2800" spc="-5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006FC0"/>
                </a:solidFill>
                <a:latin typeface="Calibri"/>
                <a:cs typeface="Calibri"/>
              </a:rPr>
              <a:t>sin</a:t>
            </a:r>
            <a:r>
              <a:rPr dirty="0" sz="2800" spc="-7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006FC0"/>
                </a:solidFill>
                <a:latin typeface="Calibri"/>
                <a:cs typeface="Calibri"/>
              </a:rPr>
              <a:t>flujo</a:t>
            </a:r>
            <a:r>
              <a:rPr dirty="0" sz="2800" spc="-6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006FC0"/>
                </a:solidFill>
                <a:latin typeface="Calibri"/>
                <a:cs typeface="Calibri"/>
              </a:rPr>
              <a:t>residual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200"/>
              </a:lnSpc>
            </a:pPr>
            <a:r>
              <a:rPr dirty="0" sz="2800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r>
              <a:rPr dirty="0" sz="2800" spc="204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00AF50"/>
                </a:solidFill>
                <a:latin typeface="Cambria Math"/>
                <a:cs typeface="Cambria Math"/>
              </a:rPr>
              <a:t>=</a:t>
            </a:r>
            <a:r>
              <a:rPr dirty="0" sz="2800" spc="14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00AF50"/>
                </a:solidFill>
                <a:latin typeface="Cambria Math"/>
                <a:cs typeface="Cambria Math"/>
              </a:rPr>
              <a:t>0.1</a:t>
            </a:r>
            <a:r>
              <a:rPr dirty="0" sz="2800" spc="-20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800" spc="-50">
                <a:solidFill>
                  <a:srgbClr val="00AF50"/>
                </a:solidFill>
                <a:latin typeface="Cambria Math"/>
                <a:cs typeface="Cambria Math"/>
              </a:rPr>
              <a:t>𝑠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ENERGIZACIÓN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20"/>
              <a:t> </a:t>
            </a:r>
            <a:r>
              <a:rPr dirty="0" spc="-10"/>
              <a:t>TRANSFORMADORES</a:t>
            </a:r>
          </a:p>
        </p:txBody>
      </p:sp>
      <p:sp>
        <p:nvSpPr>
          <p:cNvPr id="4" name="object 4" descr=""/>
          <p:cNvSpPr/>
          <p:nvPr/>
        </p:nvSpPr>
        <p:spPr>
          <a:xfrm>
            <a:off x="3736847" y="2606080"/>
            <a:ext cx="4599305" cy="3023870"/>
          </a:xfrm>
          <a:custGeom>
            <a:avLst/>
            <a:gdLst/>
            <a:ahLst/>
            <a:cxnLst/>
            <a:rect l="l" t="t" r="r" b="b"/>
            <a:pathLst>
              <a:path w="4599305" h="3023870">
                <a:moveTo>
                  <a:pt x="0" y="3023268"/>
                </a:moveTo>
                <a:lnTo>
                  <a:pt x="4598879" y="3023268"/>
                </a:lnTo>
                <a:lnTo>
                  <a:pt x="4598879" y="0"/>
                </a:lnTo>
                <a:lnTo>
                  <a:pt x="0" y="0"/>
                </a:lnTo>
                <a:lnTo>
                  <a:pt x="0" y="3023268"/>
                </a:lnTo>
                <a:close/>
              </a:path>
            </a:pathLst>
          </a:custGeom>
          <a:ln w="945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755794" y="5376950"/>
            <a:ext cx="418528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5300"/>
              </a:lnSpc>
              <a:spcBef>
                <a:spcPts val="95"/>
              </a:spcBef>
              <a:tabLst>
                <a:tab pos="3479800" algn="l"/>
              </a:tabLst>
            </a:pPr>
            <a:r>
              <a:rPr dirty="0" sz="650" spc="10">
                <a:latin typeface="Arial MT"/>
                <a:cs typeface="Arial MT"/>
              </a:rPr>
              <a:t>(f</a:t>
            </a:r>
            <a:r>
              <a:rPr dirty="0" sz="650" spc="-70">
                <a:latin typeface="Arial MT"/>
                <a:cs typeface="Arial MT"/>
              </a:rPr>
              <a:t> </a:t>
            </a:r>
            <a:r>
              <a:rPr dirty="0" sz="650" spc="10">
                <a:latin typeface="Arial MT"/>
                <a:cs typeface="Arial MT"/>
              </a:rPr>
              <a:t>ile</a:t>
            </a:r>
            <a:r>
              <a:rPr dirty="0" sz="650" spc="60">
                <a:latin typeface="Arial MT"/>
                <a:cs typeface="Arial MT"/>
              </a:rPr>
              <a:t> </a:t>
            </a:r>
            <a:r>
              <a:rPr dirty="0" sz="650" spc="10">
                <a:latin typeface="Arial MT"/>
                <a:cs typeface="Arial MT"/>
              </a:rPr>
              <a:t>Exercise_14_Transf</a:t>
            </a:r>
            <a:r>
              <a:rPr dirty="0" sz="650" spc="-65">
                <a:latin typeface="Arial MT"/>
                <a:cs typeface="Arial MT"/>
              </a:rPr>
              <a:t> </a:t>
            </a:r>
            <a:r>
              <a:rPr dirty="0" sz="650" spc="10">
                <a:latin typeface="Arial MT"/>
                <a:cs typeface="Arial MT"/>
              </a:rPr>
              <a:t>ormer_Energization_Finished.pl4;</a:t>
            </a:r>
            <a:r>
              <a:rPr dirty="0" sz="650" spc="100">
                <a:latin typeface="Arial MT"/>
                <a:cs typeface="Arial MT"/>
              </a:rPr>
              <a:t> </a:t>
            </a:r>
            <a:r>
              <a:rPr dirty="0" sz="650" spc="10">
                <a:latin typeface="Arial MT"/>
                <a:cs typeface="Arial MT"/>
              </a:rPr>
              <a:t>x-v</a:t>
            </a:r>
            <a:r>
              <a:rPr dirty="0" sz="650" spc="-70">
                <a:latin typeface="Arial MT"/>
                <a:cs typeface="Arial MT"/>
              </a:rPr>
              <a:t> </a:t>
            </a:r>
            <a:r>
              <a:rPr dirty="0" sz="650" spc="10">
                <a:latin typeface="Arial MT"/>
                <a:cs typeface="Arial MT"/>
              </a:rPr>
              <a:t>ar</a:t>
            </a:r>
            <a:r>
              <a:rPr dirty="0" sz="650" spc="65">
                <a:latin typeface="Arial MT"/>
                <a:cs typeface="Arial MT"/>
              </a:rPr>
              <a:t> </a:t>
            </a:r>
            <a:r>
              <a:rPr dirty="0" sz="650" spc="10">
                <a:latin typeface="Arial MT"/>
                <a:cs typeface="Arial MT"/>
              </a:rPr>
              <a:t>t)</a:t>
            </a:r>
            <a:r>
              <a:rPr dirty="0" sz="650" spc="320">
                <a:latin typeface="Arial MT"/>
                <a:cs typeface="Arial MT"/>
              </a:rPr>
              <a:t> </a:t>
            </a:r>
            <a:r>
              <a:rPr dirty="0" sz="650">
                <a:solidFill>
                  <a:srgbClr val="FF0000"/>
                </a:solidFill>
                <a:latin typeface="Arial MT"/>
                <a:cs typeface="Arial MT"/>
              </a:rPr>
              <a:t>c:X0001A-</a:t>
            </a:r>
            <a:r>
              <a:rPr dirty="0" sz="650" spc="-10">
                <a:solidFill>
                  <a:srgbClr val="FF0000"/>
                </a:solidFill>
                <a:latin typeface="Arial MT"/>
                <a:cs typeface="Arial MT"/>
              </a:rPr>
              <a:t>X0005A</a:t>
            </a:r>
            <a:r>
              <a:rPr dirty="0" sz="65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dirty="0" sz="650">
                <a:solidFill>
                  <a:srgbClr val="008000"/>
                </a:solidFill>
                <a:latin typeface="Arial MT"/>
                <a:cs typeface="Arial MT"/>
              </a:rPr>
              <a:t>c:X0001B-</a:t>
            </a:r>
            <a:r>
              <a:rPr dirty="0" sz="650" spc="-10">
                <a:solidFill>
                  <a:srgbClr val="008000"/>
                </a:solidFill>
                <a:latin typeface="Arial MT"/>
                <a:cs typeface="Arial MT"/>
              </a:rPr>
              <a:t>X0005B</a:t>
            </a:r>
            <a:r>
              <a:rPr dirty="0" sz="650" spc="50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dirty="0" sz="650">
                <a:solidFill>
                  <a:srgbClr val="0000FF"/>
                </a:solidFill>
                <a:latin typeface="Arial MT"/>
                <a:cs typeface="Arial MT"/>
              </a:rPr>
              <a:t>c:X0001C-</a:t>
            </a:r>
            <a:r>
              <a:rPr dirty="0" sz="650" spc="-10">
                <a:solidFill>
                  <a:srgbClr val="0000FF"/>
                </a:solidFill>
                <a:latin typeface="Arial MT"/>
                <a:cs typeface="Arial MT"/>
              </a:rPr>
              <a:t>X0005C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083073" y="2753432"/>
            <a:ext cx="4139565" cy="2495550"/>
            <a:chOff x="4083073" y="2753432"/>
            <a:chExt cx="4139565" cy="2495550"/>
          </a:xfrm>
        </p:grpSpPr>
        <p:sp>
          <p:nvSpPr>
            <p:cNvPr id="7" name="object 7" descr=""/>
            <p:cNvSpPr/>
            <p:nvPr/>
          </p:nvSpPr>
          <p:spPr>
            <a:xfrm>
              <a:off x="4087835" y="2758194"/>
              <a:ext cx="4124960" cy="2453005"/>
            </a:xfrm>
            <a:custGeom>
              <a:avLst/>
              <a:gdLst/>
              <a:ahLst/>
              <a:cxnLst/>
              <a:rect l="l" t="t" r="r" b="b"/>
              <a:pathLst>
                <a:path w="4124959" h="2453004">
                  <a:moveTo>
                    <a:pt x="0" y="2452787"/>
                  </a:moveTo>
                  <a:lnTo>
                    <a:pt x="4124702" y="2452787"/>
                  </a:lnTo>
                  <a:lnTo>
                    <a:pt x="4124702" y="0"/>
                  </a:lnTo>
                  <a:lnTo>
                    <a:pt x="0" y="0"/>
                  </a:lnTo>
                  <a:lnTo>
                    <a:pt x="0" y="2452787"/>
                  </a:lnTo>
                  <a:close/>
                </a:path>
              </a:pathLst>
            </a:custGeom>
            <a:ln w="9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092555" y="5215728"/>
              <a:ext cx="4124960" cy="28575"/>
            </a:xfrm>
            <a:custGeom>
              <a:avLst/>
              <a:gdLst/>
              <a:ahLst/>
              <a:cxnLst/>
              <a:rect l="l" t="t" r="r" b="b"/>
              <a:pathLst>
                <a:path w="4124959" h="28575">
                  <a:moveTo>
                    <a:pt x="0" y="0"/>
                  </a:moveTo>
                  <a:lnTo>
                    <a:pt x="0" y="28440"/>
                  </a:lnTo>
                </a:path>
                <a:path w="4124959" h="28575">
                  <a:moveTo>
                    <a:pt x="416853" y="0"/>
                  </a:moveTo>
                  <a:lnTo>
                    <a:pt x="416853" y="28440"/>
                  </a:lnTo>
                </a:path>
                <a:path w="4124959" h="28575">
                  <a:moveTo>
                    <a:pt x="824679" y="0"/>
                  </a:moveTo>
                  <a:lnTo>
                    <a:pt x="824679" y="28440"/>
                  </a:lnTo>
                </a:path>
                <a:path w="4124959" h="28575">
                  <a:moveTo>
                    <a:pt x="1241962" y="0"/>
                  </a:moveTo>
                  <a:lnTo>
                    <a:pt x="1241962" y="28440"/>
                  </a:lnTo>
                </a:path>
                <a:path w="4124959" h="28575">
                  <a:moveTo>
                    <a:pt x="1649750" y="0"/>
                  </a:moveTo>
                  <a:lnTo>
                    <a:pt x="1649750" y="28440"/>
                  </a:lnTo>
                </a:path>
                <a:path w="4124959" h="28575">
                  <a:moveTo>
                    <a:pt x="2067033" y="0"/>
                  </a:moveTo>
                  <a:lnTo>
                    <a:pt x="2067033" y="28440"/>
                  </a:lnTo>
                </a:path>
                <a:path w="4124959" h="28575">
                  <a:moveTo>
                    <a:pt x="2474429" y="0"/>
                  </a:moveTo>
                  <a:lnTo>
                    <a:pt x="2474429" y="28440"/>
                  </a:lnTo>
                </a:path>
                <a:path w="4124959" h="28575">
                  <a:moveTo>
                    <a:pt x="2891712" y="0"/>
                  </a:moveTo>
                  <a:lnTo>
                    <a:pt x="2891712" y="28440"/>
                  </a:lnTo>
                </a:path>
                <a:path w="4124959" h="28575">
                  <a:moveTo>
                    <a:pt x="3299482" y="0"/>
                  </a:moveTo>
                  <a:lnTo>
                    <a:pt x="3299482" y="28440"/>
                  </a:lnTo>
                </a:path>
                <a:path w="4124959" h="28575">
                  <a:moveTo>
                    <a:pt x="3716951" y="0"/>
                  </a:moveTo>
                  <a:lnTo>
                    <a:pt x="3716951" y="28440"/>
                  </a:lnTo>
                </a:path>
                <a:path w="4124959" h="28575">
                  <a:moveTo>
                    <a:pt x="4124721" y="0"/>
                  </a:moveTo>
                  <a:lnTo>
                    <a:pt x="4124721" y="28440"/>
                  </a:lnTo>
                </a:path>
              </a:pathLst>
            </a:custGeom>
            <a:ln w="94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808278" y="5245953"/>
            <a:ext cx="351282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824865" algn="l"/>
                <a:tab pos="1649095" algn="l"/>
                <a:tab pos="2474595" algn="l"/>
                <a:tab pos="3053080" algn="l"/>
                <a:tab pos="3298825" algn="l"/>
              </a:tabLst>
            </a:pPr>
            <a:r>
              <a:rPr dirty="0" sz="800" spc="-20">
                <a:latin typeface="Arial MT"/>
                <a:cs typeface="Arial MT"/>
              </a:rPr>
              <a:t>0.02</a:t>
            </a:r>
            <a:r>
              <a:rPr dirty="0" sz="800">
                <a:latin typeface="Arial MT"/>
                <a:cs typeface="Arial MT"/>
              </a:rPr>
              <a:t>	</a:t>
            </a:r>
            <a:r>
              <a:rPr dirty="0" sz="800" spc="-20">
                <a:latin typeface="Arial MT"/>
                <a:cs typeface="Arial MT"/>
              </a:rPr>
              <a:t>0.04</a:t>
            </a:r>
            <a:r>
              <a:rPr dirty="0" sz="800">
                <a:latin typeface="Arial MT"/>
                <a:cs typeface="Arial MT"/>
              </a:rPr>
              <a:t>	</a:t>
            </a:r>
            <a:r>
              <a:rPr dirty="0" sz="800" spc="-20">
                <a:latin typeface="Arial MT"/>
                <a:cs typeface="Arial MT"/>
              </a:rPr>
              <a:t>0.06</a:t>
            </a:r>
            <a:r>
              <a:rPr dirty="0" sz="800">
                <a:latin typeface="Arial MT"/>
                <a:cs typeface="Arial MT"/>
              </a:rPr>
              <a:t>	</a:t>
            </a:r>
            <a:r>
              <a:rPr dirty="0" sz="800" spc="-20">
                <a:latin typeface="Arial MT"/>
                <a:cs typeface="Arial MT"/>
              </a:rPr>
              <a:t>0.08</a:t>
            </a:r>
            <a:r>
              <a:rPr dirty="0" sz="800">
                <a:latin typeface="Arial MT"/>
                <a:cs typeface="Arial MT"/>
              </a:rPr>
              <a:t>	</a:t>
            </a:r>
            <a:r>
              <a:rPr dirty="0" sz="800" spc="-25">
                <a:latin typeface="Arial MT"/>
                <a:cs typeface="Arial MT"/>
              </a:rPr>
              <a:t>[s]</a:t>
            </a:r>
            <a:r>
              <a:rPr dirty="0" sz="800">
                <a:latin typeface="Arial MT"/>
                <a:cs typeface="Arial MT"/>
              </a:rPr>
              <a:t>	</a:t>
            </a:r>
            <a:r>
              <a:rPr dirty="0" sz="800" spc="-20">
                <a:latin typeface="Arial MT"/>
                <a:cs typeface="Arial MT"/>
              </a:rPr>
              <a:t>0.10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054669" y="3380660"/>
            <a:ext cx="28575" cy="1835150"/>
          </a:xfrm>
          <a:custGeom>
            <a:avLst/>
            <a:gdLst/>
            <a:ahLst/>
            <a:cxnLst/>
            <a:rect l="l" t="t" r="r" b="b"/>
            <a:pathLst>
              <a:path w="28575" h="1835150">
                <a:moveTo>
                  <a:pt x="28428" y="1835067"/>
                </a:moveTo>
                <a:lnTo>
                  <a:pt x="0" y="1835067"/>
                </a:lnTo>
              </a:path>
              <a:path w="28575" h="1835150">
                <a:moveTo>
                  <a:pt x="28428" y="1530898"/>
                </a:moveTo>
                <a:lnTo>
                  <a:pt x="0" y="1530898"/>
                </a:lnTo>
              </a:path>
              <a:path w="28575" h="1835150">
                <a:moveTo>
                  <a:pt x="28428" y="1226710"/>
                </a:moveTo>
                <a:lnTo>
                  <a:pt x="0" y="1226710"/>
                </a:lnTo>
              </a:path>
              <a:path w="28575" h="1835150">
                <a:moveTo>
                  <a:pt x="28428" y="913048"/>
                </a:moveTo>
                <a:lnTo>
                  <a:pt x="0" y="913048"/>
                </a:lnTo>
              </a:path>
              <a:path w="28575" h="1835150">
                <a:moveTo>
                  <a:pt x="28428" y="608432"/>
                </a:moveTo>
                <a:lnTo>
                  <a:pt x="0" y="608432"/>
                </a:lnTo>
              </a:path>
              <a:path w="28575" h="1835150">
                <a:moveTo>
                  <a:pt x="28428" y="304318"/>
                </a:moveTo>
                <a:lnTo>
                  <a:pt x="0" y="304318"/>
                </a:lnTo>
              </a:path>
              <a:path w="28575" h="1835150">
                <a:moveTo>
                  <a:pt x="28428" y="0"/>
                </a:moveTo>
                <a:lnTo>
                  <a:pt x="0" y="0"/>
                </a:lnTo>
              </a:path>
            </a:pathLst>
          </a:custGeom>
          <a:ln w="9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755794" y="3297217"/>
            <a:ext cx="440690" cy="20999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r" marR="167005">
              <a:lnSpc>
                <a:spcPct val="100000"/>
              </a:lnSpc>
              <a:spcBef>
                <a:spcPts val="120"/>
              </a:spcBef>
            </a:pPr>
            <a:r>
              <a:rPr dirty="0" sz="800" spc="-20">
                <a:latin typeface="Arial MT"/>
                <a:cs typeface="Arial MT"/>
              </a:rPr>
              <a:t>1000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800">
              <a:latin typeface="Arial MT"/>
              <a:cs typeface="Arial MT"/>
            </a:endParaRPr>
          </a:p>
          <a:p>
            <a:pPr algn="r" marR="167005">
              <a:lnSpc>
                <a:spcPct val="100000"/>
              </a:lnSpc>
            </a:pPr>
            <a:r>
              <a:rPr dirty="0" sz="800" spc="-25">
                <a:latin typeface="Arial MT"/>
                <a:cs typeface="Arial MT"/>
              </a:rPr>
              <a:t>500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800">
              <a:latin typeface="Arial MT"/>
              <a:cs typeface="Arial MT"/>
            </a:endParaRPr>
          </a:p>
          <a:p>
            <a:pPr algn="r" marR="165735">
              <a:lnSpc>
                <a:spcPct val="100000"/>
              </a:lnSpc>
            </a:pPr>
            <a:r>
              <a:rPr dirty="0" sz="800" spc="-50">
                <a:latin typeface="Arial MT"/>
                <a:cs typeface="Arial MT"/>
              </a:rPr>
              <a:t>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800">
              <a:latin typeface="Arial MT"/>
              <a:cs typeface="Arial MT"/>
            </a:endParaRPr>
          </a:p>
          <a:p>
            <a:pPr algn="r" marR="165735">
              <a:lnSpc>
                <a:spcPct val="100000"/>
              </a:lnSpc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500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800">
              <a:latin typeface="Arial MT"/>
              <a:cs typeface="Arial MT"/>
            </a:endParaRPr>
          </a:p>
          <a:p>
            <a:pPr algn="r" marR="165735">
              <a:lnSpc>
                <a:spcPct val="100000"/>
              </a:lnSpc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0">
                <a:latin typeface="Arial MT"/>
                <a:cs typeface="Arial MT"/>
              </a:rPr>
              <a:t>1000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800">
              <a:latin typeface="Arial MT"/>
              <a:cs typeface="Arial MT"/>
            </a:endParaRPr>
          </a:p>
          <a:p>
            <a:pPr algn="r" marR="165735">
              <a:lnSpc>
                <a:spcPct val="100000"/>
              </a:lnSpc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0">
                <a:latin typeface="Arial MT"/>
                <a:cs typeface="Arial MT"/>
              </a:rPr>
              <a:t>1500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800">
              <a:latin typeface="Arial MT"/>
              <a:cs typeface="Arial MT"/>
            </a:endParaRPr>
          </a:p>
          <a:p>
            <a:pPr>
              <a:lnSpc>
                <a:spcPts val="930"/>
              </a:lnSpc>
            </a:pPr>
            <a:r>
              <a:rPr dirty="0" sz="800">
                <a:latin typeface="Arial MT"/>
                <a:cs typeface="Arial MT"/>
              </a:rPr>
              <a:t>-</a:t>
            </a:r>
            <a:r>
              <a:rPr dirty="0" sz="800" spc="-20">
                <a:latin typeface="Arial MT"/>
                <a:cs typeface="Arial MT"/>
              </a:rPr>
              <a:t>2000</a:t>
            </a:r>
            <a:endParaRPr sz="800">
              <a:latin typeface="Arial MT"/>
              <a:cs typeface="Arial MT"/>
            </a:endParaRPr>
          </a:p>
          <a:p>
            <a:pPr marL="227329">
              <a:lnSpc>
                <a:spcPts val="930"/>
              </a:lnSpc>
            </a:pPr>
            <a:r>
              <a:rPr dirty="0" sz="800" spc="-20">
                <a:latin typeface="Arial MT"/>
                <a:cs typeface="Arial MT"/>
              </a:rPr>
              <a:t>0.00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4054669" y="2762903"/>
            <a:ext cx="28575" cy="304165"/>
          </a:xfrm>
          <a:custGeom>
            <a:avLst/>
            <a:gdLst/>
            <a:ahLst/>
            <a:cxnLst/>
            <a:rect l="l" t="t" r="r" b="b"/>
            <a:pathLst>
              <a:path w="28575" h="304164">
                <a:moveTo>
                  <a:pt x="28428" y="304132"/>
                </a:moveTo>
                <a:lnTo>
                  <a:pt x="0" y="304132"/>
                </a:lnTo>
              </a:path>
              <a:path w="28575" h="304164">
                <a:moveTo>
                  <a:pt x="28428" y="0"/>
                </a:moveTo>
                <a:lnTo>
                  <a:pt x="0" y="0"/>
                </a:lnTo>
              </a:path>
            </a:pathLst>
          </a:custGeom>
          <a:ln w="9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3793689" y="2652154"/>
            <a:ext cx="288290" cy="48196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800" spc="-20">
                <a:latin typeface="Arial MT"/>
                <a:cs typeface="Arial MT"/>
              </a:rPr>
              <a:t>2000</a:t>
            </a:r>
            <a:endParaRPr sz="800">
              <a:latin typeface="Arial MT"/>
              <a:cs typeface="Arial MT"/>
            </a:endParaRPr>
          </a:p>
          <a:p>
            <a:pPr marR="5080" indent="141605">
              <a:lnSpc>
                <a:spcPct val="124700"/>
              </a:lnSpc>
            </a:pPr>
            <a:r>
              <a:rPr dirty="0" sz="800" spc="-25">
                <a:latin typeface="Arial MT"/>
                <a:cs typeface="Arial MT"/>
              </a:rPr>
              <a:t>[A]</a:t>
            </a:r>
            <a:r>
              <a:rPr dirty="0" sz="800" spc="-20">
                <a:latin typeface="Arial MT"/>
                <a:cs typeface="Arial MT"/>
              </a:rPr>
              <a:t> 1500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087818" y="2834481"/>
            <a:ext cx="4134485" cy="2281555"/>
            <a:chOff x="4087818" y="2834481"/>
            <a:chExt cx="4134485" cy="2281555"/>
          </a:xfrm>
        </p:grpSpPr>
        <p:sp>
          <p:nvSpPr>
            <p:cNvPr id="15" name="object 15" descr=""/>
            <p:cNvSpPr/>
            <p:nvPr/>
          </p:nvSpPr>
          <p:spPr>
            <a:xfrm>
              <a:off x="4087818" y="398436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26"/>
                  </a:moveTo>
                  <a:lnTo>
                    <a:pt x="1387" y="1384"/>
                  </a:lnTo>
                  <a:lnTo>
                    <a:pt x="4736" y="0"/>
                  </a:lnTo>
                  <a:lnTo>
                    <a:pt x="8086" y="1384"/>
                  </a:lnTo>
                  <a:lnTo>
                    <a:pt x="9473" y="4726"/>
                  </a:lnTo>
                  <a:lnTo>
                    <a:pt x="8086" y="8068"/>
                  </a:lnTo>
                  <a:lnTo>
                    <a:pt x="4736" y="9452"/>
                  </a:lnTo>
                  <a:lnTo>
                    <a:pt x="1387" y="8068"/>
                  </a:lnTo>
                  <a:lnTo>
                    <a:pt x="0" y="47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102031" y="3989092"/>
              <a:ext cx="4105910" cy="0"/>
            </a:xfrm>
            <a:custGeom>
              <a:avLst/>
              <a:gdLst/>
              <a:ahLst/>
              <a:cxnLst/>
              <a:rect l="l" t="t" r="r" b="b"/>
              <a:pathLst>
                <a:path w="4105909" h="0">
                  <a:moveTo>
                    <a:pt x="0" y="0"/>
                  </a:moveTo>
                  <a:lnTo>
                    <a:pt x="1014592" y="0"/>
                  </a:lnTo>
                </a:path>
                <a:path w="4105909" h="0">
                  <a:moveTo>
                    <a:pt x="1024068" y="0"/>
                  </a:moveTo>
                  <a:lnTo>
                    <a:pt x="3233298" y="0"/>
                  </a:lnTo>
                </a:path>
                <a:path w="4105909" h="0">
                  <a:moveTo>
                    <a:pt x="3242812" y="0"/>
                  </a:moveTo>
                  <a:lnTo>
                    <a:pt x="4105731" y="0"/>
                  </a:lnTo>
                </a:path>
              </a:pathLst>
            </a:custGeom>
            <a:ln w="946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212539" y="398436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26"/>
                  </a:moveTo>
                  <a:lnTo>
                    <a:pt x="1387" y="1384"/>
                  </a:lnTo>
                  <a:lnTo>
                    <a:pt x="4736" y="0"/>
                  </a:lnTo>
                  <a:lnTo>
                    <a:pt x="8086" y="1384"/>
                  </a:lnTo>
                  <a:lnTo>
                    <a:pt x="9473" y="4726"/>
                  </a:lnTo>
                  <a:lnTo>
                    <a:pt x="8086" y="8068"/>
                  </a:lnTo>
                  <a:lnTo>
                    <a:pt x="4736" y="9452"/>
                  </a:lnTo>
                  <a:lnTo>
                    <a:pt x="1387" y="8068"/>
                  </a:lnTo>
                  <a:lnTo>
                    <a:pt x="0" y="47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87818" y="398436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26"/>
                  </a:moveTo>
                  <a:lnTo>
                    <a:pt x="1387" y="1384"/>
                  </a:lnTo>
                  <a:lnTo>
                    <a:pt x="4736" y="0"/>
                  </a:lnTo>
                  <a:lnTo>
                    <a:pt x="8086" y="1384"/>
                  </a:lnTo>
                  <a:lnTo>
                    <a:pt x="9473" y="4726"/>
                  </a:lnTo>
                  <a:lnTo>
                    <a:pt x="8086" y="8068"/>
                  </a:lnTo>
                  <a:lnTo>
                    <a:pt x="4736" y="9452"/>
                  </a:lnTo>
                  <a:lnTo>
                    <a:pt x="1387" y="8068"/>
                  </a:lnTo>
                  <a:lnTo>
                    <a:pt x="0" y="4726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02031" y="3257072"/>
              <a:ext cx="313055" cy="732155"/>
            </a:xfrm>
            <a:custGeom>
              <a:avLst/>
              <a:gdLst/>
              <a:ahLst/>
              <a:cxnLst/>
              <a:rect l="l" t="t" r="r" b="b"/>
              <a:pathLst>
                <a:path w="313054" h="732154">
                  <a:moveTo>
                    <a:pt x="0" y="732020"/>
                  </a:moveTo>
                  <a:lnTo>
                    <a:pt x="236845" y="732020"/>
                  </a:lnTo>
                </a:path>
                <a:path w="313054" h="732154">
                  <a:moveTo>
                    <a:pt x="246321" y="732020"/>
                  </a:moveTo>
                  <a:lnTo>
                    <a:pt x="255797" y="713054"/>
                  </a:lnTo>
                </a:path>
                <a:path w="313054" h="732154">
                  <a:moveTo>
                    <a:pt x="255797" y="703580"/>
                  </a:moveTo>
                  <a:lnTo>
                    <a:pt x="274750" y="447264"/>
                  </a:lnTo>
                </a:path>
                <a:path w="313054" h="732154">
                  <a:moveTo>
                    <a:pt x="274750" y="437399"/>
                  </a:moveTo>
                  <a:lnTo>
                    <a:pt x="312635" y="0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9930" y="2834481"/>
              <a:ext cx="170976" cy="45617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4576170" y="3295414"/>
              <a:ext cx="57150" cy="694055"/>
            </a:xfrm>
            <a:custGeom>
              <a:avLst/>
              <a:gdLst/>
              <a:ahLst/>
              <a:cxnLst/>
              <a:rect l="l" t="t" r="r" b="b"/>
              <a:pathLst>
                <a:path w="57150" h="694054">
                  <a:moveTo>
                    <a:pt x="0" y="0"/>
                  </a:moveTo>
                  <a:lnTo>
                    <a:pt x="28428" y="389564"/>
                  </a:lnTo>
                </a:path>
                <a:path w="57150" h="694054">
                  <a:moveTo>
                    <a:pt x="28428" y="399057"/>
                  </a:moveTo>
                  <a:lnTo>
                    <a:pt x="56837" y="693678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28261" y="3984370"/>
              <a:ext cx="9525" cy="19685"/>
            </a:xfrm>
            <a:custGeom>
              <a:avLst/>
              <a:gdLst/>
              <a:ahLst/>
              <a:cxnLst/>
              <a:rect l="l" t="t" r="r" b="b"/>
              <a:pathLst>
                <a:path w="9525" h="19685">
                  <a:moveTo>
                    <a:pt x="9474" y="14643"/>
                  </a:moveTo>
                  <a:lnTo>
                    <a:pt x="8089" y="11303"/>
                  </a:lnTo>
                  <a:lnTo>
                    <a:pt x="4737" y="9918"/>
                  </a:lnTo>
                  <a:lnTo>
                    <a:pt x="1397" y="11303"/>
                  </a:lnTo>
                  <a:lnTo>
                    <a:pt x="0" y="14643"/>
                  </a:lnTo>
                  <a:lnTo>
                    <a:pt x="1397" y="17995"/>
                  </a:lnTo>
                  <a:lnTo>
                    <a:pt x="4737" y="19380"/>
                  </a:lnTo>
                  <a:lnTo>
                    <a:pt x="8089" y="17995"/>
                  </a:lnTo>
                  <a:lnTo>
                    <a:pt x="9474" y="14643"/>
                  </a:lnTo>
                  <a:close/>
                </a:path>
                <a:path w="9525" h="19685">
                  <a:moveTo>
                    <a:pt x="9474" y="4724"/>
                  </a:moveTo>
                  <a:lnTo>
                    <a:pt x="8089" y="1384"/>
                  </a:lnTo>
                  <a:lnTo>
                    <a:pt x="4737" y="0"/>
                  </a:lnTo>
                  <a:lnTo>
                    <a:pt x="1397" y="1384"/>
                  </a:lnTo>
                  <a:lnTo>
                    <a:pt x="0" y="4724"/>
                  </a:lnTo>
                  <a:lnTo>
                    <a:pt x="1397" y="8064"/>
                  </a:lnTo>
                  <a:lnTo>
                    <a:pt x="4737" y="9448"/>
                  </a:lnTo>
                  <a:lnTo>
                    <a:pt x="8089" y="8064"/>
                  </a:lnTo>
                  <a:lnTo>
                    <a:pt x="9474" y="4724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642484" y="3989092"/>
              <a:ext cx="388620" cy="0"/>
            </a:xfrm>
            <a:custGeom>
              <a:avLst/>
              <a:gdLst/>
              <a:ahLst/>
              <a:cxnLst/>
              <a:rect l="l" t="t" r="r" b="b"/>
              <a:pathLst>
                <a:path w="388620" h="0">
                  <a:moveTo>
                    <a:pt x="0" y="0"/>
                  </a:moveTo>
                  <a:lnTo>
                    <a:pt x="388425" y="0"/>
                  </a:lnTo>
                </a:path>
              </a:pathLst>
            </a:custGeom>
            <a:ln w="945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035649" y="398436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726"/>
                  </a:moveTo>
                  <a:lnTo>
                    <a:pt x="1387" y="1384"/>
                  </a:lnTo>
                  <a:lnTo>
                    <a:pt x="4736" y="0"/>
                  </a:lnTo>
                  <a:lnTo>
                    <a:pt x="8086" y="1384"/>
                  </a:lnTo>
                  <a:lnTo>
                    <a:pt x="9473" y="4726"/>
                  </a:lnTo>
                  <a:lnTo>
                    <a:pt x="8086" y="8068"/>
                  </a:lnTo>
                  <a:lnTo>
                    <a:pt x="4736" y="9452"/>
                  </a:lnTo>
                  <a:lnTo>
                    <a:pt x="1387" y="8068"/>
                  </a:lnTo>
                  <a:lnTo>
                    <a:pt x="0" y="4726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040386" y="3276429"/>
              <a:ext cx="67310" cy="713105"/>
            </a:xfrm>
            <a:custGeom>
              <a:avLst/>
              <a:gdLst/>
              <a:ahLst/>
              <a:cxnLst/>
              <a:rect l="l" t="t" r="r" b="b"/>
              <a:pathLst>
                <a:path w="67310" h="713104">
                  <a:moveTo>
                    <a:pt x="0" y="712663"/>
                  </a:moveTo>
                  <a:lnTo>
                    <a:pt x="9923" y="693696"/>
                  </a:lnTo>
                </a:path>
                <a:path w="67310" h="713104">
                  <a:moveTo>
                    <a:pt x="9923" y="684223"/>
                  </a:moveTo>
                  <a:lnTo>
                    <a:pt x="28875" y="437399"/>
                  </a:lnTo>
                </a:path>
                <a:path w="67310" h="713104">
                  <a:moveTo>
                    <a:pt x="28875" y="427907"/>
                  </a:moveTo>
                  <a:lnTo>
                    <a:pt x="66761" y="0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2410" y="2862958"/>
              <a:ext cx="170529" cy="475162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5268203" y="3342876"/>
              <a:ext cx="28575" cy="390525"/>
            </a:xfrm>
            <a:custGeom>
              <a:avLst/>
              <a:gdLst/>
              <a:ahLst/>
              <a:cxnLst/>
              <a:rect l="l" t="t" r="r" b="b"/>
              <a:pathLst>
                <a:path w="28575" h="390525">
                  <a:moveTo>
                    <a:pt x="0" y="0"/>
                  </a:moveTo>
                  <a:lnTo>
                    <a:pt x="28428" y="389937"/>
                  </a:lnTo>
                </a:path>
              </a:pathLst>
            </a:custGeom>
            <a:ln w="94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1895" y="3737569"/>
              <a:ext cx="455145" cy="266170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5742305" y="3247579"/>
              <a:ext cx="57150" cy="713105"/>
            </a:xfrm>
            <a:custGeom>
              <a:avLst/>
              <a:gdLst/>
              <a:ahLst/>
              <a:cxnLst/>
              <a:rect l="l" t="t" r="r" b="b"/>
              <a:pathLst>
                <a:path w="57150" h="713104">
                  <a:moveTo>
                    <a:pt x="0" y="713072"/>
                  </a:moveTo>
                  <a:lnTo>
                    <a:pt x="19026" y="418414"/>
                  </a:lnTo>
                </a:path>
                <a:path w="57150" h="713104">
                  <a:moveTo>
                    <a:pt x="19026" y="408922"/>
                  </a:moveTo>
                  <a:lnTo>
                    <a:pt x="56893" y="0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4462" y="2891250"/>
              <a:ext cx="161127" cy="446870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5950853" y="3342876"/>
              <a:ext cx="28575" cy="381000"/>
            </a:xfrm>
            <a:custGeom>
              <a:avLst/>
              <a:gdLst/>
              <a:ahLst/>
              <a:cxnLst/>
              <a:rect l="l" t="t" r="r" b="b"/>
              <a:pathLst>
                <a:path w="28575" h="381000">
                  <a:moveTo>
                    <a:pt x="0" y="0"/>
                  </a:moveTo>
                  <a:lnTo>
                    <a:pt x="28353" y="380444"/>
                  </a:lnTo>
                </a:path>
              </a:pathLst>
            </a:custGeom>
            <a:ln w="94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74470" y="3728077"/>
              <a:ext cx="455110" cy="275662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6424843" y="3266936"/>
              <a:ext cx="57150" cy="694055"/>
            </a:xfrm>
            <a:custGeom>
              <a:avLst/>
              <a:gdLst/>
              <a:ahLst/>
              <a:cxnLst/>
              <a:rect l="l" t="t" r="r" b="b"/>
              <a:pathLst>
                <a:path w="57150" h="694054">
                  <a:moveTo>
                    <a:pt x="0" y="693715"/>
                  </a:moveTo>
                  <a:lnTo>
                    <a:pt x="28540" y="361087"/>
                  </a:lnTo>
                </a:path>
                <a:path w="57150" h="694054">
                  <a:moveTo>
                    <a:pt x="28540" y="351594"/>
                  </a:moveTo>
                  <a:lnTo>
                    <a:pt x="56893" y="0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7000" y="2919727"/>
              <a:ext cx="161500" cy="456177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6633765" y="3380660"/>
              <a:ext cx="38100" cy="390525"/>
            </a:xfrm>
            <a:custGeom>
              <a:avLst/>
              <a:gdLst/>
              <a:ahLst/>
              <a:cxnLst/>
              <a:rect l="l" t="t" r="r" b="b"/>
              <a:pathLst>
                <a:path w="38100" h="390525">
                  <a:moveTo>
                    <a:pt x="0" y="0"/>
                  </a:moveTo>
                  <a:lnTo>
                    <a:pt x="37866" y="389937"/>
                  </a:lnTo>
                </a:path>
              </a:pathLst>
            </a:custGeom>
            <a:ln w="94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66895" y="3775353"/>
              <a:ext cx="454734" cy="242626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7116895" y="3209609"/>
              <a:ext cx="67310" cy="751205"/>
            </a:xfrm>
            <a:custGeom>
              <a:avLst/>
              <a:gdLst/>
              <a:ahLst/>
              <a:cxnLst/>
              <a:rect l="l" t="t" r="r" b="b"/>
              <a:pathLst>
                <a:path w="67309" h="751204">
                  <a:moveTo>
                    <a:pt x="0" y="751042"/>
                  </a:moveTo>
                  <a:lnTo>
                    <a:pt x="28540" y="332609"/>
                  </a:lnTo>
                </a:path>
                <a:path w="67309" h="751204">
                  <a:moveTo>
                    <a:pt x="28540" y="323303"/>
                  </a:moveTo>
                  <a:lnTo>
                    <a:pt x="66780" y="0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78939" y="2938720"/>
              <a:ext cx="151614" cy="475153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7325816" y="3419003"/>
              <a:ext cx="38100" cy="399415"/>
            </a:xfrm>
            <a:custGeom>
              <a:avLst/>
              <a:gdLst/>
              <a:ahLst/>
              <a:cxnLst/>
              <a:rect l="l" t="t" r="r" b="b"/>
              <a:pathLst>
                <a:path w="38100" h="399414">
                  <a:moveTo>
                    <a:pt x="0" y="0"/>
                  </a:moveTo>
                  <a:lnTo>
                    <a:pt x="37866" y="399057"/>
                  </a:lnTo>
                </a:path>
              </a:pathLst>
            </a:custGeom>
            <a:ln w="94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58946" y="3746876"/>
              <a:ext cx="464623" cy="266342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7818833" y="3333384"/>
              <a:ext cx="38100" cy="408940"/>
            </a:xfrm>
            <a:custGeom>
              <a:avLst/>
              <a:gdLst/>
              <a:ahLst/>
              <a:cxnLst/>
              <a:rect l="l" t="t" r="r" b="b"/>
              <a:pathLst>
                <a:path w="38100" h="408939">
                  <a:moveTo>
                    <a:pt x="0" y="408922"/>
                  </a:moveTo>
                  <a:lnTo>
                    <a:pt x="37866" y="0"/>
                  </a:lnTo>
                </a:path>
              </a:pathLst>
            </a:custGeom>
            <a:ln w="947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51964" y="2967570"/>
              <a:ext cx="142100" cy="361057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7989328" y="3228594"/>
              <a:ext cx="66675" cy="685165"/>
            </a:xfrm>
            <a:custGeom>
              <a:avLst/>
              <a:gdLst/>
              <a:ahLst/>
              <a:cxnLst/>
              <a:rect l="l" t="t" r="r" b="b"/>
              <a:pathLst>
                <a:path w="66675" h="685164">
                  <a:moveTo>
                    <a:pt x="0" y="0"/>
                  </a:moveTo>
                  <a:lnTo>
                    <a:pt x="28540" y="266348"/>
                  </a:lnTo>
                </a:path>
                <a:path w="66675" h="685164">
                  <a:moveTo>
                    <a:pt x="28540" y="275840"/>
                  </a:moveTo>
                  <a:lnTo>
                    <a:pt x="66407" y="684669"/>
                  </a:lnTo>
                </a:path>
              </a:pathLst>
            </a:custGeom>
            <a:ln w="946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50998" y="3922738"/>
              <a:ext cx="171014" cy="81001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87818" y="3984356"/>
              <a:ext cx="180005" cy="256780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4263087" y="4245874"/>
              <a:ext cx="38100" cy="437515"/>
            </a:xfrm>
            <a:custGeom>
              <a:avLst/>
              <a:gdLst/>
              <a:ahLst/>
              <a:cxnLst/>
              <a:rect l="l" t="t" r="r" b="b"/>
              <a:pathLst>
                <a:path w="38100" h="437514">
                  <a:moveTo>
                    <a:pt x="0" y="0"/>
                  </a:moveTo>
                  <a:lnTo>
                    <a:pt x="37904" y="437325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96254" y="4668970"/>
              <a:ext cx="170529" cy="446796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4462047" y="3979618"/>
              <a:ext cx="47625" cy="685165"/>
            </a:xfrm>
            <a:custGeom>
              <a:avLst/>
              <a:gdLst/>
              <a:ahLst/>
              <a:cxnLst/>
              <a:rect l="l" t="t" r="r" b="b"/>
              <a:pathLst>
                <a:path w="47625" h="685164">
                  <a:moveTo>
                    <a:pt x="0" y="684613"/>
                  </a:moveTo>
                  <a:lnTo>
                    <a:pt x="28409" y="294695"/>
                  </a:lnTo>
                </a:path>
                <a:path w="47625" h="685164">
                  <a:moveTo>
                    <a:pt x="28409" y="285221"/>
                  </a:moveTo>
                  <a:lnTo>
                    <a:pt x="47361" y="0"/>
                  </a:lnTo>
                </a:path>
              </a:pathLst>
            </a:custGeom>
            <a:ln w="946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04677" y="3965394"/>
              <a:ext cx="445703" cy="256794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4945644" y="4226926"/>
              <a:ext cx="38100" cy="437515"/>
            </a:xfrm>
            <a:custGeom>
              <a:avLst/>
              <a:gdLst/>
              <a:ahLst/>
              <a:cxnLst/>
              <a:rect l="l" t="t" r="r" b="b"/>
              <a:pathLst>
                <a:path w="38100" h="437514">
                  <a:moveTo>
                    <a:pt x="0" y="0"/>
                  </a:moveTo>
                  <a:lnTo>
                    <a:pt x="37904" y="437306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78811" y="4621582"/>
              <a:ext cx="170977" cy="465741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5145051" y="4226926"/>
              <a:ext cx="38100" cy="390525"/>
            </a:xfrm>
            <a:custGeom>
              <a:avLst/>
              <a:gdLst/>
              <a:ahLst/>
              <a:cxnLst/>
              <a:rect l="l" t="t" r="r" b="b"/>
              <a:pathLst>
                <a:path w="38100" h="390525">
                  <a:moveTo>
                    <a:pt x="0" y="389918"/>
                  </a:moveTo>
                  <a:lnTo>
                    <a:pt x="37885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78200" y="3974892"/>
              <a:ext cx="455238" cy="247296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5628704" y="4017979"/>
              <a:ext cx="47625" cy="675005"/>
            </a:xfrm>
            <a:custGeom>
              <a:avLst/>
              <a:gdLst/>
              <a:ahLst/>
              <a:cxnLst/>
              <a:rect l="l" t="t" r="r" b="b"/>
              <a:pathLst>
                <a:path w="47625" h="675004">
                  <a:moveTo>
                    <a:pt x="0" y="0"/>
                  </a:moveTo>
                  <a:lnTo>
                    <a:pt x="18840" y="246860"/>
                  </a:lnTo>
                </a:path>
                <a:path w="47625" h="675004">
                  <a:moveTo>
                    <a:pt x="18840" y="256334"/>
                  </a:moveTo>
                  <a:lnTo>
                    <a:pt x="47380" y="674693"/>
                  </a:lnTo>
                </a:path>
              </a:pathLst>
            </a:custGeom>
            <a:ln w="946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71348" y="4583686"/>
              <a:ext cx="170454" cy="475209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5837066" y="4179538"/>
              <a:ext cx="28575" cy="399415"/>
            </a:xfrm>
            <a:custGeom>
              <a:avLst/>
              <a:gdLst/>
              <a:ahLst/>
              <a:cxnLst/>
              <a:rect l="l" t="t" r="r" b="b"/>
              <a:pathLst>
                <a:path w="28575" h="399414">
                  <a:moveTo>
                    <a:pt x="0" y="398945"/>
                  </a:moveTo>
                  <a:lnTo>
                    <a:pt x="28353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60683" y="3974892"/>
              <a:ext cx="474136" cy="285192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6330083" y="4264840"/>
              <a:ext cx="38100" cy="408940"/>
            </a:xfrm>
            <a:custGeom>
              <a:avLst/>
              <a:gdLst/>
              <a:ahLst/>
              <a:cxnLst/>
              <a:rect l="l" t="t" r="r" b="b"/>
              <a:pathLst>
                <a:path w="38100" h="408939">
                  <a:moveTo>
                    <a:pt x="0" y="0"/>
                  </a:moveTo>
                  <a:lnTo>
                    <a:pt x="38053" y="408866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63400" y="4583686"/>
              <a:ext cx="160941" cy="446774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6519604" y="4189012"/>
              <a:ext cx="38100" cy="389890"/>
            </a:xfrm>
            <a:custGeom>
              <a:avLst/>
              <a:gdLst/>
              <a:ahLst/>
              <a:cxnLst/>
              <a:rect l="l" t="t" r="r" b="b"/>
              <a:pathLst>
                <a:path w="38100" h="389889">
                  <a:moveTo>
                    <a:pt x="0" y="389471"/>
                  </a:moveTo>
                  <a:lnTo>
                    <a:pt x="37866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52734" y="3974892"/>
              <a:ext cx="455296" cy="209382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7003294" y="4017979"/>
              <a:ext cx="57150" cy="646430"/>
            </a:xfrm>
            <a:custGeom>
              <a:avLst/>
              <a:gdLst/>
              <a:ahLst/>
              <a:cxnLst/>
              <a:rect l="l" t="t" r="r" b="b"/>
              <a:pathLst>
                <a:path w="57150" h="646429">
                  <a:moveTo>
                    <a:pt x="0" y="0"/>
                  </a:moveTo>
                  <a:lnTo>
                    <a:pt x="18840" y="285221"/>
                  </a:lnTo>
                </a:path>
                <a:path w="57150" h="646429">
                  <a:moveTo>
                    <a:pt x="18840" y="294695"/>
                  </a:moveTo>
                  <a:lnTo>
                    <a:pt x="56707" y="646253"/>
                  </a:lnTo>
                </a:path>
              </a:pathLst>
            </a:custGeom>
            <a:ln w="946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55265" y="4545325"/>
              <a:ext cx="161687" cy="465717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7212215" y="4151098"/>
              <a:ext cx="28575" cy="389890"/>
            </a:xfrm>
            <a:custGeom>
              <a:avLst/>
              <a:gdLst/>
              <a:ahLst/>
              <a:cxnLst/>
              <a:rect l="l" t="t" r="r" b="b"/>
              <a:pathLst>
                <a:path w="28575" h="389889">
                  <a:moveTo>
                    <a:pt x="0" y="389490"/>
                  </a:moveTo>
                  <a:lnTo>
                    <a:pt x="28353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35832" y="3955917"/>
              <a:ext cx="464621" cy="190443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7695719" y="4017979"/>
              <a:ext cx="47625" cy="636905"/>
            </a:xfrm>
            <a:custGeom>
              <a:avLst/>
              <a:gdLst/>
              <a:ahLst/>
              <a:cxnLst/>
              <a:rect l="l" t="t" r="r" b="b"/>
              <a:pathLst>
                <a:path w="47625" h="636904">
                  <a:moveTo>
                    <a:pt x="0" y="0"/>
                  </a:moveTo>
                  <a:lnTo>
                    <a:pt x="19026" y="275729"/>
                  </a:lnTo>
                </a:path>
                <a:path w="47625" h="636904">
                  <a:moveTo>
                    <a:pt x="19026" y="285221"/>
                  </a:moveTo>
                  <a:lnTo>
                    <a:pt x="47380" y="636779"/>
                  </a:lnTo>
                </a:path>
              </a:pathLst>
            </a:custGeom>
            <a:ln w="946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38363" y="4507411"/>
              <a:ext cx="170454" cy="475209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7904081" y="4103263"/>
              <a:ext cx="28575" cy="399415"/>
            </a:xfrm>
            <a:custGeom>
              <a:avLst/>
              <a:gdLst/>
              <a:ahLst/>
              <a:cxnLst/>
              <a:rect l="l" t="t" r="r" b="b"/>
              <a:pathLst>
                <a:path w="28575" h="399414">
                  <a:moveTo>
                    <a:pt x="0" y="399410"/>
                  </a:moveTo>
                  <a:lnTo>
                    <a:pt x="28540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27884" y="3965394"/>
              <a:ext cx="294128" cy="133131"/>
            </a:xfrm>
            <a:prstGeom prst="rect">
              <a:avLst/>
            </a:prstGeom>
          </p:spPr>
        </p:pic>
      </p:grpSp>
      <p:sp>
        <p:nvSpPr>
          <p:cNvPr id="70" name="object 70" descr=""/>
          <p:cNvSpPr txBox="1"/>
          <p:nvPr/>
        </p:nvSpPr>
        <p:spPr>
          <a:xfrm>
            <a:off x="5244531" y="2593655"/>
            <a:ext cx="1822450" cy="151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10">
                <a:latin typeface="Arial MT"/>
                <a:cs typeface="Arial MT"/>
              </a:rPr>
              <a:t>Exercise_14_Transformer_Energization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2" name="object 7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/>
              <a:t>TRANSITORIOS</a:t>
            </a:r>
            <a:r>
              <a:rPr dirty="0" spc="-45"/>
              <a:t> </a:t>
            </a:r>
            <a:r>
              <a:rPr dirty="0"/>
              <a:t>EN</a:t>
            </a:r>
            <a:r>
              <a:rPr dirty="0" spc="-85"/>
              <a:t> </a:t>
            </a:r>
            <a:r>
              <a:rPr dirty="0"/>
              <a:t>LÍNEAS</a:t>
            </a:r>
            <a:r>
              <a:rPr dirty="0" spc="-75"/>
              <a:t> </a:t>
            </a:r>
            <a:r>
              <a:rPr dirty="0" spc="-25"/>
              <a:t>DE </a:t>
            </a:r>
            <a:r>
              <a:rPr dirty="0" spc="-10"/>
              <a:t>TRANSMISIÓN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3611" y="2470404"/>
            <a:ext cx="4399788" cy="81229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1228" y="4113276"/>
            <a:ext cx="3031235" cy="90220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14494" y="3890264"/>
            <a:ext cx="876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Onda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viajante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4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032372" y="3990847"/>
            <a:ext cx="588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Incidente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949822" y="4864734"/>
            <a:ext cx="608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Reflejada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939533" y="4047870"/>
            <a:ext cx="757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Transmitida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MODELO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250"/>
              <a:t> </a:t>
            </a:r>
            <a:r>
              <a:rPr dirty="0"/>
              <a:t>LÍNEA</a:t>
            </a:r>
            <a:r>
              <a:rPr dirty="0" spc="-254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TRANSMISIÓN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342003" y="4809819"/>
            <a:ext cx="2159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>
                <a:solidFill>
                  <a:srgbClr val="00AFEF"/>
                </a:solidFill>
                <a:latin typeface="Cambria Math"/>
                <a:cs typeface="Cambria Math"/>
              </a:rPr>
              <a:t>−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87240" y="4995545"/>
            <a:ext cx="841375" cy="17145"/>
          </a:xfrm>
          <a:custGeom>
            <a:avLst/>
            <a:gdLst/>
            <a:ahLst/>
            <a:cxnLst/>
            <a:rect l="l" t="t" r="r" b="b"/>
            <a:pathLst>
              <a:path w="841375" h="17145">
                <a:moveTo>
                  <a:pt x="841248" y="0"/>
                </a:moveTo>
                <a:lnTo>
                  <a:pt x="0" y="0"/>
                </a:lnTo>
                <a:lnTo>
                  <a:pt x="0" y="16763"/>
                </a:lnTo>
                <a:lnTo>
                  <a:pt x="841248" y="16763"/>
                </a:lnTo>
                <a:lnTo>
                  <a:pt x="84124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96103" y="4694046"/>
            <a:ext cx="510540" cy="236220"/>
          </a:xfrm>
          <a:custGeom>
            <a:avLst/>
            <a:gdLst/>
            <a:ahLst/>
            <a:cxnLst/>
            <a:rect l="l" t="t" r="r" b="b"/>
            <a:pathLst>
              <a:path w="510539" h="236220">
                <a:moveTo>
                  <a:pt x="435356" y="0"/>
                </a:moveTo>
                <a:lnTo>
                  <a:pt x="431926" y="9525"/>
                </a:lnTo>
                <a:lnTo>
                  <a:pt x="445567" y="15501"/>
                </a:lnTo>
                <a:lnTo>
                  <a:pt x="457326" y="23717"/>
                </a:lnTo>
                <a:lnTo>
                  <a:pt x="481181" y="61652"/>
                </a:lnTo>
                <a:lnTo>
                  <a:pt x="488950" y="116712"/>
                </a:lnTo>
                <a:lnTo>
                  <a:pt x="488088" y="137477"/>
                </a:lnTo>
                <a:lnTo>
                  <a:pt x="474980" y="188340"/>
                </a:lnTo>
                <a:lnTo>
                  <a:pt x="445762" y="220255"/>
                </a:lnTo>
                <a:lnTo>
                  <a:pt x="432308" y="226186"/>
                </a:lnTo>
                <a:lnTo>
                  <a:pt x="435356" y="235711"/>
                </a:lnTo>
                <a:lnTo>
                  <a:pt x="480343" y="208994"/>
                </a:lnTo>
                <a:lnTo>
                  <a:pt x="505682" y="159607"/>
                </a:lnTo>
                <a:lnTo>
                  <a:pt x="510540" y="117982"/>
                </a:lnTo>
                <a:lnTo>
                  <a:pt x="509336" y="96565"/>
                </a:lnTo>
                <a:lnTo>
                  <a:pt x="509323" y="96335"/>
                </a:lnTo>
                <a:lnTo>
                  <a:pt x="499556" y="57993"/>
                </a:lnTo>
                <a:lnTo>
                  <a:pt x="467360" y="15112"/>
                </a:lnTo>
                <a:lnTo>
                  <a:pt x="452405" y="6163"/>
                </a:lnTo>
                <a:lnTo>
                  <a:pt x="435356" y="0"/>
                </a:lnTo>
                <a:close/>
              </a:path>
              <a:path w="510539" h="236220">
                <a:moveTo>
                  <a:pt x="75184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71" y="116712"/>
                </a:lnTo>
                <a:lnTo>
                  <a:pt x="0" y="117982"/>
                </a:lnTo>
                <a:lnTo>
                  <a:pt x="1093" y="137477"/>
                </a:lnTo>
                <a:lnTo>
                  <a:pt x="1214" y="139628"/>
                </a:lnTo>
                <a:lnTo>
                  <a:pt x="4857" y="159607"/>
                </a:lnTo>
                <a:lnTo>
                  <a:pt x="30196" y="208994"/>
                </a:lnTo>
                <a:lnTo>
                  <a:pt x="75184" y="235711"/>
                </a:lnTo>
                <a:lnTo>
                  <a:pt x="78232" y="226186"/>
                </a:lnTo>
                <a:lnTo>
                  <a:pt x="64777" y="220255"/>
                </a:lnTo>
                <a:lnTo>
                  <a:pt x="53181" y="211978"/>
                </a:lnTo>
                <a:lnTo>
                  <a:pt x="29392" y="173291"/>
                </a:lnTo>
                <a:lnTo>
                  <a:pt x="21516" y="117982"/>
                </a:lnTo>
                <a:lnTo>
                  <a:pt x="21462" y="116712"/>
                </a:lnTo>
                <a:lnTo>
                  <a:pt x="22344" y="96565"/>
                </a:lnTo>
                <a:lnTo>
                  <a:pt x="35560" y="46862"/>
                </a:lnTo>
                <a:lnTo>
                  <a:pt x="64992" y="15501"/>
                </a:lnTo>
                <a:lnTo>
                  <a:pt x="78612" y="9525"/>
                </a:lnTo>
                <a:lnTo>
                  <a:pt x="7518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854066" y="4981194"/>
            <a:ext cx="3028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00AFEF"/>
                </a:solidFill>
                <a:latin typeface="Cambria Math"/>
                <a:cs typeface="Cambria Math"/>
              </a:rPr>
              <a:t>𝜕𝑥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6033008" y="4886071"/>
            <a:ext cx="510540" cy="236220"/>
          </a:xfrm>
          <a:custGeom>
            <a:avLst/>
            <a:gdLst/>
            <a:ahLst/>
            <a:cxnLst/>
            <a:rect l="l" t="t" r="r" b="b"/>
            <a:pathLst>
              <a:path w="510540" h="236220">
                <a:moveTo>
                  <a:pt x="435355" y="0"/>
                </a:moveTo>
                <a:lnTo>
                  <a:pt x="431926" y="9524"/>
                </a:lnTo>
                <a:lnTo>
                  <a:pt x="445567" y="15501"/>
                </a:lnTo>
                <a:lnTo>
                  <a:pt x="457326" y="23717"/>
                </a:lnTo>
                <a:lnTo>
                  <a:pt x="481181" y="61652"/>
                </a:lnTo>
                <a:lnTo>
                  <a:pt x="488058" y="96335"/>
                </a:lnTo>
                <a:lnTo>
                  <a:pt x="488090" y="96565"/>
                </a:lnTo>
                <a:lnTo>
                  <a:pt x="488088" y="137477"/>
                </a:lnTo>
                <a:lnTo>
                  <a:pt x="474980" y="188340"/>
                </a:lnTo>
                <a:lnTo>
                  <a:pt x="445762" y="220255"/>
                </a:lnTo>
                <a:lnTo>
                  <a:pt x="432307" y="226186"/>
                </a:lnTo>
                <a:lnTo>
                  <a:pt x="435355" y="235711"/>
                </a:lnTo>
                <a:lnTo>
                  <a:pt x="480343" y="208994"/>
                </a:lnTo>
                <a:lnTo>
                  <a:pt x="505682" y="159607"/>
                </a:lnTo>
                <a:lnTo>
                  <a:pt x="510539" y="117982"/>
                </a:lnTo>
                <a:lnTo>
                  <a:pt x="509336" y="96565"/>
                </a:lnTo>
                <a:lnTo>
                  <a:pt x="499556" y="57993"/>
                </a:lnTo>
                <a:lnTo>
                  <a:pt x="467359" y="15112"/>
                </a:lnTo>
                <a:lnTo>
                  <a:pt x="452405" y="6163"/>
                </a:lnTo>
                <a:lnTo>
                  <a:pt x="435355" y="0"/>
                </a:lnTo>
                <a:close/>
              </a:path>
              <a:path w="510540" h="236220">
                <a:moveTo>
                  <a:pt x="75183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71" y="116712"/>
                </a:lnTo>
                <a:lnTo>
                  <a:pt x="0" y="117982"/>
                </a:lnTo>
                <a:lnTo>
                  <a:pt x="1093" y="137477"/>
                </a:lnTo>
                <a:lnTo>
                  <a:pt x="1214" y="139628"/>
                </a:lnTo>
                <a:lnTo>
                  <a:pt x="4857" y="159607"/>
                </a:lnTo>
                <a:lnTo>
                  <a:pt x="30196" y="208994"/>
                </a:lnTo>
                <a:lnTo>
                  <a:pt x="75183" y="235711"/>
                </a:lnTo>
                <a:lnTo>
                  <a:pt x="78231" y="226186"/>
                </a:lnTo>
                <a:lnTo>
                  <a:pt x="64775" y="220255"/>
                </a:lnTo>
                <a:lnTo>
                  <a:pt x="53165" y="211978"/>
                </a:lnTo>
                <a:lnTo>
                  <a:pt x="29338" y="173291"/>
                </a:lnTo>
                <a:lnTo>
                  <a:pt x="21516" y="117982"/>
                </a:lnTo>
                <a:lnTo>
                  <a:pt x="21462" y="116712"/>
                </a:lnTo>
                <a:lnTo>
                  <a:pt x="22342" y="96565"/>
                </a:lnTo>
                <a:lnTo>
                  <a:pt x="35432" y="46862"/>
                </a:lnTo>
                <a:lnTo>
                  <a:pt x="64990" y="15501"/>
                </a:lnTo>
                <a:lnTo>
                  <a:pt x="78612" y="9524"/>
                </a:lnTo>
                <a:lnTo>
                  <a:pt x="7518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486527" y="4809819"/>
            <a:ext cx="153162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6015" algn="l"/>
              </a:tabLst>
            </a:pP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=</a:t>
            </a:r>
            <a:r>
              <a:rPr dirty="0" sz="2000" spc="12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𝑅𝑖</a:t>
            </a:r>
            <a:r>
              <a:rPr dirty="0" sz="2000" spc="45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𝑥,</a:t>
            </a:r>
            <a:r>
              <a:rPr dirty="0" sz="2000" spc="-10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	+</a:t>
            </a:r>
            <a:r>
              <a:rPr dirty="0" sz="2000" spc="-2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EF"/>
                </a:solidFill>
                <a:latin typeface="Cambria Math"/>
                <a:cs typeface="Cambria Math"/>
              </a:rPr>
              <a:t>𝐿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051547" y="4995545"/>
            <a:ext cx="784860" cy="17145"/>
          </a:xfrm>
          <a:custGeom>
            <a:avLst/>
            <a:gdLst/>
            <a:ahLst/>
            <a:cxnLst/>
            <a:rect l="l" t="t" r="r" b="b"/>
            <a:pathLst>
              <a:path w="784859" h="17145">
                <a:moveTo>
                  <a:pt x="784859" y="0"/>
                </a:moveTo>
                <a:lnTo>
                  <a:pt x="0" y="0"/>
                </a:lnTo>
                <a:lnTo>
                  <a:pt x="0" y="16763"/>
                </a:lnTo>
                <a:lnTo>
                  <a:pt x="784859" y="16763"/>
                </a:lnTo>
                <a:lnTo>
                  <a:pt x="78485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7304023" y="4694046"/>
            <a:ext cx="510540" cy="236220"/>
          </a:xfrm>
          <a:custGeom>
            <a:avLst/>
            <a:gdLst/>
            <a:ahLst/>
            <a:cxnLst/>
            <a:rect l="l" t="t" r="r" b="b"/>
            <a:pathLst>
              <a:path w="510540" h="236220">
                <a:moveTo>
                  <a:pt x="435355" y="0"/>
                </a:moveTo>
                <a:lnTo>
                  <a:pt x="431926" y="9525"/>
                </a:lnTo>
                <a:lnTo>
                  <a:pt x="445567" y="15501"/>
                </a:lnTo>
                <a:lnTo>
                  <a:pt x="457326" y="23717"/>
                </a:lnTo>
                <a:lnTo>
                  <a:pt x="481181" y="61652"/>
                </a:lnTo>
                <a:lnTo>
                  <a:pt x="488058" y="96335"/>
                </a:lnTo>
                <a:lnTo>
                  <a:pt x="488090" y="96565"/>
                </a:lnTo>
                <a:lnTo>
                  <a:pt x="488088" y="137477"/>
                </a:lnTo>
                <a:lnTo>
                  <a:pt x="474979" y="188340"/>
                </a:lnTo>
                <a:lnTo>
                  <a:pt x="445762" y="220255"/>
                </a:lnTo>
                <a:lnTo>
                  <a:pt x="432307" y="226186"/>
                </a:lnTo>
                <a:lnTo>
                  <a:pt x="435355" y="235711"/>
                </a:lnTo>
                <a:lnTo>
                  <a:pt x="480343" y="208994"/>
                </a:lnTo>
                <a:lnTo>
                  <a:pt x="505682" y="159607"/>
                </a:lnTo>
                <a:lnTo>
                  <a:pt x="510540" y="117982"/>
                </a:lnTo>
                <a:lnTo>
                  <a:pt x="509336" y="96565"/>
                </a:lnTo>
                <a:lnTo>
                  <a:pt x="499556" y="57993"/>
                </a:lnTo>
                <a:lnTo>
                  <a:pt x="467359" y="15112"/>
                </a:lnTo>
                <a:lnTo>
                  <a:pt x="452405" y="6163"/>
                </a:lnTo>
                <a:lnTo>
                  <a:pt x="435355" y="0"/>
                </a:lnTo>
                <a:close/>
              </a:path>
              <a:path w="510540" h="236220">
                <a:moveTo>
                  <a:pt x="75183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71" y="116712"/>
                </a:lnTo>
                <a:lnTo>
                  <a:pt x="0" y="117982"/>
                </a:lnTo>
                <a:lnTo>
                  <a:pt x="1093" y="137477"/>
                </a:lnTo>
                <a:lnTo>
                  <a:pt x="10929" y="177919"/>
                </a:lnTo>
                <a:lnTo>
                  <a:pt x="43068" y="220662"/>
                </a:lnTo>
                <a:lnTo>
                  <a:pt x="75183" y="235711"/>
                </a:lnTo>
                <a:lnTo>
                  <a:pt x="78231" y="226186"/>
                </a:lnTo>
                <a:lnTo>
                  <a:pt x="64775" y="220255"/>
                </a:lnTo>
                <a:lnTo>
                  <a:pt x="53165" y="211978"/>
                </a:lnTo>
                <a:lnTo>
                  <a:pt x="29338" y="173291"/>
                </a:lnTo>
                <a:lnTo>
                  <a:pt x="21516" y="117982"/>
                </a:lnTo>
                <a:lnTo>
                  <a:pt x="21462" y="116712"/>
                </a:lnTo>
                <a:lnTo>
                  <a:pt x="24971" y="78216"/>
                </a:lnTo>
                <a:lnTo>
                  <a:pt x="43412" y="34170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4575175" y="4618101"/>
            <a:ext cx="31635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7135" algn="l"/>
              </a:tabLst>
            </a:pP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𝜕𝑣</a:t>
            </a:r>
            <a:r>
              <a:rPr dirty="0" sz="2000" spc="47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𝑥,</a:t>
            </a:r>
            <a:r>
              <a:rPr dirty="0" sz="2000" spc="-9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	𝜕𝑖</a:t>
            </a:r>
            <a:r>
              <a:rPr dirty="0" sz="2000" spc="475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EF"/>
                </a:solidFill>
                <a:latin typeface="Cambria Math"/>
                <a:cs typeface="Cambria Math"/>
              </a:rPr>
              <a:t>𝑥,</a:t>
            </a:r>
            <a:r>
              <a:rPr dirty="0" sz="2000" spc="-100">
                <a:solidFill>
                  <a:srgbClr val="00AFEF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EF"/>
                </a:solidFill>
                <a:latin typeface="Cambria Math"/>
                <a:cs typeface="Cambria Math"/>
              </a:rPr>
              <a:t>𝑡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03903" y="5484063"/>
            <a:ext cx="2159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AF50"/>
                </a:solidFill>
                <a:latin typeface="Cambria Math"/>
                <a:cs typeface="Cambria Math"/>
              </a:rPr>
              <a:t>−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4549140" y="5669153"/>
            <a:ext cx="784860" cy="17145"/>
          </a:xfrm>
          <a:custGeom>
            <a:avLst/>
            <a:gdLst/>
            <a:ahLst/>
            <a:cxnLst/>
            <a:rect l="l" t="t" r="r" b="b"/>
            <a:pathLst>
              <a:path w="784860" h="17145">
                <a:moveTo>
                  <a:pt x="784860" y="0"/>
                </a:moveTo>
                <a:lnTo>
                  <a:pt x="0" y="0"/>
                </a:lnTo>
                <a:lnTo>
                  <a:pt x="0" y="16764"/>
                </a:lnTo>
                <a:lnTo>
                  <a:pt x="784860" y="16764"/>
                </a:lnTo>
                <a:lnTo>
                  <a:pt x="78486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4801615" y="5367654"/>
            <a:ext cx="510540" cy="236220"/>
          </a:xfrm>
          <a:custGeom>
            <a:avLst/>
            <a:gdLst/>
            <a:ahLst/>
            <a:cxnLst/>
            <a:rect l="l" t="t" r="r" b="b"/>
            <a:pathLst>
              <a:path w="510539" h="236220">
                <a:moveTo>
                  <a:pt x="435356" y="0"/>
                </a:moveTo>
                <a:lnTo>
                  <a:pt x="431926" y="9525"/>
                </a:lnTo>
                <a:lnTo>
                  <a:pt x="445567" y="15501"/>
                </a:lnTo>
                <a:lnTo>
                  <a:pt x="457326" y="23717"/>
                </a:lnTo>
                <a:lnTo>
                  <a:pt x="481181" y="61652"/>
                </a:lnTo>
                <a:lnTo>
                  <a:pt x="488058" y="96335"/>
                </a:lnTo>
                <a:lnTo>
                  <a:pt x="488090" y="96565"/>
                </a:lnTo>
                <a:lnTo>
                  <a:pt x="488088" y="137477"/>
                </a:lnTo>
                <a:lnTo>
                  <a:pt x="474980" y="188341"/>
                </a:lnTo>
                <a:lnTo>
                  <a:pt x="445762" y="220250"/>
                </a:lnTo>
                <a:lnTo>
                  <a:pt x="432308" y="226174"/>
                </a:lnTo>
                <a:lnTo>
                  <a:pt x="435356" y="235750"/>
                </a:lnTo>
                <a:lnTo>
                  <a:pt x="480343" y="208996"/>
                </a:lnTo>
                <a:lnTo>
                  <a:pt x="505682" y="159607"/>
                </a:lnTo>
                <a:lnTo>
                  <a:pt x="510539" y="117983"/>
                </a:lnTo>
                <a:lnTo>
                  <a:pt x="509336" y="96565"/>
                </a:lnTo>
                <a:lnTo>
                  <a:pt x="509323" y="96335"/>
                </a:lnTo>
                <a:lnTo>
                  <a:pt x="499556" y="57993"/>
                </a:lnTo>
                <a:lnTo>
                  <a:pt x="467360" y="15113"/>
                </a:lnTo>
                <a:lnTo>
                  <a:pt x="452405" y="6163"/>
                </a:lnTo>
                <a:lnTo>
                  <a:pt x="435356" y="0"/>
                </a:lnTo>
                <a:close/>
              </a:path>
              <a:path w="510539" h="236220">
                <a:moveTo>
                  <a:pt x="75184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71" y="116713"/>
                </a:lnTo>
                <a:lnTo>
                  <a:pt x="0" y="117983"/>
                </a:lnTo>
                <a:lnTo>
                  <a:pt x="1093" y="137477"/>
                </a:lnTo>
                <a:lnTo>
                  <a:pt x="1214" y="139628"/>
                </a:lnTo>
                <a:lnTo>
                  <a:pt x="4857" y="159607"/>
                </a:lnTo>
                <a:lnTo>
                  <a:pt x="30196" y="208996"/>
                </a:lnTo>
                <a:lnTo>
                  <a:pt x="75184" y="235750"/>
                </a:lnTo>
                <a:lnTo>
                  <a:pt x="78232" y="226174"/>
                </a:lnTo>
                <a:lnTo>
                  <a:pt x="64777" y="220250"/>
                </a:lnTo>
                <a:lnTo>
                  <a:pt x="53181" y="211977"/>
                </a:lnTo>
                <a:lnTo>
                  <a:pt x="29392" y="173291"/>
                </a:lnTo>
                <a:lnTo>
                  <a:pt x="21516" y="117983"/>
                </a:lnTo>
                <a:lnTo>
                  <a:pt x="21462" y="116713"/>
                </a:lnTo>
                <a:lnTo>
                  <a:pt x="22344" y="96565"/>
                </a:lnTo>
                <a:lnTo>
                  <a:pt x="35560" y="46863"/>
                </a:lnTo>
                <a:lnTo>
                  <a:pt x="64992" y="15501"/>
                </a:lnTo>
                <a:lnTo>
                  <a:pt x="78612" y="9525"/>
                </a:lnTo>
                <a:lnTo>
                  <a:pt x="7518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4537075" y="5292090"/>
            <a:ext cx="6991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𝜕𝑖</a:t>
            </a:r>
            <a:r>
              <a:rPr dirty="0" sz="2000" spc="47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𝑥,</a:t>
            </a:r>
            <a:r>
              <a:rPr dirty="0" sz="2000" spc="-100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787010" y="5654751"/>
            <a:ext cx="3028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00AF50"/>
                </a:solidFill>
                <a:latin typeface="Cambria Math"/>
                <a:cs typeface="Cambria Math"/>
              </a:rPr>
              <a:t>𝜕𝑥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5993384" y="5559678"/>
            <a:ext cx="510540" cy="236220"/>
          </a:xfrm>
          <a:custGeom>
            <a:avLst/>
            <a:gdLst/>
            <a:ahLst/>
            <a:cxnLst/>
            <a:rect l="l" t="t" r="r" b="b"/>
            <a:pathLst>
              <a:path w="510540" h="236220">
                <a:moveTo>
                  <a:pt x="435355" y="0"/>
                </a:moveTo>
                <a:lnTo>
                  <a:pt x="431926" y="9525"/>
                </a:lnTo>
                <a:lnTo>
                  <a:pt x="445567" y="15495"/>
                </a:lnTo>
                <a:lnTo>
                  <a:pt x="457326" y="23704"/>
                </a:lnTo>
                <a:lnTo>
                  <a:pt x="481181" y="61691"/>
                </a:lnTo>
                <a:lnTo>
                  <a:pt x="488950" y="116700"/>
                </a:lnTo>
                <a:lnTo>
                  <a:pt x="488088" y="137490"/>
                </a:lnTo>
                <a:lnTo>
                  <a:pt x="474979" y="188404"/>
                </a:lnTo>
                <a:lnTo>
                  <a:pt x="445762" y="220228"/>
                </a:lnTo>
                <a:lnTo>
                  <a:pt x="432307" y="226174"/>
                </a:lnTo>
                <a:lnTo>
                  <a:pt x="435355" y="235750"/>
                </a:lnTo>
                <a:lnTo>
                  <a:pt x="480343" y="208986"/>
                </a:lnTo>
                <a:lnTo>
                  <a:pt x="505682" y="159586"/>
                </a:lnTo>
                <a:lnTo>
                  <a:pt x="510539" y="117944"/>
                </a:lnTo>
                <a:lnTo>
                  <a:pt x="509337" y="96586"/>
                </a:lnTo>
                <a:lnTo>
                  <a:pt x="499556" y="58023"/>
                </a:lnTo>
                <a:lnTo>
                  <a:pt x="467360" y="15119"/>
                </a:lnTo>
                <a:lnTo>
                  <a:pt x="452405" y="6164"/>
                </a:lnTo>
                <a:lnTo>
                  <a:pt x="435355" y="0"/>
                </a:lnTo>
                <a:close/>
              </a:path>
              <a:path w="510540" h="236220">
                <a:moveTo>
                  <a:pt x="75183" y="0"/>
                </a:moveTo>
                <a:lnTo>
                  <a:pt x="30214" y="26846"/>
                </a:lnTo>
                <a:lnTo>
                  <a:pt x="4857" y="76358"/>
                </a:lnTo>
                <a:lnTo>
                  <a:pt x="69" y="116700"/>
                </a:lnTo>
                <a:lnTo>
                  <a:pt x="0" y="117944"/>
                </a:lnTo>
                <a:lnTo>
                  <a:pt x="1096" y="137490"/>
                </a:lnTo>
                <a:lnTo>
                  <a:pt x="10929" y="177904"/>
                </a:lnTo>
                <a:lnTo>
                  <a:pt x="43068" y="220665"/>
                </a:lnTo>
                <a:lnTo>
                  <a:pt x="75183" y="235750"/>
                </a:lnTo>
                <a:lnTo>
                  <a:pt x="78231" y="226174"/>
                </a:lnTo>
                <a:lnTo>
                  <a:pt x="64775" y="220228"/>
                </a:lnTo>
                <a:lnTo>
                  <a:pt x="53165" y="211951"/>
                </a:lnTo>
                <a:lnTo>
                  <a:pt x="29338" y="173343"/>
                </a:lnTo>
                <a:lnTo>
                  <a:pt x="21515" y="117944"/>
                </a:lnTo>
                <a:lnTo>
                  <a:pt x="21462" y="116700"/>
                </a:lnTo>
                <a:lnTo>
                  <a:pt x="22342" y="96586"/>
                </a:lnTo>
                <a:lnTo>
                  <a:pt x="35432" y="46913"/>
                </a:lnTo>
                <a:lnTo>
                  <a:pt x="64990" y="15495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5392039" y="5484063"/>
            <a:ext cx="16027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0625" algn="l"/>
              </a:tabLst>
            </a:pP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=</a:t>
            </a:r>
            <a:r>
              <a:rPr dirty="0" sz="2000" spc="114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𝐺𝑣</a:t>
            </a:r>
            <a:r>
              <a:rPr dirty="0" sz="2000" spc="45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𝑥,</a:t>
            </a:r>
            <a:r>
              <a:rPr dirty="0" sz="2000" spc="-10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	+</a:t>
            </a:r>
            <a:r>
              <a:rPr dirty="0" sz="2000" spc="-20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50"/>
                </a:solidFill>
                <a:latin typeface="Cambria Math"/>
                <a:cs typeface="Cambria Math"/>
              </a:rPr>
              <a:t>𝐶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7033259" y="5669153"/>
            <a:ext cx="841375" cy="17145"/>
          </a:xfrm>
          <a:custGeom>
            <a:avLst/>
            <a:gdLst/>
            <a:ahLst/>
            <a:cxnLst/>
            <a:rect l="l" t="t" r="r" b="b"/>
            <a:pathLst>
              <a:path w="841375" h="17145">
                <a:moveTo>
                  <a:pt x="841248" y="0"/>
                </a:moveTo>
                <a:lnTo>
                  <a:pt x="0" y="0"/>
                </a:lnTo>
                <a:lnTo>
                  <a:pt x="0" y="16764"/>
                </a:lnTo>
                <a:lnTo>
                  <a:pt x="841248" y="16764"/>
                </a:lnTo>
                <a:lnTo>
                  <a:pt x="84124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7342123" y="5367654"/>
            <a:ext cx="510540" cy="236220"/>
          </a:xfrm>
          <a:custGeom>
            <a:avLst/>
            <a:gdLst/>
            <a:ahLst/>
            <a:cxnLst/>
            <a:rect l="l" t="t" r="r" b="b"/>
            <a:pathLst>
              <a:path w="510540" h="236220">
                <a:moveTo>
                  <a:pt x="435355" y="0"/>
                </a:moveTo>
                <a:lnTo>
                  <a:pt x="431926" y="9525"/>
                </a:lnTo>
                <a:lnTo>
                  <a:pt x="445567" y="15501"/>
                </a:lnTo>
                <a:lnTo>
                  <a:pt x="457326" y="23717"/>
                </a:lnTo>
                <a:lnTo>
                  <a:pt x="481181" y="61652"/>
                </a:lnTo>
                <a:lnTo>
                  <a:pt x="488950" y="116713"/>
                </a:lnTo>
                <a:lnTo>
                  <a:pt x="488088" y="137477"/>
                </a:lnTo>
                <a:lnTo>
                  <a:pt x="474979" y="188341"/>
                </a:lnTo>
                <a:lnTo>
                  <a:pt x="445762" y="220250"/>
                </a:lnTo>
                <a:lnTo>
                  <a:pt x="432307" y="226174"/>
                </a:lnTo>
                <a:lnTo>
                  <a:pt x="435355" y="235750"/>
                </a:lnTo>
                <a:lnTo>
                  <a:pt x="480343" y="208996"/>
                </a:lnTo>
                <a:lnTo>
                  <a:pt x="505682" y="159607"/>
                </a:lnTo>
                <a:lnTo>
                  <a:pt x="510540" y="117983"/>
                </a:lnTo>
                <a:lnTo>
                  <a:pt x="509336" y="96565"/>
                </a:lnTo>
                <a:lnTo>
                  <a:pt x="499556" y="57993"/>
                </a:lnTo>
                <a:lnTo>
                  <a:pt x="467359" y="15113"/>
                </a:lnTo>
                <a:lnTo>
                  <a:pt x="452405" y="6163"/>
                </a:lnTo>
                <a:lnTo>
                  <a:pt x="435355" y="0"/>
                </a:lnTo>
                <a:close/>
              </a:path>
              <a:path w="510540" h="236220">
                <a:moveTo>
                  <a:pt x="75183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71" y="116713"/>
                </a:lnTo>
                <a:lnTo>
                  <a:pt x="0" y="117983"/>
                </a:lnTo>
                <a:lnTo>
                  <a:pt x="1093" y="137477"/>
                </a:lnTo>
                <a:lnTo>
                  <a:pt x="10929" y="177919"/>
                </a:lnTo>
                <a:lnTo>
                  <a:pt x="43068" y="220672"/>
                </a:lnTo>
                <a:lnTo>
                  <a:pt x="75183" y="235750"/>
                </a:lnTo>
                <a:lnTo>
                  <a:pt x="78231" y="226174"/>
                </a:lnTo>
                <a:lnTo>
                  <a:pt x="64775" y="220250"/>
                </a:lnTo>
                <a:lnTo>
                  <a:pt x="53165" y="211977"/>
                </a:lnTo>
                <a:lnTo>
                  <a:pt x="29338" y="173291"/>
                </a:lnTo>
                <a:lnTo>
                  <a:pt x="21516" y="117983"/>
                </a:lnTo>
                <a:lnTo>
                  <a:pt x="21462" y="116713"/>
                </a:lnTo>
                <a:lnTo>
                  <a:pt x="24971" y="78216"/>
                </a:lnTo>
                <a:lnTo>
                  <a:pt x="43412" y="34170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7021448" y="4981194"/>
            <a:ext cx="755650" cy="64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00AFEF"/>
                </a:solidFill>
                <a:latin typeface="Cambria Math"/>
                <a:cs typeface="Cambria Math"/>
              </a:rPr>
              <a:t>𝜕𝑥</a:t>
            </a:r>
            <a:endParaRPr sz="2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𝜕𝑣</a:t>
            </a:r>
            <a:r>
              <a:rPr dirty="0" sz="2000" spc="470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>
                <a:solidFill>
                  <a:srgbClr val="00AF50"/>
                </a:solidFill>
                <a:latin typeface="Cambria Math"/>
                <a:cs typeface="Cambria Math"/>
              </a:rPr>
              <a:t>𝑥,</a:t>
            </a:r>
            <a:r>
              <a:rPr dirty="0" sz="2000" spc="-95">
                <a:solidFill>
                  <a:srgbClr val="00AF50"/>
                </a:solidFill>
                <a:latin typeface="Cambria Math"/>
                <a:cs typeface="Cambria Math"/>
              </a:rPr>
              <a:t> </a:t>
            </a:r>
            <a:r>
              <a:rPr dirty="0" sz="2000" spc="-50">
                <a:solidFill>
                  <a:srgbClr val="00AF50"/>
                </a:solidFill>
                <a:latin typeface="Cambria Math"/>
                <a:cs typeface="Cambria Math"/>
              </a:rPr>
              <a:t>𝑡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300341" y="5654751"/>
            <a:ext cx="3028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00AF50"/>
                </a:solidFill>
                <a:latin typeface="Cambria Math"/>
                <a:cs typeface="Cambria Math"/>
              </a:rPr>
              <a:t>𝜕𝑥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549144" y="4026153"/>
            <a:ext cx="7398384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Martinez,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J.A.,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Gustavsen,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B.,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Durbak,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D.,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al.: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‘Parameter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determination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modeling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transients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–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Overhead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Lines’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5244" y="1588008"/>
            <a:ext cx="6001511" cy="2337816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MODELO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250"/>
              <a:t> </a:t>
            </a:r>
            <a:r>
              <a:rPr dirty="0"/>
              <a:t>LÍNEA</a:t>
            </a:r>
            <a:r>
              <a:rPr dirty="0" spc="-254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TRANSMISIÓN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814829"/>
            <a:ext cx="87077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MODELO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PARÁMETROS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CONCENTRADOS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(MODELO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PI)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6939" y="4322445"/>
            <a:ext cx="46805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Modelo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simple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y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rápido</a:t>
            </a:r>
            <a:r>
              <a:rPr dirty="0" sz="2000" spc="-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dirty="0" sz="2000" spc="-1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los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Arial MT"/>
                <a:cs typeface="Arial MT"/>
              </a:rPr>
              <a:t>cálculos.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7011" y="2206751"/>
            <a:ext cx="3922776" cy="165963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MODELO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250"/>
              <a:t> </a:t>
            </a:r>
            <a:r>
              <a:rPr dirty="0"/>
              <a:t>LÍNEA</a:t>
            </a:r>
            <a:r>
              <a:rPr dirty="0" spc="-254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TRANSMISIÓN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805685"/>
            <a:ext cx="63011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MODELO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PARÁMETROS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DISTRIBUIDOS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9167" y="2424683"/>
            <a:ext cx="6028944" cy="356311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MODELO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250"/>
              <a:t> </a:t>
            </a:r>
            <a:r>
              <a:rPr dirty="0"/>
              <a:t>LÍNEA</a:t>
            </a:r>
            <a:r>
              <a:rPr dirty="0" spc="-254"/>
              <a:t> </a:t>
            </a:r>
            <a:r>
              <a:rPr dirty="0"/>
              <a:t>DE</a:t>
            </a:r>
            <a:r>
              <a:rPr dirty="0" spc="-105"/>
              <a:t> </a:t>
            </a:r>
            <a:r>
              <a:rPr dirty="0" spc="-10"/>
              <a:t>TRANSMISIÓN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16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679294"/>
            <a:ext cx="10152380" cy="317563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2400">
                <a:latin typeface="Arial MT"/>
                <a:cs typeface="Arial MT"/>
              </a:rPr>
              <a:t>MODELO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PARÁMETROS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DISTRIBUIDOS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CONSTANTES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(Bergeron)</a:t>
            </a:r>
            <a:endParaRPr sz="2400">
              <a:latin typeface="Arial MT"/>
              <a:cs typeface="Arial MT"/>
            </a:endParaRPr>
          </a:p>
          <a:p>
            <a:pPr marL="241300" marR="140970" indent="-228600">
              <a:lnSpc>
                <a:spcPts val="2160"/>
              </a:lnSpc>
              <a:spcBef>
                <a:spcPts val="1105"/>
              </a:spcBef>
              <a:buChar char="•"/>
              <a:tabLst>
                <a:tab pos="241300" algn="l"/>
              </a:tabLst>
            </a:pP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Simple</a:t>
            </a:r>
            <a:r>
              <a:rPr dirty="0" sz="20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y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rápido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los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cálculos.</a:t>
            </a:r>
            <a:r>
              <a:rPr dirty="0" sz="2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Se</a:t>
            </a:r>
            <a:r>
              <a:rPr dirty="0" sz="2000" spc="-1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puede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usar</a:t>
            </a:r>
            <a:r>
              <a:rPr dirty="0" sz="2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para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transitorios</a:t>
            </a:r>
            <a:r>
              <a:rPr dirty="0" sz="2000" spc="-6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los</a:t>
            </a:r>
            <a:r>
              <a:rPr dirty="0" sz="2000" spc="-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cuales</a:t>
            </a:r>
            <a:r>
              <a:rPr dirty="0" sz="2000" spc="-4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solo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una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frecuencia</a:t>
            </a:r>
            <a:r>
              <a:rPr dirty="0" sz="2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es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dirty="0" sz="2000" spc="-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Arial MT"/>
                <a:cs typeface="Arial MT"/>
              </a:rPr>
              <a:t>interés: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006FC0"/>
              </a:buClr>
              <a:buFont typeface="Arial MT"/>
              <a:buChar char="•"/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Clr>
                <a:srgbClr val="006FC0"/>
              </a:buClr>
              <a:buFont typeface="Arial MT"/>
              <a:buChar char="•"/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ts val="2700"/>
              </a:lnSpc>
            </a:pPr>
            <a:r>
              <a:rPr dirty="0" sz="2400">
                <a:latin typeface="Arial MT"/>
                <a:cs typeface="Arial MT"/>
              </a:rPr>
              <a:t>MODELO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PARÁMETROS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DISTRIBUIDOS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DEPENDIENTES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DE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700"/>
              </a:lnSpc>
            </a:pPr>
            <a:r>
              <a:rPr dirty="0" sz="2400" spc="-20">
                <a:latin typeface="Arial MT"/>
                <a:cs typeface="Arial MT"/>
              </a:rPr>
              <a:t>FRECUENCIA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(J.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Marti)</a:t>
            </a:r>
            <a:endParaRPr sz="2400">
              <a:latin typeface="Arial MT"/>
              <a:cs typeface="Arial MT"/>
            </a:endParaRPr>
          </a:p>
          <a:p>
            <a:pPr marL="241300" marR="5080" indent="-228600">
              <a:lnSpc>
                <a:spcPts val="2160"/>
              </a:lnSpc>
              <a:spcBef>
                <a:spcPts val="1105"/>
              </a:spcBef>
              <a:buChar char="•"/>
              <a:tabLst>
                <a:tab pos="241300" algn="l"/>
              </a:tabLst>
            </a:pP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Más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complejo,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más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lento</a:t>
            </a:r>
            <a:r>
              <a:rPr dirty="0" sz="2000" spc="-1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los</a:t>
            </a:r>
            <a:r>
              <a:rPr dirty="0" sz="20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cálculos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pero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ofrece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una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mayor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exactitud.</a:t>
            </a:r>
            <a:r>
              <a:rPr dirty="0" sz="2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Necesario</a:t>
            </a:r>
            <a:r>
              <a:rPr dirty="0" sz="2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en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caso</a:t>
            </a:r>
            <a:r>
              <a:rPr dirty="0" sz="2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un</a:t>
            </a:r>
            <a:r>
              <a:rPr dirty="0" sz="20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amplio</a:t>
            </a:r>
            <a:r>
              <a:rPr dirty="0" sz="2000" spc="-1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rango</a:t>
            </a:r>
            <a:r>
              <a:rPr dirty="0" sz="2000" spc="-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dirty="0" sz="20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frecuencia</a:t>
            </a:r>
            <a:r>
              <a:rPr dirty="0" sz="2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sea</a:t>
            </a:r>
            <a:r>
              <a:rPr dirty="0" sz="2000" spc="-2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dirty="0" sz="2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Arial MT"/>
                <a:cs typeface="Arial MT"/>
              </a:rPr>
              <a:t>interés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30852" y="4666233"/>
            <a:ext cx="248221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U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I: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Ondas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incidentes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U</a:t>
            </a:r>
            <a:r>
              <a:rPr dirty="0" baseline="-20833" sz="1800">
                <a:latin typeface="Calibri"/>
                <a:cs typeface="Calibri"/>
              </a:rPr>
              <a:t>t</a:t>
            </a:r>
            <a:r>
              <a:rPr dirty="0" baseline="-20833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</a:t>
            </a:r>
            <a:r>
              <a:rPr dirty="0" baseline="-20833" sz="1800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Ondas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transmitidas</a:t>
            </a:r>
            <a:endParaRPr sz="1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U</a:t>
            </a:r>
            <a:r>
              <a:rPr dirty="0" baseline="-20833" sz="1800">
                <a:latin typeface="Calibri"/>
                <a:cs typeface="Calibri"/>
              </a:rPr>
              <a:t>r</a:t>
            </a:r>
            <a:r>
              <a:rPr dirty="0" baseline="-20833" sz="1800" spc="-37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</a:t>
            </a:r>
            <a:r>
              <a:rPr dirty="0" baseline="-20833" sz="1800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Ondas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refletidas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262145" y="2280241"/>
            <a:ext cx="3068320" cy="1022350"/>
            <a:chOff x="4262145" y="2280241"/>
            <a:chExt cx="3068320" cy="1022350"/>
          </a:xfrm>
        </p:grpSpPr>
        <p:sp>
          <p:nvSpPr>
            <p:cNvPr id="4" name="object 4" descr=""/>
            <p:cNvSpPr/>
            <p:nvPr/>
          </p:nvSpPr>
          <p:spPr>
            <a:xfrm>
              <a:off x="5856262" y="2963255"/>
              <a:ext cx="1457960" cy="0"/>
            </a:xfrm>
            <a:custGeom>
              <a:avLst/>
              <a:gdLst/>
              <a:ahLst/>
              <a:cxnLst/>
              <a:rect l="l" t="t" r="r" b="b"/>
              <a:pathLst>
                <a:path w="1457959" h="0">
                  <a:moveTo>
                    <a:pt x="0" y="0"/>
                  </a:moveTo>
                  <a:lnTo>
                    <a:pt x="968768" y="0"/>
                  </a:lnTo>
                </a:path>
                <a:path w="1457959" h="0">
                  <a:moveTo>
                    <a:pt x="1258402" y="0"/>
                  </a:moveTo>
                  <a:lnTo>
                    <a:pt x="1457559" y="0"/>
                  </a:lnTo>
                </a:path>
              </a:pathLst>
            </a:custGeom>
            <a:ln w="31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267860" y="2964007"/>
              <a:ext cx="1593215" cy="0"/>
            </a:xfrm>
            <a:custGeom>
              <a:avLst/>
              <a:gdLst/>
              <a:ahLst/>
              <a:cxnLst/>
              <a:rect l="l" t="t" r="r" b="b"/>
              <a:pathLst>
                <a:path w="1593214" h="0">
                  <a:moveTo>
                    <a:pt x="421141" y="0"/>
                  </a:moveTo>
                  <a:lnTo>
                    <a:pt x="1593183" y="0"/>
                  </a:lnTo>
                </a:path>
                <a:path w="1593214" h="0">
                  <a:moveTo>
                    <a:pt x="0" y="0"/>
                  </a:moveTo>
                  <a:lnTo>
                    <a:pt x="131507" y="0"/>
                  </a:lnTo>
                </a:path>
              </a:pathLst>
            </a:custGeom>
            <a:ln w="110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847577" y="2285321"/>
              <a:ext cx="0" cy="1012190"/>
            </a:xfrm>
            <a:custGeom>
              <a:avLst/>
              <a:gdLst/>
              <a:ahLst/>
              <a:cxnLst/>
              <a:rect l="l" t="t" r="r" b="b"/>
              <a:pathLst>
                <a:path w="0" h="1012189">
                  <a:moveTo>
                    <a:pt x="0" y="0"/>
                  </a:moveTo>
                  <a:lnTo>
                    <a:pt x="0" y="1012085"/>
                  </a:lnTo>
                </a:path>
              </a:pathLst>
            </a:custGeom>
            <a:ln w="957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825030" y="2842473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5">
                  <a:moveTo>
                    <a:pt x="289634" y="0"/>
                  </a:moveTo>
                  <a:lnTo>
                    <a:pt x="0" y="0"/>
                  </a:lnTo>
                  <a:lnTo>
                    <a:pt x="0" y="249126"/>
                  </a:lnTo>
                  <a:lnTo>
                    <a:pt x="289634" y="249126"/>
                  </a:lnTo>
                  <a:lnTo>
                    <a:pt x="28963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825030" y="2842473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5">
                  <a:moveTo>
                    <a:pt x="0" y="249126"/>
                  </a:moveTo>
                  <a:lnTo>
                    <a:pt x="289634" y="249126"/>
                  </a:lnTo>
                  <a:lnTo>
                    <a:pt x="289634" y="0"/>
                  </a:lnTo>
                  <a:lnTo>
                    <a:pt x="0" y="0"/>
                  </a:lnTo>
                  <a:lnTo>
                    <a:pt x="0" y="249126"/>
                  </a:lnTo>
                  <a:close/>
                </a:path>
              </a:pathLst>
            </a:custGeom>
            <a:ln w="3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6856410" y="2831137"/>
            <a:ext cx="243840" cy="245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50" spc="-25">
                <a:latin typeface="Times New Roman"/>
                <a:cs typeface="Times New Roman"/>
              </a:rPr>
              <a:t>Z</a:t>
            </a:r>
            <a:r>
              <a:rPr dirty="0" baseline="-12345" sz="1350" spc="-37">
                <a:latin typeface="Times New Roman"/>
                <a:cs typeface="Times New Roman"/>
              </a:rPr>
              <a:t>2</a:t>
            </a:r>
            <a:endParaRPr baseline="-12345" sz="135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397462" y="2573003"/>
            <a:ext cx="1104265" cy="520700"/>
            <a:chOff x="4397462" y="2573003"/>
            <a:chExt cx="1104265" cy="520700"/>
          </a:xfrm>
        </p:grpSpPr>
        <p:sp>
          <p:nvSpPr>
            <p:cNvPr id="11" name="object 11" descr=""/>
            <p:cNvSpPr/>
            <p:nvPr/>
          </p:nvSpPr>
          <p:spPr>
            <a:xfrm>
              <a:off x="4765443" y="2578083"/>
              <a:ext cx="731520" cy="0"/>
            </a:xfrm>
            <a:custGeom>
              <a:avLst/>
              <a:gdLst/>
              <a:ahLst/>
              <a:cxnLst/>
              <a:rect l="l" t="t" r="r" b="b"/>
              <a:pathLst>
                <a:path w="731520" h="0">
                  <a:moveTo>
                    <a:pt x="0" y="0"/>
                  </a:moveTo>
                  <a:lnTo>
                    <a:pt x="730925" y="0"/>
                  </a:lnTo>
                </a:path>
              </a:pathLst>
            </a:custGeom>
            <a:ln w="9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496368" y="2578083"/>
              <a:ext cx="0" cy="380365"/>
            </a:xfrm>
            <a:custGeom>
              <a:avLst/>
              <a:gdLst/>
              <a:ahLst/>
              <a:cxnLst/>
              <a:rect l="l" t="t" r="r" b="b"/>
              <a:pathLst>
                <a:path w="0" h="380364">
                  <a:moveTo>
                    <a:pt x="0" y="0"/>
                  </a:moveTo>
                  <a:lnTo>
                    <a:pt x="0" y="380300"/>
                  </a:lnTo>
                </a:path>
              </a:pathLst>
            </a:custGeom>
            <a:ln w="9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99367" y="2842472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5">
                  <a:moveTo>
                    <a:pt x="289634" y="0"/>
                  </a:moveTo>
                  <a:lnTo>
                    <a:pt x="0" y="0"/>
                  </a:lnTo>
                  <a:lnTo>
                    <a:pt x="0" y="249126"/>
                  </a:lnTo>
                  <a:lnTo>
                    <a:pt x="289634" y="249126"/>
                  </a:lnTo>
                  <a:lnTo>
                    <a:pt x="28963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99367" y="2842472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5">
                  <a:moveTo>
                    <a:pt x="0" y="249126"/>
                  </a:moveTo>
                  <a:lnTo>
                    <a:pt x="289634" y="249126"/>
                  </a:lnTo>
                  <a:lnTo>
                    <a:pt x="289634" y="0"/>
                  </a:lnTo>
                  <a:lnTo>
                    <a:pt x="0" y="0"/>
                  </a:lnTo>
                  <a:lnTo>
                    <a:pt x="0" y="249126"/>
                  </a:lnTo>
                  <a:close/>
                </a:path>
              </a:pathLst>
            </a:custGeom>
            <a:ln w="3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4422931" y="2831137"/>
            <a:ext cx="244475" cy="245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50" spc="-25">
                <a:latin typeface="Times New Roman"/>
                <a:cs typeface="Times New Roman"/>
              </a:rPr>
              <a:t>Z</a:t>
            </a:r>
            <a:r>
              <a:rPr dirty="0" baseline="-12345" sz="1350" spc="-37">
                <a:latin typeface="Times New Roman"/>
                <a:cs typeface="Times New Roman"/>
              </a:rPr>
              <a:t>1</a:t>
            </a:r>
            <a:endParaRPr baseline="-12345" sz="1350">
              <a:latin typeface="Times New Roman"/>
              <a:cs typeface="Times New Roman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763070" y="2468045"/>
            <a:ext cx="1047115" cy="491490"/>
            <a:chOff x="4763070" y="2468045"/>
            <a:chExt cx="1047115" cy="491490"/>
          </a:xfrm>
        </p:grpSpPr>
        <p:sp>
          <p:nvSpPr>
            <p:cNvPr id="17" name="object 17" descr=""/>
            <p:cNvSpPr/>
            <p:nvPr/>
          </p:nvSpPr>
          <p:spPr>
            <a:xfrm>
              <a:off x="5518081" y="2755214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 h="0">
                  <a:moveTo>
                    <a:pt x="0" y="0"/>
                  </a:moveTo>
                  <a:lnTo>
                    <a:pt x="215823" y="0"/>
                  </a:lnTo>
                </a:path>
              </a:pathLst>
            </a:custGeom>
            <a:ln w="19127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23431" y="2713134"/>
              <a:ext cx="84455" cy="84455"/>
            </a:xfrm>
            <a:custGeom>
              <a:avLst/>
              <a:gdLst/>
              <a:ahLst/>
              <a:cxnLst/>
              <a:rect l="l" t="t" r="r" b="b"/>
              <a:pathLst>
                <a:path w="84454" h="84455">
                  <a:moveTo>
                    <a:pt x="0" y="0"/>
                  </a:moveTo>
                  <a:lnTo>
                    <a:pt x="0" y="84159"/>
                  </a:lnTo>
                  <a:lnTo>
                    <a:pt x="84296" y="42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8150" y="2587685"/>
              <a:ext cx="718664" cy="366337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4768150" y="2587685"/>
              <a:ext cx="718820" cy="366395"/>
            </a:xfrm>
            <a:custGeom>
              <a:avLst/>
              <a:gdLst/>
              <a:ahLst/>
              <a:cxnLst/>
              <a:rect l="l" t="t" r="r" b="b"/>
              <a:pathLst>
                <a:path w="718820" h="366394">
                  <a:moveTo>
                    <a:pt x="0" y="366337"/>
                  </a:moveTo>
                  <a:lnTo>
                    <a:pt x="718664" y="366337"/>
                  </a:lnTo>
                  <a:lnTo>
                    <a:pt x="718663" y="0"/>
                  </a:lnTo>
                  <a:lnTo>
                    <a:pt x="0" y="0"/>
                  </a:lnTo>
                  <a:lnTo>
                    <a:pt x="0" y="366337"/>
                  </a:lnTo>
                  <a:close/>
                </a:path>
              </a:pathLst>
            </a:custGeom>
            <a:ln w="956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518081" y="2469950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5">
                  <a:moveTo>
                    <a:pt x="0" y="249126"/>
                  </a:moveTo>
                  <a:lnTo>
                    <a:pt x="289634" y="249126"/>
                  </a:lnTo>
                  <a:lnTo>
                    <a:pt x="289634" y="0"/>
                  </a:lnTo>
                  <a:lnTo>
                    <a:pt x="0" y="0"/>
                  </a:lnTo>
                  <a:lnTo>
                    <a:pt x="0" y="249126"/>
                  </a:lnTo>
                  <a:close/>
                </a:path>
              </a:pathLst>
            </a:custGeom>
            <a:ln w="31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5599103" y="2476964"/>
            <a:ext cx="137160" cy="2108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00" spc="-5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4257578" y="3394924"/>
            <a:ext cx="3091180" cy="1022350"/>
            <a:chOff x="4257578" y="3394924"/>
            <a:chExt cx="3091180" cy="1022350"/>
          </a:xfrm>
        </p:grpSpPr>
        <p:sp>
          <p:nvSpPr>
            <p:cNvPr id="24" name="object 24" descr=""/>
            <p:cNvSpPr/>
            <p:nvPr/>
          </p:nvSpPr>
          <p:spPr>
            <a:xfrm>
              <a:off x="5863341" y="4077910"/>
              <a:ext cx="1468755" cy="0"/>
            </a:xfrm>
            <a:custGeom>
              <a:avLst/>
              <a:gdLst/>
              <a:ahLst/>
              <a:cxnLst/>
              <a:rect l="l" t="t" r="r" b="b"/>
              <a:pathLst>
                <a:path w="1468754" h="0">
                  <a:moveTo>
                    <a:pt x="0" y="0"/>
                  </a:moveTo>
                  <a:lnTo>
                    <a:pt x="969015" y="0"/>
                  </a:lnTo>
                </a:path>
                <a:path w="1468754" h="0">
                  <a:moveTo>
                    <a:pt x="1258723" y="0"/>
                  </a:moveTo>
                  <a:lnTo>
                    <a:pt x="1468662" y="0"/>
                  </a:lnTo>
                </a:path>
              </a:pathLst>
            </a:custGeom>
            <a:ln w="318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263293" y="4078669"/>
              <a:ext cx="1605280" cy="0"/>
            </a:xfrm>
            <a:custGeom>
              <a:avLst/>
              <a:gdLst/>
              <a:ahLst/>
              <a:cxnLst/>
              <a:rect l="l" t="t" r="r" b="b"/>
              <a:pathLst>
                <a:path w="1605279" h="0">
                  <a:moveTo>
                    <a:pt x="468708" y="0"/>
                  </a:moveTo>
                  <a:lnTo>
                    <a:pt x="1604829" y="0"/>
                  </a:lnTo>
                </a:path>
                <a:path w="1605279" h="0">
                  <a:moveTo>
                    <a:pt x="0" y="0"/>
                  </a:moveTo>
                  <a:lnTo>
                    <a:pt x="178999" y="0"/>
                  </a:lnTo>
                </a:path>
              </a:pathLst>
            </a:custGeom>
            <a:ln w="110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854654" y="3400004"/>
              <a:ext cx="0" cy="1012190"/>
            </a:xfrm>
            <a:custGeom>
              <a:avLst/>
              <a:gdLst/>
              <a:ahLst/>
              <a:cxnLst/>
              <a:rect l="l" t="t" r="r" b="b"/>
              <a:pathLst>
                <a:path w="0" h="1012189">
                  <a:moveTo>
                    <a:pt x="0" y="0"/>
                  </a:moveTo>
                  <a:lnTo>
                    <a:pt x="0" y="1012045"/>
                  </a:lnTo>
                </a:path>
              </a:pathLst>
            </a:custGeom>
            <a:ln w="958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832357" y="3957133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4">
                  <a:moveTo>
                    <a:pt x="289708" y="0"/>
                  </a:moveTo>
                  <a:lnTo>
                    <a:pt x="0" y="0"/>
                  </a:lnTo>
                  <a:lnTo>
                    <a:pt x="0" y="249116"/>
                  </a:lnTo>
                  <a:lnTo>
                    <a:pt x="289708" y="249116"/>
                  </a:lnTo>
                  <a:lnTo>
                    <a:pt x="28970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832357" y="3957133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4">
                  <a:moveTo>
                    <a:pt x="0" y="249116"/>
                  </a:moveTo>
                  <a:lnTo>
                    <a:pt x="289708" y="249116"/>
                  </a:lnTo>
                  <a:lnTo>
                    <a:pt x="289708" y="0"/>
                  </a:lnTo>
                  <a:lnTo>
                    <a:pt x="0" y="0"/>
                  </a:lnTo>
                  <a:lnTo>
                    <a:pt x="0" y="249116"/>
                  </a:lnTo>
                  <a:close/>
                </a:path>
              </a:pathLst>
            </a:custGeom>
            <a:ln w="3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6863627" y="3945938"/>
            <a:ext cx="243840" cy="2457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450" spc="-25">
                <a:latin typeface="Times New Roman"/>
                <a:cs typeface="Times New Roman"/>
              </a:rPr>
              <a:t>Z</a:t>
            </a:r>
            <a:r>
              <a:rPr dirty="0" baseline="-12345" sz="1350" spc="-37">
                <a:latin typeface="Times New Roman"/>
                <a:cs typeface="Times New Roman"/>
              </a:rPr>
              <a:t>2</a:t>
            </a:r>
            <a:endParaRPr baseline="-12345" sz="1350">
              <a:latin typeface="Times New Roman"/>
              <a:cs typeface="Times New Roman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4440388" y="3687674"/>
            <a:ext cx="1372235" cy="520700"/>
            <a:chOff x="4440388" y="3687674"/>
            <a:chExt cx="1372235" cy="520700"/>
          </a:xfrm>
        </p:grpSpPr>
        <p:sp>
          <p:nvSpPr>
            <p:cNvPr id="31" name="object 31" descr=""/>
            <p:cNvSpPr/>
            <p:nvPr/>
          </p:nvSpPr>
          <p:spPr>
            <a:xfrm>
              <a:off x="5130351" y="3692754"/>
              <a:ext cx="676910" cy="380365"/>
            </a:xfrm>
            <a:custGeom>
              <a:avLst/>
              <a:gdLst/>
              <a:ahLst/>
              <a:cxnLst/>
              <a:rect l="l" t="t" r="r" b="b"/>
              <a:pathLst>
                <a:path w="676910" h="380364">
                  <a:moveTo>
                    <a:pt x="0" y="0"/>
                  </a:moveTo>
                  <a:lnTo>
                    <a:pt x="676777" y="0"/>
                  </a:lnTo>
                </a:path>
                <a:path w="676910" h="380364">
                  <a:moveTo>
                    <a:pt x="676777" y="0"/>
                  </a:moveTo>
                  <a:lnTo>
                    <a:pt x="676777" y="380285"/>
                  </a:lnTo>
                </a:path>
              </a:pathLst>
            </a:custGeom>
            <a:ln w="9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442293" y="3957133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4">
                  <a:moveTo>
                    <a:pt x="289708" y="0"/>
                  </a:moveTo>
                  <a:lnTo>
                    <a:pt x="0" y="0"/>
                  </a:lnTo>
                  <a:lnTo>
                    <a:pt x="0" y="249116"/>
                  </a:lnTo>
                  <a:lnTo>
                    <a:pt x="289708" y="249116"/>
                  </a:lnTo>
                  <a:lnTo>
                    <a:pt x="28970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442293" y="3957133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4">
                  <a:moveTo>
                    <a:pt x="0" y="249116"/>
                  </a:moveTo>
                  <a:lnTo>
                    <a:pt x="289708" y="249116"/>
                  </a:lnTo>
                  <a:lnTo>
                    <a:pt x="289708" y="0"/>
                  </a:lnTo>
                  <a:lnTo>
                    <a:pt x="0" y="0"/>
                  </a:lnTo>
                  <a:lnTo>
                    <a:pt x="0" y="249116"/>
                  </a:lnTo>
                  <a:close/>
                </a:path>
              </a:pathLst>
            </a:custGeom>
            <a:ln w="31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4466320" y="3945937"/>
            <a:ext cx="243840" cy="2457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450" spc="-25">
                <a:latin typeface="Times New Roman"/>
                <a:cs typeface="Times New Roman"/>
              </a:rPr>
              <a:t>Z</a:t>
            </a:r>
            <a:r>
              <a:rPr dirty="0" baseline="-12345" sz="1350" spc="-37">
                <a:latin typeface="Times New Roman"/>
                <a:cs typeface="Times New Roman"/>
              </a:rPr>
              <a:t>1</a:t>
            </a:r>
            <a:endParaRPr baseline="-12345" sz="1350">
              <a:latin typeface="Times New Roman"/>
              <a:cs typeface="Times New Roman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4985491" y="3253515"/>
            <a:ext cx="1684020" cy="1037590"/>
            <a:chOff x="4985491" y="3253515"/>
            <a:chExt cx="1684020" cy="1037590"/>
          </a:xfrm>
        </p:grpSpPr>
        <p:sp>
          <p:nvSpPr>
            <p:cNvPr id="36" name="object 36" descr=""/>
            <p:cNvSpPr/>
            <p:nvPr/>
          </p:nvSpPr>
          <p:spPr>
            <a:xfrm>
              <a:off x="5438162" y="3562655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5" h="0">
                  <a:moveTo>
                    <a:pt x="0" y="0"/>
                  </a:moveTo>
                  <a:lnTo>
                    <a:pt x="215917" y="0"/>
                  </a:lnTo>
                </a:path>
              </a:pathLst>
            </a:custGeom>
            <a:ln w="1912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643604" y="3520577"/>
              <a:ext cx="84455" cy="84455"/>
            </a:xfrm>
            <a:custGeom>
              <a:avLst/>
              <a:gdLst/>
              <a:ahLst/>
              <a:cxnLst/>
              <a:rect l="l" t="t" r="r" b="b"/>
              <a:pathLst>
                <a:path w="84454" h="84454">
                  <a:moveTo>
                    <a:pt x="0" y="0"/>
                  </a:moveTo>
                  <a:lnTo>
                    <a:pt x="0" y="84156"/>
                  </a:lnTo>
                  <a:lnTo>
                    <a:pt x="84317" y="420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311417" y="3914685"/>
              <a:ext cx="1042669" cy="371475"/>
            </a:xfrm>
            <a:custGeom>
              <a:avLst/>
              <a:gdLst/>
              <a:ahLst/>
              <a:cxnLst/>
              <a:rect l="l" t="t" r="r" b="b"/>
              <a:pathLst>
                <a:path w="1042670" h="371475">
                  <a:moveTo>
                    <a:pt x="541064" y="0"/>
                  </a:moveTo>
                  <a:lnTo>
                    <a:pt x="1042627" y="0"/>
                  </a:lnTo>
                </a:path>
                <a:path w="1042670" h="371475">
                  <a:moveTo>
                    <a:pt x="1042627" y="0"/>
                  </a:moveTo>
                  <a:lnTo>
                    <a:pt x="1042627" y="166005"/>
                  </a:lnTo>
                </a:path>
                <a:path w="1042670" h="371475">
                  <a:moveTo>
                    <a:pt x="0" y="370862"/>
                  </a:moveTo>
                  <a:lnTo>
                    <a:pt x="535571" y="370862"/>
                  </a:lnTo>
                </a:path>
                <a:path w="1042670" h="371475">
                  <a:moveTo>
                    <a:pt x="0" y="172061"/>
                  </a:moveTo>
                  <a:lnTo>
                    <a:pt x="0" y="370862"/>
                  </a:lnTo>
                </a:path>
              </a:pathLst>
            </a:custGeom>
            <a:ln w="9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4423" y="3699996"/>
              <a:ext cx="676790" cy="366323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5124423" y="3699996"/>
              <a:ext cx="676910" cy="366395"/>
            </a:xfrm>
            <a:custGeom>
              <a:avLst/>
              <a:gdLst/>
              <a:ahLst/>
              <a:cxnLst/>
              <a:rect l="l" t="t" r="r" b="b"/>
              <a:pathLst>
                <a:path w="676910" h="366395">
                  <a:moveTo>
                    <a:pt x="0" y="366323"/>
                  </a:moveTo>
                  <a:lnTo>
                    <a:pt x="676790" y="366323"/>
                  </a:lnTo>
                  <a:lnTo>
                    <a:pt x="676790" y="0"/>
                  </a:lnTo>
                  <a:lnTo>
                    <a:pt x="0" y="0"/>
                  </a:lnTo>
                  <a:lnTo>
                    <a:pt x="0" y="366323"/>
                  </a:lnTo>
                  <a:close/>
                </a:path>
              </a:pathLst>
            </a:custGeom>
            <a:ln w="95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9253" y="3925128"/>
              <a:ext cx="486091" cy="130901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5859253" y="3925128"/>
              <a:ext cx="486409" cy="131445"/>
            </a:xfrm>
            <a:custGeom>
              <a:avLst/>
              <a:gdLst/>
              <a:ahLst/>
              <a:cxnLst/>
              <a:rect l="l" t="t" r="r" b="b"/>
              <a:pathLst>
                <a:path w="486410" h="131445">
                  <a:moveTo>
                    <a:pt x="0" y="130901"/>
                  </a:moveTo>
                  <a:lnTo>
                    <a:pt x="486091" y="130901"/>
                  </a:lnTo>
                  <a:lnTo>
                    <a:pt x="486091" y="0"/>
                  </a:lnTo>
                  <a:lnTo>
                    <a:pt x="0" y="0"/>
                  </a:lnTo>
                  <a:lnTo>
                    <a:pt x="0" y="130901"/>
                  </a:lnTo>
                  <a:close/>
                </a:path>
              </a:pathLst>
            </a:custGeom>
            <a:ln w="95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23401" y="4086747"/>
              <a:ext cx="519244" cy="187949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5323401" y="4086747"/>
              <a:ext cx="519430" cy="187960"/>
            </a:xfrm>
            <a:custGeom>
              <a:avLst/>
              <a:gdLst/>
              <a:ahLst/>
              <a:cxnLst/>
              <a:rect l="l" t="t" r="r" b="b"/>
              <a:pathLst>
                <a:path w="519429" h="187960">
                  <a:moveTo>
                    <a:pt x="0" y="187949"/>
                  </a:moveTo>
                  <a:lnTo>
                    <a:pt x="519244" y="187949"/>
                  </a:lnTo>
                  <a:lnTo>
                    <a:pt x="519244" y="0"/>
                  </a:lnTo>
                  <a:lnTo>
                    <a:pt x="0" y="0"/>
                  </a:lnTo>
                  <a:lnTo>
                    <a:pt x="0" y="187949"/>
                  </a:lnTo>
                  <a:close/>
                </a:path>
              </a:pathLst>
            </a:custGeom>
            <a:ln w="95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379723" y="3996381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 h="0">
                  <a:moveTo>
                    <a:pt x="0" y="0"/>
                  </a:moveTo>
                  <a:lnTo>
                    <a:pt x="215904" y="0"/>
                  </a:lnTo>
                </a:path>
              </a:pathLst>
            </a:custGeom>
            <a:ln w="191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585152" y="3954302"/>
              <a:ext cx="84455" cy="84455"/>
            </a:xfrm>
            <a:custGeom>
              <a:avLst/>
              <a:gdLst/>
              <a:ahLst/>
              <a:cxnLst/>
              <a:rect l="l" t="t" r="r" b="b"/>
              <a:pathLst>
                <a:path w="84454" h="84454">
                  <a:moveTo>
                    <a:pt x="0" y="0"/>
                  </a:moveTo>
                  <a:lnTo>
                    <a:pt x="0" y="84156"/>
                  </a:lnTo>
                  <a:lnTo>
                    <a:pt x="84317" y="420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059269" y="4183820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5" h="0">
                  <a:moveTo>
                    <a:pt x="215930" y="0"/>
                  </a:moveTo>
                  <a:lnTo>
                    <a:pt x="0" y="0"/>
                  </a:lnTo>
                </a:path>
              </a:pathLst>
            </a:custGeom>
            <a:ln w="1912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985491" y="4141742"/>
              <a:ext cx="84455" cy="84455"/>
            </a:xfrm>
            <a:custGeom>
              <a:avLst/>
              <a:gdLst/>
              <a:ahLst/>
              <a:cxnLst/>
              <a:rect l="l" t="t" r="r" b="b"/>
              <a:pathLst>
                <a:path w="84454" h="84454">
                  <a:moveTo>
                    <a:pt x="84317" y="0"/>
                  </a:moveTo>
                  <a:lnTo>
                    <a:pt x="0" y="42078"/>
                  </a:lnTo>
                  <a:lnTo>
                    <a:pt x="84317" y="84156"/>
                  </a:lnTo>
                  <a:lnTo>
                    <a:pt x="8431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401957" y="3255420"/>
              <a:ext cx="290195" cy="249554"/>
            </a:xfrm>
            <a:custGeom>
              <a:avLst/>
              <a:gdLst/>
              <a:ahLst/>
              <a:cxnLst/>
              <a:rect l="l" t="t" r="r" b="b"/>
              <a:pathLst>
                <a:path w="290195" h="249554">
                  <a:moveTo>
                    <a:pt x="0" y="249116"/>
                  </a:moveTo>
                  <a:lnTo>
                    <a:pt x="289708" y="249116"/>
                  </a:lnTo>
                  <a:lnTo>
                    <a:pt x="289708" y="0"/>
                  </a:lnTo>
                  <a:lnTo>
                    <a:pt x="0" y="0"/>
                  </a:lnTo>
                  <a:lnTo>
                    <a:pt x="0" y="249116"/>
                  </a:lnTo>
                  <a:close/>
                </a:path>
              </a:pathLst>
            </a:custGeom>
            <a:ln w="31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5482773" y="3260253"/>
            <a:ext cx="137160" cy="2108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00" spc="-5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6322490" y="3626818"/>
            <a:ext cx="290195" cy="249554"/>
          </a:xfrm>
          <a:custGeom>
            <a:avLst/>
            <a:gdLst/>
            <a:ahLst/>
            <a:cxnLst/>
            <a:rect l="l" t="t" r="r" b="b"/>
            <a:pathLst>
              <a:path w="290195" h="249554">
                <a:moveTo>
                  <a:pt x="0" y="249116"/>
                </a:moveTo>
                <a:lnTo>
                  <a:pt x="289708" y="249116"/>
                </a:lnTo>
                <a:lnTo>
                  <a:pt x="289708" y="0"/>
                </a:lnTo>
                <a:lnTo>
                  <a:pt x="0" y="0"/>
                </a:lnTo>
                <a:lnTo>
                  <a:pt x="0" y="249116"/>
                </a:lnTo>
                <a:close/>
              </a:path>
            </a:pathLst>
          </a:custGeom>
          <a:ln w="31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6366663" y="3634495"/>
            <a:ext cx="214629" cy="2108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1200" spc="-25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dirty="0" baseline="-11111" sz="1125" spc="-37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endParaRPr baseline="-11111" sz="1125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4985491" y="4235220"/>
            <a:ext cx="290195" cy="249554"/>
          </a:xfrm>
          <a:custGeom>
            <a:avLst/>
            <a:gdLst/>
            <a:ahLst/>
            <a:cxnLst/>
            <a:rect l="l" t="t" r="r" b="b"/>
            <a:pathLst>
              <a:path w="290195" h="249554">
                <a:moveTo>
                  <a:pt x="0" y="249116"/>
                </a:moveTo>
                <a:lnTo>
                  <a:pt x="289708" y="249116"/>
                </a:lnTo>
                <a:lnTo>
                  <a:pt x="289708" y="0"/>
                </a:lnTo>
                <a:lnTo>
                  <a:pt x="0" y="0"/>
                </a:lnTo>
                <a:lnTo>
                  <a:pt x="0" y="249116"/>
                </a:lnTo>
                <a:close/>
              </a:path>
            </a:pathLst>
          </a:custGeom>
          <a:ln w="31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5022689" y="4247503"/>
            <a:ext cx="219710" cy="2108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1200" spc="-25">
                <a:solidFill>
                  <a:srgbClr val="0000FF"/>
                </a:solidFill>
                <a:latin typeface="Times New Roman"/>
                <a:cs typeface="Times New Roman"/>
              </a:rPr>
              <a:t>U</a:t>
            </a:r>
            <a:r>
              <a:rPr dirty="0" baseline="-11111" sz="1125" spc="-37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endParaRPr baseline="-11111" sz="1125">
              <a:latin typeface="Times New Roman"/>
              <a:cs typeface="Times New Roman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9861550" y="6159065"/>
            <a:ext cx="1432560" cy="349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43180">
              <a:lnSpc>
                <a:spcPct val="100000"/>
              </a:lnSpc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38</a:t>
            </a:fld>
            <a:endParaRPr sz="1100">
              <a:latin typeface="Arial MT"/>
              <a:cs typeface="Arial MT"/>
            </a:endParaRPr>
          </a:p>
          <a:p>
            <a:pPr algn="r" marR="43180">
              <a:lnSpc>
                <a:spcPct val="100000"/>
              </a:lnSpc>
            </a:pP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8" name="object 5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55" name="object 55" descr=""/>
          <p:cNvSpPr txBox="1"/>
          <p:nvPr/>
        </p:nvSpPr>
        <p:spPr>
          <a:xfrm>
            <a:off x="235407" y="1596390"/>
            <a:ext cx="4083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Ondas</a:t>
            </a:r>
            <a:r>
              <a:rPr dirty="0" sz="1800" spc="-3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viajeras de</a:t>
            </a:r>
            <a:r>
              <a:rPr dirty="0" sz="1800" spc="-2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tensión</a:t>
            </a:r>
            <a:r>
              <a:rPr dirty="0" sz="1800" spc="-1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y</a:t>
            </a:r>
            <a:r>
              <a:rPr dirty="0" sz="1800" spc="-2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00AF50"/>
                </a:solidFill>
                <a:latin typeface="Arial MT"/>
                <a:cs typeface="Arial MT"/>
              </a:rPr>
              <a:t>corriente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ONDAS </a:t>
            </a:r>
            <a:r>
              <a:rPr dirty="0" spc="-10"/>
              <a:t>VIAJERAS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002457" y="2329373"/>
            <a:ext cx="2470785" cy="1136015"/>
            <a:chOff x="2002457" y="2329373"/>
            <a:chExt cx="2470785" cy="1136015"/>
          </a:xfrm>
        </p:grpSpPr>
        <p:sp>
          <p:nvSpPr>
            <p:cNvPr id="3" name="object 3" descr=""/>
            <p:cNvSpPr/>
            <p:nvPr/>
          </p:nvSpPr>
          <p:spPr>
            <a:xfrm>
              <a:off x="3357726" y="2565534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393945" y="0"/>
                  </a:lnTo>
                </a:path>
                <a:path w="1096645" h="0">
                  <a:moveTo>
                    <a:pt x="706195" y="0"/>
                  </a:moveTo>
                  <a:lnTo>
                    <a:pt x="1096464" y="0"/>
                  </a:lnTo>
                </a:path>
              </a:pathLst>
            </a:custGeom>
            <a:ln w="3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009124" y="2566412"/>
              <a:ext cx="1334770" cy="0"/>
            </a:xfrm>
            <a:custGeom>
              <a:avLst/>
              <a:gdLst/>
              <a:ahLst/>
              <a:cxnLst/>
              <a:rect l="l" t="t" r="r" b="b"/>
              <a:pathLst>
                <a:path w="1334770" h="0">
                  <a:moveTo>
                    <a:pt x="883799" y="0"/>
                  </a:moveTo>
                  <a:lnTo>
                    <a:pt x="1334768" y="0"/>
                  </a:lnTo>
                </a:path>
                <a:path w="1334770" h="0">
                  <a:moveTo>
                    <a:pt x="0" y="0"/>
                  </a:moveTo>
                  <a:lnTo>
                    <a:pt x="571548" y="0"/>
                  </a:lnTo>
                </a:path>
              </a:pathLst>
            </a:custGeom>
            <a:ln w="12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41753" y="2334770"/>
              <a:ext cx="0" cy="1125220"/>
            </a:xfrm>
            <a:custGeom>
              <a:avLst/>
              <a:gdLst/>
              <a:ahLst/>
              <a:cxnLst/>
              <a:rect l="l" t="t" r="r" b="b"/>
              <a:pathLst>
                <a:path w="0" h="1125220">
                  <a:moveTo>
                    <a:pt x="0" y="0"/>
                  </a:moveTo>
                  <a:lnTo>
                    <a:pt x="0" y="1124710"/>
                  </a:lnTo>
                </a:path>
              </a:pathLst>
            </a:custGeom>
            <a:ln w="1032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51671" y="242456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312250" y="0"/>
                  </a:moveTo>
                  <a:lnTo>
                    <a:pt x="0" y="0"/>
                  </a:lnTo>
                  <a:lnTo>
                    <a:pt x="0" y="290773"/>
                  </a:lnTo>
                  <a:lnTo>
                    <a:pt x="312250" y="290773"/>
                  </a:lnTo>
                  <a:lnTo>
                    <a:pt x="31225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51671" y="242456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0" y="290773"/>
                  </a:moveTo>
                  <a:lnTo>
                    <a:pt x="312250" y="290773"/>
                  </a:lnTo>
                  <a:lnTo>
                    <a:pt x="312250" y="0"/>
                  </a:lnTo>
                  <a:lnTo>
                    <a:pt x="0" y="0"/>
                  </a:lnTo>
                  <a:lnTo>
                    <a:pt x="0" y="290773"/>
                  </a:lnTo>
                  <a:close/>
                </a:path>
              </a:pathLst>
            </a:custGeom>
            <a:ln w="3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787375" y="2408392"/>
            <a:ext cx="256540" cy="2806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2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578767" y="2422655"/>
            <a:ext cx="316230" cy="294640"/>
            <a:chOff x="2578767" y="2422655"/>
            <a:chExt cx="316230" cy="294640"/>
          </a:xfrm>
        </p:grpSpPr>
        <p:sp>
          <p:nvSpPr>
            <p:cNvPr id="10" name="object 10" descr=""/>
            <p:cNvSpPr/>
            <p:nvPr/>
          </p:nvSpPr>
          <p:spPr>
            <a:xfrm>
              <a:off x="2580672" y="242456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19" h="290830">
                  <a:moveTo>
                    <a:pt x="312250" y="0"/>
                  </a:moveTo>
                  <a:lnTo>
                    <a:pt x="0" y="0"/>
                  </a:lnTo>
                  <a:lnTo>
                    <a:pt x="0" y="290773"/>
                  </a:lnTo>
                  <a:lnTo>
                    <a:pt x="312250" y="290773"/>
                  </a:lnTo>
                  <a:lnTo>
                    <a:pt x="31225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80672" y="242456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19" h="290830">
                  <a:moveTo>
                    <a:pt x="0" y="290773"/>
                  </a:moveTo>
                  <a:lnTo>
                    <a:pt x="312250" y="290773"/>
                  </a:lnTo>
                  <a:lnTo>
                    <a:pt x="312250" y="0"/>
                  </a:lnTo>
                  <a:lnTo>
                    <a:pt x="0" y="0"/>
                  </a:lnTo>
                  <a:lnTo>
                    <a:pt x="0" y="290773"/>
                  </a:lnTo>
                  <a:close/>
                </a:path>
              </a:pathLst>
            </a:custGeom>
            <a:ln w="3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612150" y="2408392"/>
            <a:ext cx="256540" cy="2806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1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009004" y="2831631"/>
            <a:ext cx="2464435" cy="596900"/>
            <a:chOff x="2009004" y="2831631"/>
            <a:chExt cx="2464435" cy="596900"/>
          </a:xfrm>
        </p:grpSpPr>
        <p:sp>
          <p:nvSpPr>
            <p:cNvPr id="14" name="object 14" descr=""/>
            <p:cNvSpPr/>
            <p:nvPr/>
          </p:nvSpPr>
          <p:spPr>
            <a:xfrm>
              <a:off x="3357726" y="3409313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1096464" y="0"/>
                  </a:lnTo>
                </a:path>
              </a:pathLst>
            </a:custGeom>
            <a:ln w="3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014719" y="3409313"/>
              <a:ext cx="1323975" cy="1905"/>
            </a:xfrm>
            <a:custGeom>
              <a:avLst/>
              <a:gdLst/>
              <a:ahLst/>
              <a:cxnLst/>
              <a:rect l="l" t="t" r="r" b="b"/>
              <a:pathLst>
                <a:path w="1323975" h="1904">
                  <a:moveTo>
                    <a:pt x="0" y="1748"/>
                  </a:moveTo>
                  <a:lnTo>
                    <a:pt x="1323591" y="0"/>
                  </a:lnTo>
                </a:path>
              </a:pathLst>
            </a:custGeom>
            <a:ln w="11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175189" y="2959746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5" h="0">
                  <a:moveTo>
                    <a:pt x="0" y="0"/>
                  </a:moveTo>
                  <a:lnTo>
                    <a:pt x="788000" y="0"/>
                  </a:lnTo>
                </a:path>
              </a:pathLst>
            </a:custGeom>
            <a:ln w="11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963189" y="2959746"/>
              <a:ext cx="0" cy="444500"/>
            </a:xfrm>
            <a:custGeom>
              <a:avLst/>
              <a:gdLst/>
              <a:ahLst/>
              <a:cxnLst/>
              <a:rect l="l" t="t" r="r" b="b"/>
              <a:pathLst>
                <a:path w="0" h="444500">
                  <a:moveTo>
                    <a:pt x="0" y="0"/>
                  </a:moveTo>
                  <a:lnTo>
                    <a:pt x="0" y="443874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986611" y="3166489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4" h="0">
                  <a:moveTo>
                    <a:pt x="0" y="0"/>
                  </a:moveTo>
                  <a:lnTo>
                    <a:pt x="232731" y="0"/>
                  </a:lnTo>
                </a:path>
              </a:pathLst>
            </a:custGeom>
            <a:ln w="2232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207914" y="3117374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0" y="0"/>
                  </a:moveTo>
                  <a:lnTo>
                    <a:pt x="0" y="98229"/>
                  </a:lnTo>
                  <a:lnTo>
                    <a:pt x="90878" y="49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8122" y="2970948"/>
              <a:ext cx="774781" cy="42758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178122" y="2970948"/>
              <a:ext cx="775335" cy="427990"/>
            </a:xfrm>
            <a:custGeom>
              <a:avLst/>
              <a:gdLst/>
              <a:ahLst/>
              <a:cxnLst/>
              <a:rect l="l" t="t" r="r" b="b"/>
              <a:pathLst>
                <a:path w="775335" h="427989">
                  <a:moveTo>
                    <a:pt x="0" y="427580"/>
                  </a:moveTo>
                  <a:lnTo>
                    <a:pt x="774781" y="427580"/>
                  </a:lnTo>
                  <a:lnTo>
                    <a:pt x="774781" y="0"/>
                  </a:lnTo>
                  <a:lnTo>
                    <a:pt x="0" y="0"/>
                  </a:lnTo>
                  <a:lnTo>
                    <a:pt x="0" y="427580"/>
                  </a:lnTo>
                  <a:close/>
                </a:path>
              </a:pathLst>
            </a:custGeom>
            <a:ln w="10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986611" y="2833536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0" y="290773"/>
                  </a:moveTo>
                  <a:lnTo>
                    <a:pt x="312250" y="290773"/>
                  </a:lnTo>
                  <a:lnTo>
                    <a:pt x="312250" y="0"/>
                  </a:lnTo>
                  <a:lnTo>
                    <a:pt x="0" y="0"/>
                  </a:lnTo>
                  <a:lnTo>
                    <a:pt x="0" y="290773"/>
                  </a:lnTo>
                  <a:close/>
                </a:path>
              </a:pathLst>
            </a:custGeom>
            <a:ln w="35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3023169" y="2842610"/>
            <a:ext cx="248285" cy="240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00" spc="-25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dirty="0" baseline="-13071" sz="1275" spc="-37">
                <a:solidFill>
                  <a:srgbClr val="00AF50"/>
                </a:solidFill>
                <a:latin typeface="Times New Roman"/>
                <a:cs typeface="Times New Roman"/>
              </a:rPr>
              <a:t>1</a:t>
            </a:r>
            <a:endParaRPr baseline="-13071" sz="1275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35407" y="1596390"/>
            <a:ext cx="4083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Ondas</a:t>
            </a:r>
            <a:r>
              <a:rPr dirty="0" sz="1800" spc="-3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viajeras de</a:t>
            </a:r>
            <a:r>
              <a:rPr dirty="0" sz="1800" spc="-2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tensión</a:t>
            </a:r>
            <a:r>
              <a:rPr dirty="0" sz="1800" spc="-1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0AF50"/>
                </a:solidFill>
                <a:latin typeface="Arial MT"/>
                <a:cs typeface="Arial MT"/>
              </a:rPr>
              <a:t>y</a:t>
            </a:r>
            <a:r>
              <a:rPr dirty="0" sz="1800" spc="-2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00AF50"/>
                </a:solidFill>
                <a:latin typeface="Arial MT"/>
                <a:cs typeface="Arial MT"/>
              </a:rPr>
              <a:t>corriente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2013381" y="4304531"/>
            <a:ext cx="2463165" cy="988060"/>
            <a:chOff x="2013381" y="4304531"/>
            <a:chExt cx="2463165" cy="988060"/>
          </a:xfrm>
        </p:grpSpPr>
        <p:sp>
          <p:nvSpPr>
            <p:cNvPr id="26" name="object 26" descr=""/>
            <p:cNvSpPr/>
            <p:nvPr/>
          </p:nvSpPr>
          <p:spPr>
            <a:xfrm>
              <a:off x="3345455" y="4309929"/>
              <a:ext cx="0" cy="977265"/>
            </a:xfrm>
            <a:custGeom>
              <a:avLst/>
              <a:gdLst/>
              <a:ahLst/>
              <a:cxnLst/>
              <a:rect l="l" t="t" r="r" b="b"/>
              <a:pathLst>
                <a:path w="0" h="977264">
                  <a:moveTo>
                    <a:pt x="0" y="0"/>
                  </a:moveTo>
                  <a:lnTo>
                    <a:pt x="0" y="976826"/>
                  </a:lnTo>
                </a:path>
              </a:pathLst>
            </a:custGeom>
            <a:ln w="1032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361420" y="5246995"/>
              <a:ext cx="1096010" cy="0"/>
            </a:xfrm>
            <a:custGeom>
              <a:avLst/>
              <a:gdLst/>
              <a:ahLst/>
              <a:cxnLst/>
              <a:rect l="l" t="t" r="r" b="b"/>
              <a:pathLst>
                <a:path w="1096010" h="0">
                  <a:moveTo>
                    <a:pt x="0" y="0"/>
                  </a:moveTo>
                  <a:lnTo>
                    <a:pt x="1095895" y="0"/>
                  </a:lnTo>
                </a:path>
              </a:pathLst>
            </a:custGeom>
            <a:ln w="37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019096" y="5246995"/>
              <a:ext cx="1323340" cy="1905"/>
            </a:xfrm>
            <a:custGeom>
              <a:avLst/>
              <a:gdLst/>
              <a:ahLst/>
              <a:cxnLst/>
              <a:rect l="l" t="t" r="r" b="b"/>
              <a:pathLst>
                <a:path w="1323339" h="1904">
                  <a:moveTo>
                    <a:pt x="0" y="1750"/>
                  </a:moveTo>
                  <a:lnTo>
                    <a:pt x="1322918" y="0"/>
                  </a:lnTo>
                </a:path>
              </a:pathLst>
            </a:custGeom>
            <a:ln w="11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561360" y="4872864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5" h="0">
                  <a:moveTo>
                    <a:pt x="0" y="0"/>
                  </a:moveTo>
                  <a:lnTo>
                    <a:pt x="787536" y="0"/>
                  </a:lnTo>
                </a:path>
              </a:pathLst>
            </a:custGeom>
            <a:ln w="11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348896" y="4872864"/>
              <a:ext cx="0" cy="372745"/>
            </a:xfrm>
            <a:custGeom>
              <a:avLst/>
              <a:gdLst/>
              <a:ahLst/>
              <a:cxnLst/>
              <a:rect l="l" t="t" r="r" b="b"/>
              <a:pathLst>
                <a:path w="0" h="372745">
                  <a:moveTo>
                    <a:pt x="0" y="0"/>
                  </a:moveTo>
                  <a:lnTo>
                    <a:pt x="0" y="372337"/>
                  </a:lnTo>
                </a:path>
              </a:pathLst>
            </a:custGeom>
            <a:ln w="10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4291" y="4882262"/>
              <a:ext cx="774379" cy="345493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2564291" y="4882262"/>
              <a:ext cx="774700" cy="346075"/>
            </a:xfrm>
            <a:custGeom>
              <a:avLst/>
              <a:gdLst/>
              <a:ahLst/>
              <a:cxnLst/>
              <a:rect l="l" t="t" r="r" b="b"/>
              <a:pathLst>
                <a:path w="774700" h="346075">
                  <a:moveTo>
                    <a:pt x="0" y="345493"/>
                  </a:moveTo>
                  <a:lnTo>
                    <a:pt x="774379" y="345493"/>
                  </a:lnTo>
                  <a:lnTo>
                    <a:pt x="774379" y="0"/>
                  </a:lnTo>
                  <a:lnTo>
                    <a:pt x="0" y="0"/>
                  </a:lnTo>
                  <a:lnTo>
                    <a:pt x="0" y="345493"/>
                  </a:lnTo>
                  <a:close/>
                </a:path>
              </a:pathLst>
            </a:custGeom>
            <a:ln w="110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351236" y="4663691"/>
              <a:ext cx="486409" cy="0"/>
            </a:xfrm>
            <a:custGeom>
              <a:avLst/>
              <a:gdLst/>
              <a:ahLst/>
              <a:cxnLst/>
              <a:rect l="l" t="t" r="r" b="b"/>
              <a:pathLst>
                <a:path w="486410" h="0">
                  <a:moveTo>
                    <a:pt x="0" y="0"/>
                  </a:moveTo>
                  <a:lnTo>
                    <a:pt x="486223" y="0"/>
                  </a:lnTo>
                </a:path>
              </a:pathLst>
            </a:custGeom>
            <a:ln w="11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837459" y="4663691"/>
              <a:ext cx="0" cy="561975"/>
            </a:xfrm>
            <a:custGeom>
              <a:avLst/>
              <a:gdLst/>
              <a:ahLst/>
              <a:cxnLst/>
              <a:rect l="l" t="t" r="r" b="b"/>
              <a:pathLst>
                <a:path w="0" h="561975">
                  <a:moveTo>
                    <a:pt x="0" y="0"/>
                  </a:moveTo>
                  <a:lnTo>
                    <a:pt x="0" y="561440"/>
                  </a:lnTo>
                </a:path>
              </a:pathLst>
            </a:custGeom>
            <a:ln w="10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3025" y="4677866"/>
              <a:ext cx="477979" cy="540825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3353025" y="4677866"/>
              <a:ext cx="478155" cy="541020"/>
            </a:xfrm>
            <a:custGeom>
              <a:avLst/>
              <a:gdLst/>
              <a:ahLst/>
              <a:cxnLst/>
              <a:rect l="l" t="t" r="r" b="b"/>
              <a:pathLst>
                <a:path w="478154" h="541020">
                  <a:moveTo>
                    <a:pt x="0" y="540825"/>
                  </a:moveTo>
                  <a:lnTo>
                    <a:pt x="477979" y="540825"/>
                  </a:lnTo>
                  <a:lnTo>
                    <a:pt x="477979" y="0"/>
                  </a:lnTo>
                  <a:lnTo>
                    <a:pt x="0" y="0"/>
                  </a:lnTo>
                  <a:lnTo>
                    <a:pt x="0" y="540825"/>
                  </a:lnTo>
                  <a:close/>
                </a:path>
              </a:pathLst>
            </a:custGeom>
            <a:ln w="106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947572" y="4664897"/>
              <a:ext cx="399415" cy="0"/>
            </a:xfrm>
            <a:custGeom>
              <a:avLst/>
              <a:gdLst/>
              <a:ahLst/>
              <a:cxnLst/>
              <a:rect l="l" t="t" r="r" b="b"/>
              <a:pathLst>
                <a:path w="399414" h="0">
                  <a:moveTo>
                    <a:pt x="0" y="0"/>
                  </a:moveTo>
                  <a:lnTo>
                    <a:pt x="399121" y="0"/>
                  </a:lnTo>
                </a:path>
              </a:pathLst>
            </a:custGeom>
            <a:ln w="11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947572" y="4664897"/>
              <a:ext cx="0" cy="208279"/>
            </a:xfrm>
            <a:custGeom>
              <a:avLst/>
              <a:gdLst/>
              <a:ahLst/>
              <a:cxnLst/>
              <a:rect l="l" t="t" r="r" b="b"/>
              <a:pathLst>
                <a:path w="0" h="208279">
                  <a:moveTo>
                    <a:pt x="0" y="0"/>
                  </a:moveTo>
                  <a:lnTo>
                    <a:pt x="0" y="207966"/>
                  </a:lnTo>
                </a:path>
              </a:pathLst>
            </a:custGeom>
            <a:ln w="10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57124" y="4677904"/>
              <a:ext cx="382978" cy="178214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2957124" y="4677904"/>
              <a:ext cx="383540" cy="178435"/>
            </a:xfrm>
            <a:custGeom>
              <a:avLst/>
              <a:gdLst/>
              <a:ahLst/>
              <a:cxnLst/>
              <a:rect l="l" t="t" r="r" b="b"/>
              <a:pathLst>
                <a:path w="383539" h="178435">
                  <a:moveTo>
                    <a:pt x="0" y="178214"/>
                  </a:moveTo>
                  <a:lnTo>
                    <a:pt x="382978" y="178214"/>
                  </a:lnTo>
                  <a:lnTo>
                    <a:pt x="382978" y="0"/>
                  </a:lnTo>
                  <a:lnTo>
                    <a:pt x="0" y="0"/>
                  </a:lnTo>
                  <a:lnTo>
                    <a:pt x="0" y="178214"/>
                  </a:lnTo>
                  <a:close/>
                </a:path>
              </a:pathLst>
            </a:custGeom>
            <a:ln w="1102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683748" y="4772881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4" h="0">
                  <a:moveTo>
                    <a:pt x="232611" y="0"/>
                  </a:moveTo>
                  <a:lnTo>
                    <a:pt x="0" y="0"/>
                  </a:lnTo>
                </a:path>
              </a:pathLst>
            </a:custGeom>
            <a:ln w="2234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604271" y="4723716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90831" y="0"/>
                  </a:moveTo>
                  <a:lnTo>
                    <a:pt x="0" y="49164"/>
                  </a:lnTo>
                  <a:lnTo>
                    <a:pt x="90831" y="98329"/>
                  </a:lnTo>
                  <a:lnTo>
                    <a:pt x="9083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2542679" y="4476388"/>
            <a:ext cx="387985" cy="194310"/>
          </a:xfrm>
          <a:prstGeom prst="rect">
            <a:avLst/>
          </a:prstGeom>
          <a:ln w="3656">
            <a:solidFill>
              <a:srgbClr val="FFFFFF"/>
            </a:solidFill>
          </a:ln>
        </p:spPr>
        <p:txBody>
          <a:bodyPr wrap="square" lIns="0" tIns="22225" rIns="0" bIns="0" rtlCol="0" vert="horz">
            <a:spAutoFit/>
          </a:bodyPr>
          <a:lstStyle/>
          <a:p>
            <a:pPr marL="61594">
              <a:lnSpc>
                <a:spcPts val="1355"/>
              </a:lnSpc>
              <a:spcBef>
                <a:spcPts val="175"/>
              </a:spcBef>
            </a:pPr>
            <a:r>
              <a:rPr dirty="0" baseline="7936" sz="2100" spc="-37">
                <a:solidFill>
                  <a:srgbClr val="0000FF"/>
                </a:solidFill>
                <a:latin typeface="Times New Roman"/>
                <a:cs typeface="Times New Roman"/>
              </a:rPr>
              <a:t>U</a:t>
            </a:r>
            <a:r>
              <a:rPr dirty="0" sz="850" spc="-25">
                <a:solidFill>
                  <a:srgbClr val="0000FF"/>
                </a:solidFill>
                <a:latin typeface="Times New Roman"/>
                <a:cs typeface="Times New Roman"/>
              </a:rPr>
              <a:t>1r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3852591" y="4927839"/>
            <a:ext cx="323850" cy="98425"/>
            <a:chOff x="3852591" y="4927839"/>
            <a:chExt cx="323850" cy="98425"/>
          </a:xfrm>
        </p:grpSpPr>
        <p:sp>
          <p:nvSpPr>
            <p:cNvPr id="45" name="object 45" descr=""/>
            <p:cNvSpPr/>
            <p:nvPr/>
          </p:nvSpPr>
          <p:spPr>
            <a:xfrm>
              <a:off x="3864021" y="4977004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 h="0">
                  <a:moveTo>
                    <a:pt x="0" y="0"/>
                  </a:moveTo>
                  <a:lnTo>
                    <a:pt x="232583" y="0"/>
                  </a:lnTo>
                </a:path>
              </a:pathLst>
            </a:custGeom>
            <a:ln w="223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085319" y="4927839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0" y="0"/>
                  </a:moveTo>
                  <a:lnTo>
                    <a:pt x="0" y="98329"/>
                  </a:lnTo>
                  <a:lnTo>
                    <a:pt x="90831" y="49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3911088" y="4708311"/>
            <a:ext cx="382905" cy="211454"/>
          </a:xfrm>
          <a:prstGeom prst="rect">
            <a:avLst/>
          </a:prstGeom>
          <a:ln w="3665">
            <a:solidFill>
              <a:srgbClr val="FFFFFF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97790">
              <a:lnSpc>
                <a:spcPts val="1565"/>
              </a:lnSpc>
              <a:spcBef>
                <a:spcPts val="95"/>
              </a:spcBef>
            </a:pPr>
            <a:r>
              <a:rPr dirty="0" baseline="7936" sz="2100" spc="-37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dirty="0" sz="850" spc="-25">
                <a:solidFill>
                  <a:srgbClr val="FF0000"/>
                </a:solidFill>
                <a:latin typeface="Times New Roman"/>
                <a:cs typeface="Times New Roman"/>
              </a:rPr>
              <a:t>1t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1687506" y="4328224"/>
            <a:ext cx="774700" cy="291465"/>
          </a:xfrm>
          <a:prstGeom prst="rect">
            <a:avLst/>
          </a:prstGeom>
          <a:solidFill>
            <a:srgbClr val="BEBEBE"/>
          </a:solidFill>
          <a:ln w="3694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25"/>
              </a:spcBef>
            </a:pPr>
            <a:r>
              <a:rPr dirty="0" sz="1650" spc="-65">
                <a:latin typeface="Times New Roman"/>
                <a:cs typeface="Times New Roman"/>
              </a:rPr>
              <a:t>Z</a:t>
            </a:r>
            <a:r>
              <a:rPr dirty="0" baseline="-13227" sz="1575" spc="-97">
                <a:latin typeface="Times New Roman"/>
                <a:cs typeface="Times New Roman"/>
              </a:rPr>
              <a:t>2</a:t>
            </a:r>
            <a:r>
              <a:rPr dirty="0" baseline="-13227" sz="1575" spc="-7">
                <a:latin typeface="Times New Roman"/>
                <a:cs typeface="Times New Roman"/>
              </a:rPr>
              <a:t> </a:t>
            </a:r>
            <a:r>
              <a:rPr dirty="0" sz="1650" spc="-65">
                <a:latin typeface="Times New Roman"/>
                <a:cs typeface="Times New Roman"/>
              </a:rPr>
              <a:t>&gt;</a:t>
            </a:r>
            <a:r>
              <a:rPr dirty="0" sz="1650" spc="-55">
                <a:latin typeface="Times New Roman"/>
                <a:cs typeface="Times New Roman"/>
              </a:rPr>
              <a:t> </a:t>
            </a: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1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2009146" y="3483589"/>
            <a:ext cx="2445385" cy="541655"/>
            <a:chOff x="2009146" y="3483589"/>
            <a:chExt cx="2445385" cy="541655"/>
          </a:xfrm>
        </p:grpSpPr>
        <p:sp>
          <p:nvSpPr>
            <p:cNvPr id="50" name="object 50" descr=""/>
            <p:cNvSpPr/>
            <p:nvPr/>
          </p:nvSpPr>
          <p:spPr>
            <a:xfrm>
              <a:off x="3341753" y="3485404"/>
              <a:ext cx="0" cy="539750"/>
            </a:xfrm>
            <a:custGeom>
              <a:avLst/>
              <a:gdLst/>
              <a:ahLst/>
              <a:cxnLst/>
              <a:rect l="l" t="t" r="r" b="b"/>
              <a:pathLst>
                <a:path w="0" h="539750">
                  <a:moveTo>
                    <a:pt x="0" y="0"/>
                  </a:moveTo>
                  <a:lnTo>
                    <a:pt x="0" y="539479"/>
                  </a:lnTo>
                </a:path>
              </a:pathLst>
            </a:custGeom>
            <a:ln w="1032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357726" y="3997254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1096464" y="0"/>
                  </a:lnTo>
                </a:path>
              </a:pathLst>
            </a:custGeom>
            <a:ln w="371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014719" y="3997254"/>
              <a:ext cx="1323975" cy="1905"/>
            </a:xfrm>
            <a:custGeom>
              <a:avLst/>
              <a:gdLst/>
              <a:ahLst/>
              <a:cxnLst/>
              <a:rect l="l" t="t" r="r" b="b"/>
              <a:pathLst>
                <a:path w="1323975" h="1904">
                  <a:moveTo>
                    <a:pt x="0" y="1747"/>
                  </a:moveTo>
                  <a:lnTo>
                    <a:pt x="1323591" y="0"/>
                  </a:lnTo>
                </a:path>
              </a:pathLst>
            </a:custGeom>
            <a:ln w="11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175189" y="3548370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5" h="0">
                  <a:moveTo>
                    <a:pt x="0" y="0"/>
                  </a:moveTo>
                  <a:lnTo>
                    <a:pt x="788000" y="0"/>
                  </a:lnTo>
                </a:path>
              </a:pathLst>
            </a:custGeom>
            <a:ln w="11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963189" y="3548370"/>
              <a:ext cx="0" cy="443230"/>
            </a:xfrm>
            <a:custGeom>
              <a:avLst/>
              <a:gdLst/>
              <a:ahLst/>
              <a:cxnLst/>
              <a:rect l="l" t="t" r="r" b="b"/>
              <a:pathLst>
                <a:path w="0" h="443229">
                  <a:moveTo>
                    <a:pt x="0" y="0"/>
                  </a:moveTo>
                  <a:lnTo>
                    <a:pt x="0" y="443201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2986611" y="3754802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4" h="0">
                  <a:moveTo>
                    <a:pt x="0" y="0"/>
                  </a:moveTo>
                  <a:lnTo>
                    <a:pt x="232731" y="0"/>
                  </a:lnTo>
                </a:path>
              </a:pathLst>
            </a:custGeom>
            <a:ln w="22291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3207914" y="3705761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0" y="0"/>
                  </a:moveTo>
                  <a:lnTo>
                    <a:pt x="0" y="98081"/>
                  </a:lnTo>
                  <a:lnTo>
                    <a:pt x="90878" y="49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78108" y="3559549"/>
              <a:ext cx="774781" cy="426937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2178108" y="3559549"/>
              <a:ext cx="775335" cy="427355"/>
            </a:xfrm>
            <a:custGeom>
              <a:avLst/>
              <a:gdLst/>
              <a:ahLst/>
              <a:cxnLst/>
              <a:rect l="l" t="t" r="r" b="b"/>
              <a:pathLst>
                <a:path w="775335" h="427354">
                  <a:moveTo>
                    <a:pt x="0" y="426937"/>
                  </a:moveTo>
                  <a:lnTo>
                    <a:pt x="774781" y="426937"/>
                  </a:lnTo>
                  <a:lnTo>
                    <a:pt x="774781" y="0"/>
                  </a:lnTo>
                  <a:lnTo>
                    <a:pt x="0" y="0"/>
                  </a:lnTo>
                  <a:lnTo>
                    <a:pt x="0" y="426937"/>
                  </a:lnTo>
                  <a:close/>
                </a:path>
              </a:pathLst>
            </a:custGeom>
            <a:ln w="10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986611" y="3485404"/>
              <a:ext cx="312420" cy="227329"/>
            </a:xfrm>
            <a:custGeom>
              <a:avLst/>
              <a:gdLst/>
              <a:ahLst/>
              <a:cxnLst/>
              <a:rect l="l" t="t" r="r" b="b"/>
              <a:pathLst>
                <a:path w="312420" h="227329">
                  <a:moveTo>
                    <a:pt x="0" y="0"/>
                  </a:moveTo>
                  <a:lnTo>
                    <a:pt x="0" y="227267"/>
                  </a:lnTo>
                  <a:lnTo>
                    <a:pt x="312250" y="227267"/>
                  </a:lnTo>
                  <a:lnTo>
                    <a:pt x="312250" y="0"/>
                  </a:lnTo>
                </a:path>
              </a:pathLst>
            </a:custGeom>
            <a:ln w="362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2943015" y="3432952"/>
            <a:ext cx="41910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75">
              <a:lnSpc>
                <a:spcPct val="100000"/>
              </a:lnSpc>
              <a:spcBef>
                <a:spcPts val="105"/>
              </a:spcBef>
            </a:pPr>
            <a:r>
              <a:rPr dirty="0" sz="1400" spc="-25">
                <a:solidFill>
                  <a:srgbClr val="FFC000"/>
                </a:solidFill>
                <a:latin typeface="Times New Roman"/>
                <a:cs typeface="Times New Roman"/>
              </a:rPr>
              <a:t>I</a:t>
            </a:r>
            <a:r>
              <a:rPr dirty="0" baseline="-13071" sz="1275" spc="-37">
                <a:solidFill>
                  <a:srgbClr val="FFC000"/>
                </a:solidFill>
                <a:latin typeface="Times New Roman"/>
                <a:cs typeface="Times New Roman"/>
              </a:rPr>
              <a:t>1</a:t>
            </a:r>
            <a:endParaRPr baseline="-13071" sz="1275">
              <a:latin typeface="Times New Roman"/>
              <a:cs typeface="Times New Roman"/>
            </a:endParaRPr>
          </a:p>
        </p:txBody>
      </p:sp>
      <p:grpSp>
        <p:nvGrpSpPr>
          <p:cNvPr id="61" name="object 61" descr=""/>
          <p:cNvGrpSpPr/>
          <p:nvPr/>
        </p:nvGrpSpPr>
        <p:grpSpPr>
          <a:xfrm>
            <a:off x="2015100" y="5301181"/>
            <a:ext cx="2464435" cy="622300"/>
            <a:chOff x="2015100" y="5301181"/>
            <a:chExt cx="2464435" cy="622300"/>
          </a:xfrm>
        </p:grpSpPr>
        <p:sp>
          <p:nvSpPr>
            <p:cNvPr id="62" name="object 62" descr=""/>
            <p:cNvSpPr/>
            <p:nvPr/>
          </p:nvSpPr>
          <p:spPr>
            <a:xfrm>
              <a:off x="3347849" y="5306579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w="0" h="611504">
                  <a:moveTo>
                    <a:pt x="0" y="0"/>
                  </a:moveTo>
                  <a:lnTo>
                    <a:pt x="0" y="611112"/>
                  </a:lnTo>
                </a:path>
              </a:pathLst>
            </a:custGeom>
            <a:ln w="1032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363822" y="5890431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1096464" y="0"/>
                  </a:lnTo>
                </a:path>
              </a:pathLst>
            </a:custGeom>
            <a:ln w="37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020815" y="5890431"/>
              <a:ext cx="1323975" cy="1905"/>
            </a:xfrm>
            <a:custGeom>
              <a:avLst/>
              <a:gdLst/>
              <a:ahLst/>
              <a:cxnLst/>
              <a:rect l="l" t="t" r="r" b="b"/>
              <a:pathLst>
                <a:path w="1323975" h="1904">
                  <a:moveTo>
                    <a:pt x="0" y="1748"/>
                  </a:moveTo>
                  <a:lnTo>
                    <a:pt x="1323591" y="0"/>
                  </a:lnTo>
                </a:path>
              </a:pathLst>
            </a:custGeom>
            <a:ln w="11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547732" y="5516980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39" h="0">
                  <a:moveTo>
                    <a:pt x="0" y="0"/>
                  </a:moveTo>
                  <a:lnTo>
                    <a:pt x="396203" y="0"/>
                  </a:lnTo>
                </a:path>
              </a:pathLst>
            </a:custGeom>
            <a:ln w="11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943935" y="5516980"/>
              <a:ext cx="0" cy="372110"/>
            </a:xfrm>
            <a:custGeom>
              <a:avLst/>
              <a:gdLst/>
              <a:ahLst/>
              <a:cxnLst/>
              <a:rect l="l" t="t" r="r" b="b"/>
              <a:pathLst>
                <a:path w="0" h="372110">
                  <a:moveTo>
                    <a:pt x="0" y="0"/>
                  </a:moveTo>
                  <a:lnTo>
                    <a:pt x="0" y="371661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9205" y="5526357"/>
              <a:ext cx="389552" cy="344869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2549205" y="5526357"/>
              <a:ext cx="389890" cy="345440"/>
            </a:xfrm>
            <a:custGeom>
              <a:avLst/>
              <a:gdLst/>
              <a:ahLst/>
              <a:cxnLst/>
              <a:rect l="l" t="t" r="r" b="b"/>
              <a:pathLst>
                <a:path w="389889" h="345439">
                  <a:moveTo>
                    <a:pt x="0" y="344869"/>
                  </a:moveTo>
                  <a:lnTo>
                    <a:pt x="389552" y="344869"/>
                  </a:lnTo>
                  <a:lnTo>
                    <a:pt x="389552" y="0"/>
                  </a:lnTo>
                  <a:lnTo>
                    <a:pt x="0" y="0"/>
                  </a:lnTo>
                  <a:lnTo>
                    <a:pt x="0" y="344869"/>
                  </a:lnTo>
                  <a:close/>
                </a:path>
              </a:pathLst>
            </a:custGeom>
            <a:ln w="107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353633" y="5708257"/>
              <a:ext cx="487045" cy="0"/>
            </a:xfrm>
            <a:custGeom>
              <a:avLst/>
              <a:gdLst/>
              <a:ahLst/>
              <a:cxnLst/>
              <a:rect l="l" t="t" r="r" b="b"/>
              <a:pathLst>
                <a:path w="487045" h="0">
                  <a:moveTo>
                    <a:pt x="0" y="0"/>
                  </a:moveTo>
                  <a:lnTo>
                    <a:pt x="486475" y="0"/>
                  </a:lnTo>
                </a:path>
              </a:pathLst>
            </a:custGeom>
            <a:ln w="11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840109" y="5708257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w="0" h="173354">
                  <a:moveTo>
                    <a:pt x="0" y="0"/>
                  </a:moveTo>
                  <a:lnTo>
                    <a:pt x="0" y="173021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55423" y="5715455"/>
              <a:ext cx="478228" cy="163838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3355423" y="5715455"/>
              <a:ext cx="478790" cy="164465"/>
            </a:xfrm>
            <a:custGeom>
              <a:avLst/>
              <a:gdLst/>
              <a:ahLst/>
              <a:cxnLst/>
              <a:rect l="l" t="t" r="r" b="b"/>
              <a:pathLst>
                <a:path w="478789" h="164464">
                  <a:moveTo>
                    <a:pt x="0" y="163838"/>
                  </a:moveTo>
                  <a:lnTo>
                    <a:pt x="478228" y="163838"/>
                  </a:lnTo>
                  <a:lnTo>
                    <a:pt x="478228" y="0"/>
                  </a:lnTo>
                  <a:lnTo>
                    <a:pt x="0" y="0"/>
                  </a:lnTo>
                  <a:lnTo>
                    <a:pt x="0" y="163838"/>
                  </a:lnTo>
                  <a:close/>
                </a:path>
              </a:pathLst>
            </a:custGeom>
            <a:ln w="1106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943935" y="5516980"/>
              <a:ext cx="399415" cy="0"/>
            </a:xfrm>
            <a:custGeom>
              <a:avLst/>
              <a:gdLst/>
              <a:ahLst/>
              <a:cxnLst/>
              <a:rect l="l" t="t" r="r" b="b"/>
              <a:pathLst>
                <a:path w="399414" h="0">
                  <a:moveTo>
                    <a:pt x="0" y="0"/>
                  </a:moveTo>
                  <a:lnTo>
                    <a:pt x="399232" y="0"/>
                  </a:lnTo>
                </a:path>
              </a:pathLst>
            </a:custGeom>
            <a:ln w="11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7567" y="5524713"/>
              <a:ext cx="386633" cy="177892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2957567" y="5524713"/>
              <a:ext cx="386715" cy="178435"/>
            </a:xfrm>
            <a:custGeom>
              <a:avLst/>
              <a:gdLst/>
              <a:ahLst/>
              <a:cxnLst/>
              <a:rect l="l" t="t" r="r" b="b"/>
              <a:pathLst>
                <a:path w="386714" h="178435">
                  <a:moveTo>
                    <a:pt x="0" y="177892"/>
                  </a:moveTo>
                  <a:lnTo>
                    <a:pt x="386633" y="177892"/>
                  </a:lnTo>
                  <a:lnTo>
                    <a:pt x="386633" y="0"/>
                  </a:lnTo>
                  <a:lnTo>
                    <a:pt x="0" y="0"/>
                  </a:lnTo>
                  <a:lnTo>
                    <a:pt x="0" y="177892"/>
                  </a:lnTo>
                  <a:close/>
                </a:path>
              </a:pathLst>
            </a:custGeom>
            <a:ln w="1100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949760" y="5707513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39" h="0">
                  <a:moveTo>
                    <a:pt x="0" y="0"/>
                  </a:moveTo>
                  <a:lnTo>
                    <a:pt x="396161" y="0"/>
                  </a:lnTo>
                </a:path>
              </a:pathLst>
            </a:custGeom>
            <a:ln w="11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345922" y="5707513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w="0" h="173354">
                  <a:moveTo>
                    <a:pt x="0" y="0"/>
                  </a:moveTo>
                  <a:lnTo>
                    <a:pt x="0" y="172853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47732" y="5716528"/>
              <a:ext cx="793053" cy="163838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2547732" y="5716528"/>
              <a:ext cx="793115" cy="164465"/>
            </a:xfrm>
            <a:custGeom>
              <a:avLst/>
              <a:gdLst/>
              <a:ahLst/>
              <a:cxnLst/>
              <a:rect l="l" t="t" r="r" b="b"/>
              <a:pathLst>
                <a:path w="793114" h="164464">
                  <a:moveTo>
                    <a:pt x="0" y="163838"/>
                  </a:moveTo>
                  <a:lnTo>
                    <a:pt x="793053" y="163838"/>
                  </a:lnTo>
                  <a:lnTo>
                    <a:pt x="793053" y="0"/>
                  </a:lnTo>
                  <a:lnTo>
                    <a:pt x="0" y="0"/>
                  </a:lnTo>
                  <a:lnTo>
                    <a:pt x="0" y="163838"/>
                  </a:lnTo>
                  <a:close/>
                </a:path>
              </a:pathLst>
            </a:custGeom>
            <a:ln w="111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543821" y="5306579"/>
              <a:ext cx="382905" cy="184785"/>
            </a:xfrm>
            <a:custGeom>
              <a:avLst/>
              <a:gdLst/>
              <a:ahLst/>
              <a:cxnLst/>
              <a:rect l="l" t="t" r="r" b="b"/>
              <a:pathLst>
                <a:path w="382905" h="184785">
                  <a:moveTo>
                    <a:pt x="0" y="0"/>
                  </a:moveTo>
                  <a:lnTo>
                    <a:pt x="0" y="184777"/>
                  </a:lnTo>
                  <a:lnTo>
                    <a:pt x="382516" y="184777"/>
                  </a:lnTo>
                  <a:lnTo>
                    <a:pt x="382516" y="0"/>
                  </a:lnTo>
                </a:path>
              </a:pathLst>
            </a:custGeom>
            <a:ln w="36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2519115" y="5270084"/>
            <a:ext cx="43497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baseline="7936" sz="2100" spc="-37">
                <a:latin typeface="Times New Roman"/>
                <a:cs typeface="Times New Roman"/>
              </a:rPr>
              <a:t>I</a:t>
            </a:r>
            <a:r>
              <a:rPr dirty="0" sz="850" spc="-25">
                <a:latin typeface="Times New Roman"/>
                <a:cs typeface="Times New Roman"/>
              </a:rPr>
              <a:t>1r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82" name="object 82" descr=""/>
          <p:cNvGrpSpPr/>
          <p:nvPr/>
        </p:nvGrpSpPr>
        <p:grpSpPr>
          <a:xfrm>
            <a:off x="2614087" y="5553192"/>
            <a:ext cx="1572895" cy="288290"/>
            <a:chOff x="2614087" y="5553192"/>
            <a:chExt cx="1572895" cy="288290"/>
          </a:xfrm>
        </p:grpSpPr>
        <p:sp>
          <p:nvSpPr>
            <p:cNvPr id="83" name="object 83" descr=""/>
            <p:cNvSpPr/>
            <p:nvPr/>
          </p:nvSpPr>
          <p:spPr>
            <a:xfrm>
              <a:off x="2693606" y="5602268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4" h="0">
                  <a:moveTo>
                    <a:pt x="232731" y="0"/>
                  </a:moveTo>
                  <a:lnTo>
                    <a:pt x="0" y="0"/>
                  </a:lnTo>
                </a:path>
              </a:pathLst>
            </a:custGeom>
            <a:ln w="223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2614087" y="5553192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90878" y="0"/>
                  </a:moveTo>
                  <a:lnTo>
                    <a:pt x="0" y="49075"/>
                  </a:lnTo>
                  <a:lnTo>
                    <a:pt x="90878" y="98151"/>
                  </a:lnTo>
                  <a:lnTo>
                    <a:pt x="908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874395" y="5791971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 h="0">
                  <a:moveTo>
                    <a:pt x="0" y="0"/>
                  </a:moveTo>
                  <a:lnTo>
                    <a:pt x="232842" y="1"/>
                  </a:lnTo>
                </a:path>
              </a:pathLst>
            </a:custGeom>
            <a:ln w="22307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4095808" y="5742892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0" y="0"/>
                  </a:moveTo>
                  <a:lnTo>
                    <a:pt x="0" y="98156"/>
                  </a:lnTo>
                  <a:lnTo>
                    <a:pt x="90878" y="49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 txBox="1"/>
          <p:nvPr/>
        </p:nvSpPr>
        <p:spPr>
          <a:xfrm>
            <a:off x="3921624" y="5523762"/>
            <a:ext cx="382905" cy="210820"/>
          </a:xfrm>
          <a:prstGeom prst="rect">
            <a:avLst/>
          </a:prstGeom>
          <a:ln w="3661">
            <a:solidFill>
              <a:srgbClr val="FFFFFF"/>
            </a:solidFill>
          </a:ln>
        </p:spPr>
        <p:txBody>
          <a:bodyPr wrap="square" lIns="0" tIns="13970" rIns="0" bIns="0" rtlCol="0" vert="horz">
            <a:spAutoFit/>
          </a:bodyPr>
          <a:lstStyle/>
          <a:p>
            <a:pPr marL="130175">
              <a:lnSpc>
                <a:spcPts val="1550"/>
              </a:lnSpc>
              <a:spcBef>
                <a:spcPts val="110"/>
              </a:spcBef>
            </a:pPr>
            <a:r>
              <a:rPr dirty="0" baseline="7936" sz="2100" spc="-37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dirty="0" sz="850" spc="-25">
                <a:solidFill>
                  <a:srgbClr val="6F2F9F"/>
                </a:solidFill>
                <a:latin typeface="Times New Roman"/>
                <a:cs typeface="Times New Roman"/>
              </a:rPr>
              <a:t>1t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88" name="object 88" descr=""/>
          <p:cNvGrpSpPr/>
          <p:nvPr/>
        </p:nvGrpSpPr>
        <p:grpSpPr>
          <a:xfrm>
            <a:off x="5015397" y="2335438"/>
            <a:ext cx="2470785" cy="1137285"/>
            <a:chOff x="5015397" y="2335438"/>
            <a:chExt cx="2470785" cy="1137285"/>
          </a:xfrm>
        </p:grpSpPr>
        <p:sp>
          <p:nvSpPr>
            <p:cNvPr id="89" name="object 89" descr=""/>
            <p:cNvSpPr/>
            <p:nvPr/>
          </p:nvSpPr>
          <p:spPr>
            <a:xfrm>
              <a:off x="6370674" y="2571919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393944" y="0"/>
                  </a:lnTo>
                </a:path>
                <a:path w="1096645" h="0">
                  <a:moveTo>
                    <a:pt x="706195" y="0"/>
                  </a:moveTo>
                  <a:lnTo>
                    <a:pt x="1096464" y="0"/>
                  </a:lnTo>
                </a:path>
              </a:pathLst>
            </a:custGeom>
            <a:ln w="372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5022064" y="2572798"/>
              <a:ext cx="1335405" cy="0"/>
            </a:xfrm>
            <a:custGeom>
              <a:avLst/>
              <a:gdLst/>
              <a:ahLst/>
              <a:cxnLst/>
              <a:rect l="l" t="t" r="r" b="b"/>
              <a:pathLst>
                <a:path w="1335404" h="0">
                  <a:moveTo>
                    <a:pt x="883806" y="0"/>
                  </a:moveTo>
                  <a:lnTo>
                    <a:pt x="1334783" y="0"/>
                  </a:lnTo>
                </a:path>
                <a:path w="1335404" h="0">
                  <a:moveTo>
                    <a:pt x="0" y="0"/>
                  </a:moveTo>
                  <a:lnTo>
                    <a:pt x="571556" y="0"/>
                  </a:lnTo>
                </a:path>
              </a:pathLst>
            </a:custGeom>
            <a:ln w="129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354702" y="2340835"/>
              <a:ext cx="0" cy="1126490"/>
            </a:xfrm>
            <a:custGeom>
              <a:avLst/>
              <a:gdLst/>
              <a:ahLst/>
              <a:cxnLst/>
              <a:rect l="l" t="t" r="r" b="b"/>
              <a:pathLst>
                <a:path w="0" h="1126489">
                  <a:moveTo>
                    <a:pt x="0" y="0"/>
                  </a:moveTo>
                  <a:lnTo>
                    <a:pt x="0" y="1126264"/>
                  </a:lnTo>
                </a:path>
              </a:pathLst>
            </a:custGeom>
            <a:ln w="1032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6764619" y="2430750"/>
              <a:ext cx="312420" cy="291465"/>
            </a:xfrm>
            <a:custGeom>
              <a:avLst/>
              <a:gdLst/>
              <a:ahLst/>
              <a:cxnLst/>
              <a:rect l="l" t="t" r="r" b="b"/>
              <a:pathLst>
                <a:path w="312420" h="291464">
                  <a:moveTo>
                    <a:pt x="312250" y="0"/>
                  </a:moveTo>
                  <a:lnTo>
                    <a:pt x="0" y="0"/>
                  </a:lnTo>
                  <a:lnTo>
                    <a:pt x="0" y="291175"/>
                  </a:lnTo>
                  <a:lnTo>
                    <a:pt x="312250" y="291175"/>
                  </a:lnTo>
                  <a:lnTo>
                    <a:pt x="31225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6764619" y="2430750"/>
              <a:ext cx="312420" cy="291465"/>
            </a:xfrm>
            <a:custGeom>
              <a:avLst/>
              <a:gdLst/>
              <a:ahLst/>
              <a:cxnLst/>
              <a:rect l="l" t="t" r="r" b="b"/>
              <a:pathLst>
                <a:path w="312420" h="291464">
                  <a:moveTo>
                    <a:pt x="0" y="291175"/>
                  </a:moveTo>
                  <a:lnTo>
                    <a:pt x="312250" y="291175"/>
                  </a:lnTo>
                  <a:lnTo>
                    <a:pt x="312250" y="0"/>
                  </a:lnTo>
                  <a:lnTo>
                    <a:pt x="0" y="0"/>
                  </a:lnTo>
                  <a:lnTo>
                    <a:pt x="0" y="291175"/>
                  </a:lnTo>
                  <a:close/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 txBox="1"/>
          <p:nvPr/>
        </p:nvSpPr>
        <p:spPr>
          <a:xfrm>
            <a:off x="6800323" y="2414577"/>
            <a:ext cx="256540" cy="2813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2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95" name="object 95" descr=""/>
          <p:cNvGrpSpPr/>
          <p:nvPr/>
        </p:nvGrpSpPr>
        <p:grpSpPr>
          <a:xfrm>
            <a:off x="5591715" y="2428845"/>
            <a:ext cx="316230" cy="295275"/>
            <a:chOff x="5591715" y="2428845"/>
            <a:chExt cx="316230" cy="295275"/>
          </a:xfrm>
        </p:grpSpPr>
        <p:sp>
          <p:nvSpPr>
            <p:cNvPr id="96" name="object 96" descr=""/>
            <p:cNvSpPr/>
            <p:nvPr/>
          </p:nvSpPr>
          <p:spPr>
            <a:xfrm>
              <a:off x="5593620" y="2430750"/>
              <a:ext cx="312420" cy="291465"/>
            </a:xfrm>
            <a:custGeom>
              <a:avLst/>
              <a:gdLst/>
              <a:ahLst/>
              <a:cxnLst/>
              <a:rect l="l" t="t" r="r" b="b"/>
              <a:pathLst>
                <a:path w="312420" h="291464">
                  <a:moveTo>
                    <a:pt x="312250" y="0"/>
                  </a:moveTo>
                  <a:lnTo>
                    <a:pt x="0" y="0"/>
                  </a:lnTo>
                  <a:lnTo>
                    <a:pt x="0" y="291175"/>
                  </a:lnTo>
                  <a:lnTo>
                    <a:pt x="312250" y="291175"/>
                  </a:lnTo>
                  <a:lnTo>
                    <a:pt x="31225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5593620" y="2430750"/>
              <a:ext cx="312420" cy="291465"/>
            </a:xfrm>
            <a:custGeom>
              <a:avLst/>
              <a:gdLst/>
              <a:ahLst/>
              <a:cxnLst/>
              <a:rect l="l" t="t" r="r" b="b"/>
              <a:pathLst>
                <a:path w="312420" h="291464">
                  <a:moveTo>
                    <a:pt x="0" y="291175"/>
                  </a:moveTo>
                  <a:lnTo>
                    <a:pt x="312250" y="291175"/>
                  </a:lnTo>
                  <a:lnTo>
                    <a:pt x="312250" y="0"/>
                  </a:lnTo>
                  <a:lnTo>
                    <a:pt x="0" y="0"/>
                  </a:lnTo>
                  <a:lnTo>
                    <a:pt x="0" y="291175"/>
                  </a:lnTo>
                  <a:close/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 txBox="1"/>
          <p:nvPr/>
        </p:nvSpPr>
        <p:spPr>
          <a:xfrm>
            <a:off x="5625098" y="2414577"/>
            <a:ext cx="256540" cy="2813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1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99" name="object 99" descr=""/>
          <p:cNvGrpSpPr/>
          <p:nvPr/>
        </p:nvGrpSpPr>
        <p:grpSpPr>
          <a:xfrm>
            <a:off x="5021952" y="2838386"/>
            <a:ext cx="2464435" cy="597535"/>
            <a:chOff x="5021952" y="2838386"/>
            <a:chExt cx="2464435" cy="597535"/>
          </a:xfrm>
        </p:grpSpPr>
        <p:sp>
          <p:nvSpPr>
            <p:cNvPr id="100" name="object 100" descr=""/>
            <p:cNvSpPr/>
            <p:nvPr/>
          </p:nvSpPr>
          <p:spPr>
            <a:xfrm>
              <a:off x="6370674" y="3416863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1096464" y="0"/>
                  </a:lnTo>
                </a:path>
              </a:pathLst>
            </a:custGeom>
            <a:ln w="372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027667" y="3416863"/>
              <a:ext cx="1323975" cy="1905"/>
            </a:xfrm>
            <a:custGeom>
              <a:avLst/>
              <a:gdLst/>
              <a:ahLst/>
              <a:cxnLst/>
              <a:rect l="l" t="t" r="r" b="b"/>
              <a:pathLst>
                <a:path w="1323975" h="1904">
                  <a:moveTo>
                    <a:pt x="0" y="1751"/>
                  </a:moveTo>
                  <a:lnTo>
                    <a:pt x="1323591" y="0"/>
                  </a:lnTo>
                </a:path>
              </a:pathLst>
            </a:custGeom>
            <a:ln w="111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5188137" y="2966675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5" h="0">
                  <a:moveTo>
                    <a:pt x="0" y="0"/>
                  </a:moveTo>
                  <a:lnTo>
                    <a:pt x="788000" y="0"/>
                  </a:lnTo>
                </a:path>
              </a:pathLst>
            </a:custGeom>
            <a:ln w="111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976137" y="2966675"/>
              <a:ext cx="0" cy="444500"/>
            </a:xfrm>
            <a:custGeom>
              <a:avLst/>
              <a:gdLst/>
              <a:ahLst/>
              <a:cxnLst/>
              <a:rect l="l" t="t" r="r" b="b"/>
              <a:pathLst>
                <a:path w="0" h="444500">
                  <a:moveTo>
                    <a:pt x="0" y="0"/>
                  </a:moveTo>
                  <a:lnTo>
                    <a:pt x="0" y="444487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999559" y="3173704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 h="0">
                  <a:moveTo>
                    <a:pt x="0" y="0"/>
                  </a:moveTo>
                  <a:lnTo>
                    <a:pt x="232731" y="0"/>
                  </a:lnTo>
                </a:path>
              </a:pathLst>
            </a:custGeom>
            <a:ln w="2235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220862" y="3124521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0" y="0"/>
                  </a:moveTo>
                  <a:lnTo>
                    <a:pt x="0" y="98365"/>
                  </a:lnTo>
                  <a:lnTo>
                    <a:pt x="90878" y="49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1070" y="2977893"/>
              <a:ext cx="774781" cy="428171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5191070" y="2977893"/>
              <a:ext cx="775335" cy="428625"/>
            </a:xfrm>
            <a:custGeom>
              <a:avLst/>
              <a:gdLst/>
              <a:ahLst/>
              <a:cxnLst/>
              <a:rect l="l" t="t" r="r" b="b"/>
              <a:pathLst>
                <a:path w="775335" h="428625">
                  <a:moveTo>
                    <a:pt x="0" y="428170"/>
                  </a:moveTo>
                  <a:lnTo>
                    <a:pt x="774781" y="428171"/>
                  </a:lnTo>
                  <a:lnTo>
                    <a:pt x="774781" y="0"/>
                  </a:lnTo>
                  <a:lnTo>
                    <a:pt x="0" y="0"/>
                  </a:lnTo>
                  <a:lnTo>
                    <a:pt x="0" y="428170"/>
                  </a:lnTo>
                  <a:close/>
                </a:path>
              </a:pathLst>
            </a:custGeom>
            <a:ln w="109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999559" y="2840291"/>
              <a:ext cx="312420" cy="291465"/>
            </a:xfrm>
            <a:custGeom>
              <a:avLst/>
              <a:gdLst/>
              <a:ahLst/>
              <a:cxnLst/>
              <a:rect l="l" t="t" r="r" b="b"/>
              <a:pathLst>
                <a:path w="312420" h="291464">
                  <a:moveTo>
                    <a:pt x="0" y="291175"/>
                  </a:moveTo>
                  <a:lnTo>
                    <a:pt x="312250" y="291175"/>
                  </a:lnTo>
                  <a:lnTo>
                    <a:pt x="312250" y="0"/>
                  </a:lnTo>
                  <a:lnTo>
                    <a:pt x="0" y="0"/>
                  </a:lnTo>
                  <a:lnTo>
                    <a:pt x="0" y="291175"/>
                  </a:lnTo>
                  <a:close/>
                </a:path>
              </a:pathLst>
            </a:custGeom>
            <a:ln w="3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 descr=""/>
          <p:cNvSpPr txBox="1"/>
          <p:nvPr/>
        </p:nvSpPr>
        <p:spPr>
          <a:xfrm>
            <a:off x="6036117" y="2849395"/>
            <a:ext cx="248285" cy="240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00" spc="-25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dirty="0" baseline="-13071" sz="1275" spc="-37">
                <a:solidFill>
                  <a:srgbClr val="00AF50"/>
                </a:solidFill>
                <a:latin typeface="Times New Roman"/>
                <a:cs typeface="Times New Roman"/>
              </a:rPr>
              <a:t>1</a:t>
            </a:r>
            <a:endParaRPr baseline="-13071" sz="1275">
              <a:latin typeface="Times New Roman"/>
              <a:cs typeface="Times New Roman"/>
            </a:endParaRPr>
          </a:p>
        </p:txBody>
      </p:sp>
      <p:grpSp>
        <p:nvGrpSpPr>
          <p:cNvPr id="110" name="object 110" descr=""/>
          <p:cNvGrpSpPr/>
          <p:nvPr/>
        </p:nvGrpSpPr>
        <p:grpSpPr>
          <a:xfrm>
            <a:off x="5022079" y="3489679"/>
            <a:ext cx="2445385" cy="542925"/>
            <a:chOff x="5022079" y="3489679"/>
            <a:chExt cx="2445385" cy="542925"/>
          </a:xfrm>
        </p:grpSpPr>
        <p:sp>
          <p:nvSpPr>
            <p:cNvPr id="111" name="object 111" descr=""/>
            <p:cNvSpPr/>
            <p:nvPr/>
          </p:nvSpPr>
          <p:spPr>
            <a:xfrm>
              <a:off x="6354702" y="3491498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w="0" h="541020">
                  <a:moveTo>
                    <a:pt x="0" y="0"/>
                  </a:moveTo>
                  <a:lnTo>
                    <a:pt x="0" y="541006"/>
                  </a:lnTo>
                </a:path>
              </a:pathLst>
            </a:custGeom>
            <a:ln w="10327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370674" y="4004796"/>
              <a:ext cx="1096645" cy="0"/>
            </a:xfrm>
            <a:custGeom>
              <a:avLst/>
              <a:gdLst/>
              <a:ahLst/>
              <a:cxnLst/>
              <a:rect l="l" t="t" r="r" b="b"/>
              <a:pathLst>
                <a:path w="1096645" h="0">
                  <a:moveTo>
                    <a:pt x="0" y="0"/>
                  </a:moveTo>
                  <a:lnTo>
                    <a:pt x="1096464" y="0"/>
                  </a:lnTo>
                </a:path>
              </a:pathLst>
            </a:custGeom>
            <a:ln w="372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5027667" y="4004796"/>
              <a:ext cx="1323975" cy="1905"/>
            </a:xfrm>
            <a:custGeom>
              <a:avLst/>
              <a:gdLst/>
              <a:ahLst/>
              <a:cxnLst/>
              <a:rect l="l" t="t" r="r" b="b"/>
              <a:pathLst>
                <a:path w="1323975" h="1904">
                  <a:moveTo>
                    <a:pt x="0" y="1752"/>
                  </a:moveTo>
                  <a:lnTo>
                    <a:pt x="1323591" y="0"/>
                  </a:lnTo>
                </a:path>
              </a:pathLst>
            </a:custGeom>
            <a:ln w="111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5188137" y="3554641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5" h="0">
                  <a:moveTo>
                    <a:pt x="0" y="0"/>
                  </a:moveTo>
                  <a:lnTo>
                    <a:pt x="788000" y="0"/>
                  </a:lnTo>
                </a:path>
              </a:pathLst>
            </a:custGeom>
            <a:ln w="111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5976137" y="3554641"/>
              <a:ext cx="0" cy="444500"/>
            </a:xfrm>
            <a:custGeom>
              <a:avLst/>
              <a:gdLst/>
              <a:ahLst/>
              <a:cxnLst/>
              <a:rect l="l" t="t" r="r" b="b"/>
              <a:pathLst>
                <a:path w="0" h="444500">
                  <a:moveTo>
                    <a:pt x="0" y="0"/>
                  </a:moveTo>
                  <a:lnTo>
                    <a:pt x="0" y="444456"/>
                  </a:lnTo>
                </a:path>
              </a:pathLst>
            </a:custGeom>
            <a:ln w="10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5999559" y="3761658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 h="0">
                  <a:moveTo>
                    <a:pt x="0" y="0"/>
                  </a:moveTo>
                  <a:lnTo>
                    <a:pt x="232731" y="0"/>
                  </a:lnTo>
                </a:path>
              </a:pathLst>
            </a:custGeom>
            <a:ln w="2235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220862" y="3712478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39" h="98425">
                  <a:moveTo>
                    <a:pt x="0" y="0"/>
                  </a:moveTo>
                  <a:lnTo>
                    <a:pt x="0" y="98359"/>
                  </a:lnTo>
                  <a:lnTo>
                    <a:pt x="90878" y="49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91056" y="3565853"/>
              <a:ext cx="774781" cy="428146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5191056" y="3565853"/>
              <a:ext cx="775335" cy="428625"/>
            </a:xfrm>
            <a:custGeom>
              <a:avLst/>
              <a:gdLst/>
              <a:ahLst/>
              <a:cxnLst/>
              <a:rect l="l" t="t" r="r" b="b"/>
              <a:pathLst>
                <a:path w="775335" h="428625">
                  <a:moveTo>
                    <a:pt x="0" y="428146"/>
                  </a:moveTo>
                  <a:lnTo>
                    <a:pt x="774781" y="428146"/>
                  </a:lnTo>
                  <a:lnTo>
                    <a:pt x="774781" y="0"/>
                  </a:lnTo>
                  <a:lnTo>
                    <a:pt x="0" y="0"/>
                  </a:lnTo>
                  <a:lnTo>
                    <a:pt x="0" y="428146"/>
                  </a:lnTo>
                  <a:close/>
                </a:path>
              </a:pathLst>
            </a:custGeom>
            <a:ln w="109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999559" y="3491498"/>
              <a:ext cx="312420" cy="227965"/>
            </a:xfrm>
            <a:custGeom>
              <a:avLst/>
              <a:gdLst/>
              <a:ahLst/>
              <a:cxnLst/>
              <a:rect l="l" t="t" r="r" b="b"/>
              <a:pathLst>
                <a:path w="312420" h="227964">
                  <a:moveTo>
                    <a:pt x="0" y="0"/>
                  </a:moveTo>
                  <a:lnTo>
                    <a:pt x="0" y="227910"/>
                  </a:lnTo>
                  <a:lnTo>
                    <a:pt x="312250" y="227910"/>
                  </a:lnTo>
                  <a:lnTo>
                    <a:pt x="312250" y="0"/>
                  </a:lnTo>
                </a:path>
              </a:pathLst>
            </a:custGeom>
            <a:ln w="36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 descr=""/>
          <p:cNvSpPr txBox="1"/>
          <p:nvPr/>
        </p:nvSpPr>
        <p:spPr>
          <a:xfrm>
            <a:off x="5955966" y="3438932"/>
            <a:ext cx="419100" cy="240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3175">
              <a:lnSpc>
                <a:spcPct val="100000"/>
              </a:lnSpc>
              <a:spcBef>
                <a:spcPts val="110"/>
              </a:spcBef>
            </a:pPr>
            <a:r>
              <a:rPr dirty="0" sz="1400" spc="-25">
                <a:solidFill>
                  <a:srgbClr val="FFC000"/>
                </a:solidFill>
                <a:latin typeface="Times New Roman"/>
                <a:cs typeface="Times New Roman"/>
              </a:rPr>
              <a:t>I</a:t>
            </a:r>
            <a:r>
              <a:rPr dirty="0" baseline="-13071" sz="1275" spc="-37">
                <a:solidFill>
                  <a:srgbClr val="FFC000"/>
                </a:solidFill>
                <a:latin typeface="Times New Roman"/>
                <a:cs typeface="Times New Roman"/>
              </a:rPr>
              <a:t>1</a:t>
            </a:r>
            <a:endParaRPr baseline="-13071" sz="1275">
              <a:latin typeface="Times New Roman"/>
              <a:cs typeface="Times New Roman"/>
            </a:endParaRPr>
          </a:p>
        </p:txBody>
      </p:sp>
      <p:grpSp>
        <p:nvGrpSpPr>
          <p:cNvPr id="122" name="object 122" descr=""/>
          <p:cNvGrpSpPr/>
          <p:nvPr/>
        </p:nvGrpSpPr>
        <p:grpSpPr>
          <a:xfrm>
            <a:off x="7932159" y="2306512"/>
            <a:ext cx="2469515" cy="1136015"/>
            <a:chOff x="7932159" y="2306512"/>
            <a:chExt cx="2469515" cy="1136015"/>
          </a:xfrm>
        </p:grpSpPr>
        <p:sp>
          <p:nvSpPr>
            <p:cNvPr id="123" name="object 123" descr=""/>
            <p:cNvSpPr/>
            <p:nvPr/>
          </p:nvSpPr>
          <p:spPr>
            <a:xfrm>
              <a:off x="9286731" y="2542674"/>
              <a:ext cx="1096010" cy="0"/>
            </a:xfrm>
            <a:custGeom>
              <a:avLst/>
              <a:gdLst/>
              <a:ahLst/>
              <a:cxnLst/>
              <a:rect l="l" t="t" r="r" b="b"/>
              <a:pathLst>
                <a:path w="1096009" h="0">
                  <a:moveTo>
                    <a:pt x="0" y="0"/>
                  </a:moveTo>
                  <a:lnTo>
                    <a:pt x="393740" y="0"/>
                  </a:lnTo>
                </a:path>
                <a:path w="1096009" h="0">
                  <a:moveTo>
                    <a:pt x="705829" y="0"/>
                  </a:moveTo>
                  <a:lnTo>
                    <a:pt x="1095895" y="0"/>
                  </a:lnTo>
                </a:path>
              </a:pathLst>
            </a:custGeom>
            <a:ln w="3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938826" y="2543552"/>
              <a:ext cx="1334135" cy="0"/>
            </a:xfrm>
            <a:custGeom>
              <a:avLst/>
              <a:gdLst/>
              <a:ahLst/>
              <a:cxnLst/>
              <a:rect l="l" t="t" r="r" b="b"/>
              <a:pathLst>
                <a:path w="1334134" h="0">
                  <a:moveTo>
                    <a:pt x="883343" y="0"/>
                  </a:moveTo>
                  <a:lnTo>
                    <a:pt x="1334081" y="0"/>
                  </a:lnTo>
                </a:path>
                <a:path w="1334134" h="0">
                  <a:moveTo>
                    <a:pt x="0" y="0"/>
                  </a:moveTo>
                  <a:lnTo>
                    <a:pt x="571254" y="0"/>
                  </a:lnTo>
                </a:path>
              </a:pathLst>
            </a:custGeom>
            <a:ln w="12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9270767" y="2311910"/>
              <a:ext cx="0" cy="1125220"/>
            </a:xfrm>
            <a:custGeom>
              <a:avLst/>
              <a:gdLst/>
              <a:ahLst/>
              <a:cxnLst/>
              <a:rect l="l" t="t" r="r" b="b"/>
              <a:pathLst>
                <a:path w="0" h="1125220">
                  <a:moveTo>
                    <a:pt x="0" y="0"/>
                  </a:moveTo>
                  <a:lnTo>
                    <a:pt x="0" y="1124710"/>
                  </a:lnTo>
                </a:path>
              </a:pathLst>
            </a:custGeom>
            <a:ln w="1032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9680472" y="240170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312088" y="0"/>
                  </a:moveTo>
                  <a:lnTo>
                    <a:pt x="0" y="0"/>
                  </a:lnTo>
                  <a:lnTo>
                    <a:pt x="0" y="290773"/>
                  </a:lnTo>
                  <a:lnTo>
                    <a:pt x="312088" y="290773"/>
                  </a:lnTo>
                  <a:lnTo>
                    <a:pt x="31208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9680472" y="240170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0" y="290773"/>
                  </a:moveTo>
                  <a:lnTo>
                    <a:pt x="312088" y="290773"/>
                  </a:lnTo>
                  <a:lnTo>
                    <a:pt x="312088" y="0"/>
                  </a:lnTo>
                  <a:lnTo>
                    <a:pt x="0" y="0"/>
                  </a:lnTo>
                  <a:lnTo>
                    <a:pt x="0" y="290773"/>
                  </a:lnTo>
                  <a:close/>
                </a:path>
              </a:pathLst>
            </a:custGeom>
            <a:ln w="35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 descr=""/>
          <p:cNvSpPr txBox="1"/>
          <p:nvPr/>
        </p:nvSpPr>
        <p:spPr>
          <a:xfrm>
            <a:off x="9716138" y="2385533"/>
            <a:ext cx="256540" cy="2806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2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129" name="object 129" descr=""/>
          <p:cNvGrpSpPr/>
          <p:nvPr/>
        </p:nvGrpSpPr>
        <p:grpSpPr>
          <a:xfrm>
            <a:off x="8508176" y="2399795"/>
            <a:ext cx="316230" cy="294640"/>
            <a:chOff x="8508176" y="2399795"/>
            <a:chExt cx="316230" cy="294640"/>
          </a:xfrm>
        </p:grpSpPr>
        <p:sp>
          <p:nvSpPr>
            <p:cNvPr id="130" name="object 130" descr=""/>
            <p:cNvSpPr/>
            <p:nvPr/>
          </p:nvSpPr>
          <p:spPr>
            <a:xfrm>
              <a:off x="8510081" y="240170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312088" y="0"/>
                  </a:moveTo>
                  <a:lnTo>
                    <a:pt x="0" y="0"/>
                  </a:lnTo>
                  <a:lnTo>
                    <a:pt x="0" y="290773"/>
                  </a:lnTo>
                  <a:lnTo>
                    <a:pt x="312088" y="290773"/>
                  </a:lnTo>
                  <a:lnTo>
                    <a:pt x="31208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8510081" y="2401700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0" y="290773"/>
                  </a:moveTo>
                  <a:lnTo>
                    <a:pt x="312088" y="290773"/>
                  </a:lnTo>
                  <a:lnTo>
                    <a:pt x="312088" y="0"/>
                  </a:lnTo>
                  <a:lnTo>
                    <a:pt x="0" y="0"/>
                  </a:lnTo>
                  <a:lnTo>
                    <a:pt x="0" y="290773"/>
                  </a:lnTo>
                  <a:close/>
                </a:path>
              </a:pathLst>
            </a:custGeom>
            <a:ln w="35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2" name="object 132" descr=""/>
          <p:cNvSpPr txBox="1"/>
          <p:nvPr/>
        </p:nvSpPr>
        <p:spPr>
          <a:xfrm>
            <a:off x="8541522" y="2385532"/>
            <a:ext cx="256540" cy="2806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650" spc="-25">
                <a:latin typeface="Times New Roman"/>
                <a:cs typeface="Times New Roman"/>
              </a:rPr>
              <a:t>Z</a:t>
            </a:r>
            <a:r>
              <a:rPr dirty="0" baseline="-13227" sz="1575" spc="-37">
                <a:latin typeface="Times New Roman"/>
                <a:cs typeface="Times New Roman"/>
              </a:rPr>
              <a:t>1</a:t>
            </a:r>
            <a:endParaRPr baseline="-13227" sz="1575">
              <a:latin typeface="Times New Roman"/>
              <a:cs typeface="Times New Roman"/>
            </a:endParaRPr>
          </a:p>
        </p:txBody>
      </p:sp>
      <p:grpSp>
        <p:nvGrpSpPr>
          <p:cNvPr id="133" name="object 133" descr=""/>
          <p:cNvGrpSpPr/>
          <p:nvPr/>
        </p:nvGrpSpPr>
        <p:grpSpPr>
          <a:xfrm>
            <a:off x="7938707" y="2808771"/>
            <a:ext cx="2463165" cy="596900"/>
            <a:chOff x="7938707" y="2808771"/>
            <a:chExt cx="2463165" cy="596900"/>
          </a:xfrm>
        </p:grpSpPr>
        <p:sp>
          <p:nvSpPr>
            <p:cNvPr id="134" name="object 134" descr=""/>
            <p:cNvSpPr/>
            <p:nvPr/>
          </p:nvSpPr>
          <p:spPr>
            <a:xfrm>
              <a:off x="9286732" y="3386453"/>
              <a:ext cx="1096010" cy="0"/>
            </a:xfrm>
            <a:custGeom>
              <a:avLst/>
              <a:gdLst/>
              <a:ahLst/>
              <a:cxnLst/>
              <a:rect l="l" t="t" r="r" b="b"/>
              <a:pathLst>
                <a:path w="1096009" h="0">
                  <a:moveTo>
                    <a:pt x="0" y="0"/>
                  </a:moveTo>
                  <a:lnTo>
                    <a:pt x="1095895" y="0"/>
                  </a:lnTo>
                </a:path>
              </a:pathLst>
            </a:custGeom>
            <a:ln w="3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7944422" y="3386453"/>
              <a:ext cx="1323340" cy="1905"/>
            </a:xfrm>
            <a:custGeom>
              <a:avLst/>
              <a:gdLst/>
              <a:ahLst/>
              <a:cxnLst/>
              <a:rect l="l" t="t" r="r" b="b"/>
              <a:pathLst>
                <a:path w="1323340" h="1904">
                  <a:moveTo>
                    <a:pt x="0" y="1748"/>
                  </a:moveTo>
                  <a:lnTo>
                    <a:pt x="1322905" y="0"/>
                  </a:lnTo>
                </a:path>
              </a:pathLst>
            </a:custGeom>
            <a:ln w="11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8104808" y="2936886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4" h="0">
                  <a:moveTo>
                    <a:pt x="0" y="0"/>
                  </a:moveTo>
                  <a:lnTo>
                    <a:pt x="787591" y="0"/>
                  </a:lnTo>
                </a:path>
              </a:pathLst>
            </a:custGeom>
            <a:ln w="11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8892399" y="2936886"/>
              <a:ext cx="0" cy="444500"/>
            </a:xfrm>
            <a:custGeom>
              <a:avLst/>
              <a:gdLst/>
              <a:ahLst/>
              <a:cxnLst/>
              <a:rect l="l" t="t" r="r" b="b"/>
              <a:pathLst>
                <a:path w="0" h="444500">
                  <a:moveTo>
                    <a:pt x="0" y="0"/>
                  </a:moveTo>
                  <a:lnTo>
                    <a:pt x="0" y="443874"/>
                  </a:lnTo>
                </a:path>
              </a:pathLst>
            </a:custGeom>
            <a:ln w="10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8915809" y="3143629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 h="0">
                  <a:moveTo>
                    <a:pt x="0" y="0"/>
                  </a:moveTo>
                  <a:lnTo>
                    <a:pt x="232611" y="0"/>
                  </a:lnTo>
                </a:path>
              </a:pathLst>
            </a:custGeom>
            <a:ln w="2232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9136998" y="3094514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40" h="98425">
                  <a:moveTo>
                    <a:pt x="0" y="0"/>
                  </a:moveTo>
                  <a:lnTo>
                    <a:pt x="0" y="98229"/>
                  </a:lnTo>
                  <a:lnTo>
                    <a:pt x="90831" y="49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07740" y="2948088"/>
              <a:ext cx="774379" cy="427580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8107740" y="2948088"/>
              <a:ext cx="774700" cy="427990"/>
            </a:xfrm>
            <a:custGeom>
              <a:avLst/>
              <a:gdLst/>
              <a:ahLst/>
              <a:cxnLst/>
              <a:rect l="l" t="t" r="r" b="b"/>
              <a:pathLst>
                <a:path w="774700" h="427989">
                  <a:moveTo>
                    <a:pt x="0" y="427580"/>
                  </a:moveTo>
                  <a:lnTo>
                    <a:pt x="774379" y="427580"/>
                  </a:lnTo>
                  <a:lnTo>
                    <a:pt x="774379" y="0"/>
                  </a:lnTo>
                  <a:lnTo>
                    <a:pt x="0" y="0"/>
                  </a:lnTo>
                  <a:lnTo>
                    <a:pt x="0" y="427580"/>
                  </a:lnTo>
                  <a:close/>
                </a:path>
              </a:pathLst>
            </a:custGeom>
            <a:ln w="109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8915809" y="2810676"/>
              <a:ext cx="312420" cy="290830"/>
            </a:xfrm>
            <a:custGeom>
              <a:avLst/>
              <a:gdLst/>
              <a:ahLst/>
              <a:cxnLst/>
              <a:rect l="l" t="t" r="r" b="b"/>
              <a:pathLst>
                <a:path w="312420" h="290830">
                  <a:moveTo>
                    <a:pt x="0" y="290773"/>
                  </a:moveTo>
                  <a:lnTo>
                    <a:pt x="312088" y="290773"/>
                  </a:lnTo>
                  <a:lnTo>
                    <a:pt x="312088" y="0"/>
                  </a:lnTo>
                  <a:lnTo>
                    <a:pt x="0" y="0"/>
                  </a:lnTo>
                  <a:lnTo>
                    <a:pt x="0" y="290773"/>
                  </a:lnTo>
                  <a:close/>
                </a:path>
              </a:pathLst>
            </a:custGeom>
            <a:ln w="35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3" name="object 143" descr=""/>
          <p:cNvSpPr txBox="1"/>
          <p:nvPr/>
        </p:nvSpPr>
        <p:spPr>
          <a:xfrm>
            <a:off x="8952328" y="2819750"/>
            <a:ext cx="248285" cy="240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00" spc="-25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dirty="0" baseline="-13071" sz="1275" spc="-37">
                <a:solidFill>
                  <a:srgbClr val="00AF50"/>
                </a:solidFill>
                <a:latin typeface="Times New Roman"/>
                <a:cs typeface="Times New Roman"/>
              </a:rPr>
              <a:t>1</a:t>
            </a:r>
            <a:endParaRPr baseline="-13071" sz="1275">
              <a:latin typeface="Times New Roman"/>
              <a:cs typeface="Times New Roman"/>
            </a:endParaRPr>
          </a:p>
        </p:txBody>
      </p:sp>
      <p:grpSp>
        <p:nvGrpSpPr>
          <p:cNvPr id="144" name="object 144" descr=""/>
          <p:cNvGrpSpPr/>
          <p:nvPr/>
        </p:nvGrpSpPr>
        <p:grpSpPr>
          <a:xfrm>
            <a:off x="7938834" y="3460723"/>
            <a:ext cx="2444115" cy="542925"/>
            <a:chOff x="7938834" y="3460723"/>
            <a:chExt cx="2444115" cy="542925"/>
          </a:xfrm>
        </p:grpSpPr>
        <p:sp>
          <p:nvSpPr>
            <p:cNvPr id="145" name="object 145" descr=""/>
            <p:cNvSpPr/>
            <p:nvPr/>
          </p:nvSpPr>
          <p:spPr>
            <a:xfrm>
              <a:off x="9270767" y="346254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w="0" h="541020">
                  <a:moveTo>
                    <a:pt x="0" y="0"/>
                  </a:moveTo>
                  <a:lnTo>
                    <a:pt x="0" y="541006"/>
                  </a:lnTo>
                </a:path>
              </a:pathLst>
            </a:custGeom>
            <a:ln w="10321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9286732" y="3975840"/>
              <a:ext cx="1096010" cy="0"/>
            </a:xfrm>
            <a:custGeom>
              <a:avLst/>
              <a:gdLst/>
              <a:ahLst/>
              <a:cxnLst/>
              <a:rect l="l" t="t" r="r" b="b"/>
              <a:pathLst>
                <a:path w="1096009" h="0">
                  <a:moveTo>
                    <a:pt x="0" y="0"/>
                  </a:moveTo>
                  <a:lnTo>
                    <a:pt x="1095895" y="0"/>
                  </a:lnTo>
                </a:path>
              </a:pathLst>
            </a:custGeom>
            <a:ln w="372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7944422" y="3975840"/>
              <a:ext cx="1323340" cy="1905"/>
            </a:xfrm>
            <a:custGeom>
              <a:avLst/>
              <a:gdLst/>
              <a:ahLst/>
              <a:cxnLst/>
              <a:rect l="l" t="t" r="r" b="b"/>
              <a:pathLst>
                <a:path w="1323340" h="1904">
                  <a:moveTo>
                    <a:pt x="0" y="1752"/>
                  </a:moveTo>
                  <a:lnTo>
                    <a:pt x="1322905" y="0"/>
                  </a:lnTo>
                </a:path>
              </a:pathLst>
            </a:custGeom>
            <a:ln w="111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8104808" y="3525685"/>
              <a:ext cx="788035" cy="0"/>
            </a:xfrm>
            <a:custGeom>
              <a:avLst/>
              <a:gdLst/>
              <a:ahLst/>
              <a:cxnLst/>
              <a:rect l="l" t="t" r="r" b="b"/>
              <a:pathLst>
                <a:path w="788034" h="0">
                  <a:moveTo>
                    <a:pt x="0" y="0"/>
                  </a:moveTo>
                  <a:lnTo>
                    <a:pt x="787591" y="0"/>
                  </a:lnTo>
                </a:path>
              </a:pathLst>
            </a:custGeom>
            <a:ln w="111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8892399" y="3525685"/>
              <a:ext cx="0" cy="444500"/>
            </a:xfrm>
            <a:custGeom>
              <a:avLst/>
              <a:gdLst/>
              <a:ahLst/>
              <a:cxnLst/>
              <a:rect l="l" t="t" r="r" b="b"/>
              <a:pathLst>
                <a:path w="0" h="444500">
                  <a:moveTo>
                    <a:pt x="0" y="0"/>
                  </a:moveTo>
                  <a:lnTo>
                    <a:pt x="0" y="444456"/>
                  </a:lnTo>
                </a:path>
              </a:pathLst>
            </a:custGeom>
            <a:ln w="10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8915809" y="3732702"/>
              <a:ext cx="233045" cy="0"/>
            </a:xfrm>
            <a:custGeom>
              <a:avLst/>
              <a:gdLst/>
              <a:ahLst/>
              <a:cxnLst/>
              <a:rect l="l" t="t" r="r" b="b"/>
              <a:pathLst>
                <a:path w="233045" h="0">
                  <a:moveTo>
                    <a:pt x="0" y="0"/>
                  </a:moveTo>
                  <a:lnTo>
                    <a:pt x="232611" y="0"/>
                  </a:lnTo>
                </a:path>
              </a:pathLst>
            </a:custGeom>
            <a:ln w="2235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9136997" y="3683522"/>
              <a:ext cx="91440" cy="98425"/>
            </a:xfrm>
            <a:custGeom>
              <a:avLst/>
              <a:gdLst/>
              <a:ahLst/>
              <a:cxnLst/>
              <a:rect l="l" t="t" r="r" b="b"/>
              <a:pathLst>
                <a:path w="91440" h="98425">
                  <a:moveTo>
                    <a:pt x="0" y="0"/>
                  </a:moveTo>
                  <a:lnTo>
                    <a:pt x="0" y="98359"/>
                  </a:lnTo>
                  <a:lnTo>
                    <a:pt x="90831" y="49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07726" y="3536897"/>
              <a:ext cx="774379" cy="428146"/>
            </a:xfrm>
            <a:prstGeom prst="rect">
              <a:avLst/>
            </a:prstGeom>
          </p:spPr>
        </p:pic>
        <p:sp>
          <p:nvSpPr>
            <p:cNvPr id="153" name="object 153" descr=""/>
            <p:cNvSpPr/>
            <p:nvPr/>
          </p:nvSpPr>
          <p:spPr>
            <a:xfrm>
              <a:off x="8107726" y="3536897"/>
              <a:ext cx="774700" cy="428625"/>
            </a:xfrm>
            <a:custGeom>
              <a:avLst/>
              <a:gdLst/>
              <a:ahLst/>
              <a:cxnLst/>
              <a:rect l="l" t="t" r="r" b="b"/>
              <a:pathLst>
                <a:path w="774700" h="428625">
                  <a:moveTo>
                    <a:pt x="0" y="428146"/>
                  </a:moveTo>
                  <a:lnTo>
                    <a:pt x="774379" y="428146"/>
                  </a:lnTo>
                  <a:lnTo>
                    <a:pt x="774379" y="0"/>
                  </a:lnTo>
                  <a:lnTo>
                    <a:pt x="0" y="0"/>
                  </a:lnTo>
                  <a:lnTo>
                    <a:pt x="0" y="428146"/>
                  </a:lnTo>
                  <a:close/>
                </a:path>
              </a:pathLst>
            </a:custGeom>
            <a:ln w="109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8915809" y="3462541"/>
              <a:ext cx="312420" cy="227965"/>
            </a:xfrm>
            <a:custGeom>
              <a:avLst/>
              <a:gdLst/>
              <a:ahLst/>
              <a:cxnLst/>
              <a:rect l="l" t="t" r="r" b="b"/>
              <a:pathLst>
                <a:path w="312420" h="227964">
                  <a:moveTo>
                    <a:pt x="0" y="0"/>
                  </a:moveTo>
                  <a:lnTo>
                    <a:pt x="0" y="227910"/>
                  </a:lnTo>
                  <a:lnTo>
                    <a:pt x="312088" y="227910"/>
                  </a:lnTo>
                  <a:lnTo>
                    <a:pt x="312088" y="0"/>
                  </a:lnTo>
                </a:path>
              </a:pathLst>
            </a:custGeom>
            <a:ln w="362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5" name="object 155" descr=""/>
          <p:cNvSpPr txBox="1"/>
          <p:nvPr/>
        </p:nvSpPr>
        <p:spPr>
          <a:xfrm>
            <a:off x="8872228" y="3409976"/>
            <a:ext cx="419100" cy="240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3175">
              <a:lnSpc>
                <a:spcPct val="100000"/>
              </a:lnSpc>
              <a:spcBef>
                <a:spcPts val="110"/>
              </a:spcBef>
            </a:pPr>
            <a:r>
              <a:rPr dirty="0" sz="1400" spc="-25">
                <a:solidFill>
                  <a:srgbClr val="FFC000"/>
                </a:solidFill>
                <a:latin typeface="Times New Roman"/>
                <a:cs typeface="Times New Roman"/>
              </a:rPr>
              <a:t>I</a:t>
            </a:r>
            <a:r>
              <a:rPr dirty="0" baseline="-13071" sz="1275" spc="-37">
                <a:solidFill>
                  <a:srgbClr val="FFC000"/>
                </a:solidFill>
                <a:latin typeface="Times New Roman"/>
                <a:cs typeface="Times New Roman"/>
              </a:rPr>
              <a:t>1</a:t>
            </a:r>
            <a:endParaRPr baseline="-13071" sz="1275">
              <a:latin typeface="Times New Roman"/>
              <a:cs typeface="Times New Roman"/>
            </a:endParaRPr>
          </a:p>
        </p:txBody>
      </p:sp>
      <p:grpSp>
        <p:nvGrpSpPr>
          <p:cNvPr id="156" name="object 156" descr=""/>
          <p:cNvGrpSpPr/>
          <p:nvPr/>
        </p:nvGrpSpPr>
        <p:grpSpPr>
          <a:xfrm>
            <a:off x="4939992" y="4272124"/>
            <a:ext cx="2614295" cy="1717039"/>
            <a:chOff x="4939992" y="4272124"/>
            <a:chExt cx="2614295" cy="1717039"/>
          </a:xfrm>
        </p:grpSpPr>
        <p:sp>
          <p:nvSpPr>
            <p:cNvPr id="157" name="object 157" descr=""/>
            <p:cNvSpPr/>
            <p:nvPr/>
          </p:nvSpPr>
          <p:spPr>
            <a:xfrm>
              <a:off x="6344462" y="4277839"/>
              <a:ext cx="0" cy="1705610"/>
            </a:xfrm>
            <a:custGeom>
              <a:avLst/>
              <a:gdLst/>
              <a:ahLst/>
              <a:cxnLst/>
              <a:rect l="l" t="t" r="r" b="b"/>
              <a:pathLst>
                <a:path w="0" h="1705610">
                  <a:moveTo>
                    <a:pt x="0" y="0"/>
                  </a:moveTo>
                  <a:lnTo>
                    <a:pt x="0" y="1705384"/>
                  </a:lnTo>
                </a:path>
              </a:pathLst>
            </a:custGeom>
            <a:ln w="1096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6371810" y="5948078"/>
              <a:ext cx="1164590" cy="0"/>
            </a:xfrm>
            <a:custGeom>
              <a:avLst/>
              <a:gdLst/>
              <a:ahLst/>
              <a:cxnLst/>
              <a:rect l="l" t="t" r="r" b="b"/>
              <a:pathLst>
                <a:path w="1164590" h="0">
                  <a:moveTo>
                    <a:pt x="0" y="0"/>
                  </a:moveTo>
                  <a:lnTo>
                    <a:pt x="1164541" y="0"/>
                  </a:lnTo>
                </a:path>
              </a:pathLst>
            </a:custGeom>
            <a:ln w="355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4945389" y="5591264"/>
              <a:ext cx="1413510" cy="358775"/>
            </a:xfrm>
            <a:custGeom>
              <a:avLst/>
              <a:gdLst/>
              <a:ahLst/>
              <a:cxnLst/>
              <a:rect l="l" t="t" r="r" b="b"/>
              <a:pathLst>
                <a:path w="1413510" h="358775">
                  <a:moveTo>
                    <a:pt x="0" y="358484"/>
                  </a:moveTo>
                  <a:lnTo>
                    <a:pt x="1405800" y="356815"/>
                  </a:lnTo>
                </a:path>
                <a:path w="1413510" h="358775">
                  <a:moveTo>
                    <a:pt x="576230" y="0"/>
                  </a:moveTo>
                  <a:lnTo>
                    <a:pt x="1413112" y="0"/>
                  </a:lnTo>
                </a:path>
                <a:path w="1413510" h="358775">
                  <a:moveTo>
                    <a:pt x="1413112" y="0"/>
                  </a:moveTo>
                  <a:lnTo>
                    <a:pt x="1413112" y="355104"/>
                  </a:lnTo>
                </a:path>
              </a:pathLst>
            </a:custGeom>
            <a:ln w="10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0" name="object 16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24735" y="5600218"/>
              <a:ext cx="822886" cy="329510"/>
            </a:xfrm>
            <a:prstGeom prst="rect">
              <a:avLst/>
            </a:prstGeom>
          </p:spPr>
        </p:pic>
        <p:sp>
          <p:nvSpPr>
            <p:cNvPr id="161" name="object 161" descr=""/>
            <p:cNvSpPr/>
            <p:nvPr/>
          </p:nvSpPr>
          <p:spPr>
            <a:xfrm>
              <a:off x="5524735" y="5600218"/>
              <a:ext cx="822960" cy="329565"/>
            </a:xfrm>
            <a:custGeom>
              <a:avLst/>
              <a:gdLst/>
              <a:ahLst/>
              <a:cxnLst/>
              <a:rect l="l" t="t" r="r" b="b"/>
              <a:pathLst>
                <a:path w="822960" h="329564">
                  <a:moveTo>
                    <a:pt x="0" y="329510"/>
                  </a:moveTo>
                  <a:lnTo>
                    <a:pt x="822886" y="329510"/>
                  </a:lnTo>
                  <a:lnTo>
                    <a:pt x="822886" y="0"/>
                  </a:lnTo>
                  <a:lnTo>
                    <a:pt x="0" y="0"/>
                  </a:lnTo>
                  <a:lnTo>
                    <a:pt x="0" y="329510"/>
                  </a:lnTo>
                  <a:close/>
                </a:path>
              </a:pathLst>
            </a:custGeom>
            <a:ln w="10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6360988" y="5391767"/>
              <a:ext cx="516890" cy="535940"/>
            </a:xfrm>
            <a:custGeom>
              <a:avLst/>
              <a:gdLst/>
              <a:ahLst/>
              <a:cxnLst/>
              <a:rect l="l" t="t" r="r" b="b"/>
              <a:pathLst>
                <a:path w="516890" h="535939">
                  <a:moveTo>
                    <a:pt x="0" y="0"/>
                  </a:moveTo>
                  <a:lnTo>
                    <a:pt x="516680" y="0"/>
                  </a:lnTo>
                </a:path>
                <a:path w="516890" h="535939">
                  <a:moveTo>
                    <a:pt x="516680" y="0"/>
                  </a:moveTo>
                  <a:lnTo>
                    <a:pt x="516680" y="535461"/>
                  </a:lnTo>
                </a:path>
              </a:pathLst>
            </a:custGeom>
            <a:ln w="10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62889" y="5405278"/>
              <a:ext cx="507920" cy="515807"/>
            </a:xfrm>
            <a:prstGeom prst="rect">
              <a:avLst/>
            </a:prstGeom>
          </p:spPr>
        </p:pic>
        <p:sp>
          <p:nvSpPr>
            <p:cNvPr id="164" name="object 164" descr=""/>
            <p:cNvSpPr/>
            <p:nvPr/>
          </p:nvSpPr>
          <p:spPr>
            <a:xfrm>
              <a:off x="6362889" y="5405278"/>
              <a:ext cx="508000" cy="516255"/>
            </a:xfrm>
            <a:custGeom>
              <a:avLst/>
              <a:gdLst/>
              <a:ahLst/>
              <a:cxnLst/>
              <a:rect l="l" t="t" r="r" b="b"/>
              <a:pathLst>
                <a:path w="508000" h="516254">
                  <a:moveTo>
                    <a:pt x="0" y="515807"/>
                  </a:moveTo>
                  <a:lnTo>
                    <a:pt x="507920" y="515807"/>
                  </a:lnTo>
                  <a:lnTo>
                    <a:pt x="507920" y="0"/>
                  </a:lnTo>
                  <a:lnTo>
                    <a:pt x="0" y="0"/>
                  </a:lnTo>
                  <a:lnTo>
                    <a:pt x="0" y="515807"/>
                  </a:lnTo>
                  <a:close/>
                </a:path>
              </a:pathLst>
            </a:custGeom>
            <a:ln w="108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5932025" y="5392904"/>
              <a:ext cx="424180" cy="198755"/>
            </a:xfrm>
            <a:custGeom>
              <a:avLst/>
              <a:gdLst/>
              <a:ahLst/>
              <a:cxnLst/>
              <a:rect l="l" t="t" r="r" b="b"/>
              <a:pathLst>
                <a:path w="424179" h="198754">
                  <a:moveTo>
                    <a:pt x="0" y="0"/>
                  </a:moveTo>
                  <a:lnTo>
                    <a:pt x="423990" y="0"/>
                  </a:lnTo>
                </a:path>
                <a:path w="424179" h="198754">
                  <a:moveTo>
                    <a:pt x="0" y="0"/>
                  </a:moveTo>
                  <a:lnTo>
                    <a:pt x="0" y="198360"/>
                  </a:lnTo>
                </a:path>
              </a:pathLst>
            </a:custGeom>
            <a:ln w="10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42174" y="5405308"/>
              <a:ext cx="406968" cy="169970"/>
            </a:xfrm>
            <a:prstGeom prst="rect">
              <a:avLst/>
            </a:prstGeom>
          </p:spPr>
        </p:pic>
        <p:sp>
          <p:nvSpPr>
            <p:cNvPr id="167" name="object 167" descr=""/>
            <p:cNvSpPr/>
            <p:nvPr/>
          </p:nvSpPr>
          <p:spPr>
            <a:xfrm>
              <a:off x="5942174" y="5405308"/>
              <a:ext cx="407034" cy="170180"/>
            </a:xfrm>
            <a:custGeom>
              <a:avLst/>
              <a:gdLst/>
              <a:ahLst/>
              <a:cxnLst/>
              <a:rect l="l" t="t" r="r" b="b"/>
              <a:pathLst>
                <a:path w="407035" h="170179">
                  <a:moveTo>
                    <a:pt x="0" y="169970"/>
                  </a:moveTo>
                  <a:lnTo>
                    <a:pt x="406968" y="169970"/>
                  </a:lnTo>
                  <a:lnTo>
                    <a:pt x="406968" y="0"/>
                  </a:lnTo>
                  <a:lnTo>
                    <a:pt x="0" y="0"/>
                  </a:lnTo>
                  <a:lnTo>
                    <a:pt x="0" y="169970"/>
                  </a:lnTo>
                  <a:close/>
                </a:path>
              </a:pathLst>
            </a:custGeom>
            <a:ln w="107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5664120" y="5480162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247181" y="0"/>
                  </a:moveTo>
                  <a:lnTo>
                    <a:pt x="0" y="0"/>
                  </a:lnTo>
                </a:path>
              </a:pathLst>
            </a:custGeom>
            <a:ln w="21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5579664" y="5433272"/>
              <a:ext cx="96520" cy="93980"/>
            </a:xfrm>
            <a:custGeom>
              <a:avLst/>
              <a:gdLst/>
              <a:ahLst/>
              <a:cxnLst/>
              <a:rect l="l" t="t" r="r" b="b"/>
              <a:pathLst>
                <a:path w="96520" h="93979">
                  <a:moveTo>
                    <a:pt x="96521" y="0"/>
                  </a:moveTo>
                  <a:lnTo>
                    <a:pt x="0" y="46890"/>
                  </a:lnTo>
                  <a:lnTo>
                    <a:pt x="96521" y="93780"/>
                  </a:lnTo>
                  <a:lnTo>
                    <a:pt x="965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0" name="object 170" descr=""/>
          <p:cNvSpPr txBox="1"/>
          <p:nvPr/>
        </p:nvSpPr>
        <p:spPr>
          <a:xfrm>
            <a:off x="5500026" y="5197385"/>
            <a:ext cx="410845" cy="201295"/>
          </a:xfrm>
          <a:prstGeom prst="rect">
            <a:avLst/>
          </a:prstGeom>
          <a:ln w="3577">
            <a:solidFill>
              <a:srgbClr val="FFFFFF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 marL="114300">
              <a:lnSpc>
                <a:spcPts val="1415"/>
              </a:lnSpc>
              <a:spcBef>
                <a:spcPts val="170"/>
              </a:spcBef>
            </a:pPr>
            <a:r>
              <a:rPr dirty="0" baseline="8230" sz="2025" spc="-37">
                <a:latin typeface="Times New Roman"/>
                <a:cs typeface="Times New Roman"/>
              </a:rPr>
              <a:t>I</a:t>
            </a:r>
            <a:r>
              <a:rPr dirty="0" sz="850" spc="-25">
                <a:latin typeface="Times New Roman"/>
                <a:cs typeface="Times New Roman"/>
              </a:rPr>
              <a:t>1r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171" name="object 171" descr=""/>
          <p:cNvGrpSpPr/>
          <p:nvPr/>
        </p:nvGrpSpPr>
        <p:grpSpPr>
          <a:xfrm>
            <a:off x="6907529" y="5627952"/>
            <a:ext cx="342900" cy="93980"/>
            <a:chOff x="6907529" y="5627952"/>
            <a:chExt cx="342900" cy="93980"/>
          </a:xfrm>
        </p:grpSpPr>
        <p:sp>
          <p:nvSpPr>
            <p:cNvPr id="172" name="object 172" descr=""/>
            <p:cNvSpPr/>
            <p:nvPr/>
          </p:nvSpPr>
          <p:spPr>
            <a:xfrm>
              <a:off x="6918324" y="5674842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0" y="0"/>
                  </a:moveTo>
                  <a:lnTo>
                    <a:pt x="247152" y="0"/>
                  </a:lnTo>
                </a:path>
              </a:pathLst>
            </a:custGeom>
            <a:ln w="21313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7153338" y="5627952"/>
              <a:ext cx="96520" cy="93980"/>
            </a:xfrm>
            <a:custGeom>
              <a:avLst/>
              <a:gdLst/>
              <a:ahLst/>
              <a:cxnLst/>
              <a:rect l="l" t="t" r="r" b="b"/>
              <a:pathLst>
                <a:path w="96520" h="93979">
                  <a:moveTo>
                    <a:pt x="0" y="0"/>
                  </a:moveTo>
                  <a:lnTo>
                    <a:pt x="0" y="93780"/>
                  </a:lnTo>
                  <a:lnTo>
                    <a:pt x="96521" y="46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4" name="object 174" descr=""/>
          <p:cNvSpPr txBox="1"/>
          <p:nvPr/>
        </p:nvSpPr>
        <p:spPr>
          <a:xfrm>
            <a:off x="6968340" y="5418580"/>
            <a:ext cx="406400" cy="201930"/>
          </a:xfrm>
          <a:prstGeom prst="rect">
            <a:avLst/>
          </a:prstGeom>
          <a:ln w="3573">
            <a:solidFill>
              <a:srgbClr val="FFFFFF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138430">
              <a:lnSpc>
                <a:spcPts val="1490"/>
              </a:lnSpc>
              <a:spcBef>
                <a:spcPts val="95"/>
              </a:spcBef>
            </a:pPr>
            <a:r>
              <a:rPr dirty="0" baseline="8230" sz="2025" spc="-37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dirty="0" sz="800" spc="-25">
                <a:solidFill>
                  <a:srgbClr val="6F2F9F"/>
                </a:solidFill>
                <a:latin typeface="Times New Roman"/>
                <a:cs typeface="Times New Roman"/>
              </a:rPr>
              <a:t>1t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4586814" y="4296567"/>
            <a:ext cx="822960" cy="278130"/>
          </a:xfrm>
          <a:prstGeom prst="rect">
            <a:avLst/>
          </a:prstGeom>
          <a:solidFill>
            <a:srgbClr val="BEBEBE"/>
          </a:solidFill>
          <a:ln w="3563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 marL="120014">
              <a:lnSpc>
                <a:spcPct val="100000"/>
              </a:lnSpc>
              <a:spcBef>
                <a:spcPts val="10"/>
              </a:spcBef>
            </a:pPr>
            <a:r>
              <a:rPr dirty="0" sz="1600">
                <a:latin typeface="Times New Roman"/>
                <a:cs typeface="Times New Roman"/>
              </a:rPr>
              <a:t>Z</a:t>
            </a:r>
            <a:r>
              <a:rPr dirty="0" baseline="-11111" sz="1500">
                <a:latin typeface="Times New Roman"/>
                <a:cs typeface="Times New Roman"/>
              </a:rPr>
              <a:t>2</a:t>
            </a:r>
            <a:r>
              <a:rPr dirty="0" baseline="-11111" sz="1500" spc="52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&lt;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Z</a:t>
            </a:r>
            <a:r>
              <a:rPr dirty="0" baseline="-11111" sz="1500" spc="-37">
                <a:latin typeface="Times New Roman"/>
                <a:cs typeface="Times New Roman"/>
              </a:rPr>
              <a:t>1</a:t>
            </a:r>
            <a:endParaRPr baseline="-11111" sz="1500">
              <a:latin typeface="Times New Roman"/>
              <a:cs typeface="Times New Roman"/>
            </a:endParaRPr>
          </a:p>
        </p:txBody>
      </p:sp>
      <p:sp>
        <p:nvSpPr>
          <p:cNvPr id="176" name="object 176" descr=""/>
          <p:cNvSpPr/>
          <p:nvPr/>
        </p:nvSpPr>
        <p:spPr>
          <a:xfrm>
            <a:off x="5482222" y="4492525"/>
            <a:ext cx="406400" cy="221615"/>
          </a:xfrm>
          <a:custGeom>
            <a:avLst/>
            <a:gdLst/>
            <a:ahLst/>
            <a:cxnLst/>
            <a:rect l="l" t="t" r="r" b="b"/>
            <a:pathLst>
              <a:path w="406400" h="221614">
                <a:moveTo>
                  <a:pt x="0" y="221194"/>
                </a:moveTo>
                <a:lnTo>
                  <a:pt x="406266" y="221194"/>
                </a:lnTo>
                <a:lnTo>
                  <a:pt x="406266" y="0"/>
                </a:lnTo>
                <a:lnTo>
                  <a:pt x="0" y="0"/>
                </a:lnTo>
                <a:lnTo>
                  <a:pt x="0" y="221194"/>
                </a:lnTo>
                <a:close/>
              </a:path>
            </a:pathLst>
          </a:custGeom>
          <a:ln w="357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 descr=""/>
          <p:cNvSpPr txBox="1"/>
          <p:nvPr/>
        </p:nvSpPr>
        <p:spPr>
          <a:xfrm>
            <a:off x="5476414" y="4501409"/>
            <a:ext cx="457834" cy="2305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90"/>
              </a:spcBef>
            </a:pPr>
            <a:r>
              <a:rPr dirty="0" baseline="8230" sz="2025" spc="-37">
                <a:solidFill>
                  <a:srgbClr val="0000FF"/>
                </a:solidFill>
                <a:latin typeface="Times New Roman"/>
                <a:cs typeface="Times New Roman"/>
              </a:rPr>
              <a:t>U</a:t>
            </a:r>
            <a:r>
              <a:rPr dirty="0" sz="850" spc="-25">
                <a:solidFill>
                  <a:srgbClr val="0000FF"/>
                </a:solidFill>
                <a:latin typeface="Times New Roman"/>
                <a:cs typeface="Times New Roman"/>
              </a:rPr>
              <a:t>1r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178" name="object 178" descr=""/>
          <p:cNvGrpSpPr/>
          <p:nvPr/>
        </p:nvGrpSpPr>
        <p:grpSpPr>
          <a:xfrm>
            <a:off x="4929692" y="4703631"/>
            <a:ext cx="2596515" cy="380365"/>
            <a:chOff x="4929692" y="4703631"/>
            <a:chExt cx="2596515" cy="380365"/>
          </a:xfrm>
        </p:grpSpPr>
        <p:sp>
          <p:nvSpPr>
            <p:cNvPr id="179" name="object 179" descr=""/>
            <p:cNvSpPr/>
            <p:nvPr/>
          </p:nvSpPr>
          <p:spPr>
            <a:xfrm>
              <a:off x="6361427" y="5065780"/>
              <a:ext cx="1164590" cy="0"/>
            </a:xfrm>
            <a:custGeom>
              <a:avLst/>
              <a:gdLst/>
              <a:ahLst/>
              <a:cxnLst/>
              <a:rect l="l" t="t" r="r" b="b"/>
              <a:pathLst>
                <a:path w="1164590" h="0">
                  <a:moveTo>
                    <a:pt x="0" y="0"/>
                  </a:moveTo>
                  <a:lnTo>
                    <a:pt x="1164541" y="0"/>
                  </a:lnTo>
                </a:path>
              </a:pathLst>
            </a:custGeom>
            <a:ln w="355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4935020" y="4708959"/>
              <a:ext cx="1405890" cy="358775"/>
            </a:xfrm>
            <a:custGeom>
              <a:avLst/>
              <a:gdLst/>
              <a:ahLst/>
              <a:cxnLst/>
              <a:rect l="l" t="t" r="r" b="b"/>
              <a:pathLst>
                <a:path w="1405889" h="358775">
                  <a:moveTo>
                    <a:pt x="0" y="358497"/>
                  </a:moveTo>
                  <a:lnTo>
                    <a:pt x="1405785" y="356820"/>
                  </a:lnTo>
                </a:path>
                <a:path w="1405889" h="358775">
                  <a:moveTo>
                    <a:pt x="559646" y="0"/>
                  </a:moveTo>
                  <a:lnTo>
                    <a:pt x="980449" y="0"/>
                  </a:lnTo>
                </a:path>
                <a:path w="1405889" h="358775">
                  <a:moveTo>
                    <a:pt x="980449" y="0"/>
                  </a:moveTo>
                  <a:lnTo>
                    <a:pt x="980449" y="355115"/>
                  </a:lnTo>
                </a:path>
              </a:pathLst>
            </a:custGeom>
            <a:ln w="10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96232" y="4717925"/>
              <a:ext cx="413739" cy="329510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5496232" y="4717925"/>
              <a:ext cx="414020" cy="329565"/>
            </a:xfrm>
            <a:custGeom>
              <a:avLst/>
              <a:gdLst/>
              <a:ahLst/>
              <a:cxnLst/>
              <a:rect l="l" t="t" r="r" b="b"/>
              <a:pathLst>
                <a:path w="414020" h="329564">
                  <a:moveTo>
                    <a:pt x="0" y="329510"/>
                  </a:moveTo>
                  <a:lnTo>
                    <a:pt x="413739" y="329510"/>
                  </a:lnTo>
                  <a:lnTo>
                    <a:pt x="413739" y="0"/>
                  </a:lnTo>
                  <a:lnTo>
                    <a:pt x="0" y="0"/>
                  </a:lnTo>
                  <a:lnTo>
                    <a:pt x="0" y="329510"/>
                  </a:lnTo>
                  <a:close/>
                </a:path>
              </a:pathLst>
            </a:custGeom>
            <a:ln w="1077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6350605" y="4891732"/>
              <a:ext cx="516890" cy="165735"/>
            </a:xfrm>
            <a:custGeom>
              <a:avLst/>
              <a:gdLst/>
              <a:ahLst/>
              <a:cxnLst/>
              <a:rect l="l" t="t" r="r" b="b"/>
              <a:pathLst>
                <a:path w="516890" h="165735">
                  <a:moveTo>
                    <a:pt x="0" y="0"/>
                  </a:moveTo>
                  <a:lnTo>
                    <a:pt x="516680" y="0"/>
                  </a:lnTo>
                </a:path>
                <a:path w="516890" h="165735">
                  <a:moveTo>
                    <a:pt x="516680" y="0"/>
                  </a:moveTo>
                  <a:lnTo>
                    <a:pt x="516680" y="165309"/>
                  </a:lnTo>
                </a:path>
              </a:pathLst>
            </a:custGeom>
            <a:ln w="10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52506" y="4898595"/>
              <a:ext cx="507920" cy="156542"/>
            </a:xfrm>
            <a:prstGeom prst="rect">
              <a:avLst/>
            </a:prstGeom>
          </p:spPr>
        </p:pic>
        <p:sp>
          <p:nvSpPr>
            <p:cNvPr id="185" name="object 185" descr=""/>
            <p:cNvSpPr/>
            <p:nvPr/>
          </p:nvSpPr>
          <p:spPr>
            <a:xfrm>
              <a:off x="6352506" y="4898595"/>
              <a:ext cx="508000" cy="156845"/>
            </a:xfrm>
            <a:custGeom>
              <a:avLst/>
              <a:gdLst/>
              <a:ahLst/>
              <a:cxnLst/>
              <a:rect l="l" t="t" r="r" b="b"/>
              <a:pathLst>
                <a:path w="508000" h="156845">
                  <a:moveTo>
                    <a:pt x="0" y="156542"/>
                  </a:moveTo>
                  <a:lnTo>
                    <a:pt x="507920" y="156542"/>
                  </a:lnTo>
                  <a:lnTo>
                    <a:pt x="507920" y="0"/>
                  </a:lnTo>
                  <a:lnTo>
                    <a:pt x="0" y="0"/>
                  </a:lnTo>
                  <a:lnTo>
                    <a:pt x="0" y="156542"/>
                  </a:lnTo>
                  <a:close/>
                </a:path>
              </a:pathLst>
            </a:custGeom>
            <a:ln w="1068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5915470" y="4708959"/>
              <a:ext cx="424180" cy="0"/>
            </a:xfrm>
            <a:custGeom>
              <a:avLst/>
              <a:gdLst/>
              <a:ahLst/>
              <a:cxnLst/>
              <a:rect l="l" t="t" r="r" b="b"/>
              <a:pathLst>
                <a:path w="424179" h="0">
                  <a:moveTo>
                    <a:pt x="0" y="0"/>
                  </a:moveTo>
                  <a:lnTo>
                    <a:pt x="424020" y="0"/>
                  </a:lnTo>
                </a:path>
              </a:pathLst>
            </a:custGeom>
            <a:ln w="106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7" name="object 18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29948" y="4716348"/>
              <a:ext cx="410638" cy="169970"/>
            </a:xfrm>
            <a:prstGeom prst="rect">
              <a:avLst/>
            </a:prstGeom>
          </p:spPr>
        </p:pic>
        <p:sp>
          <p:nvSpPr>
            <p:cNvPr id="188" name="object 188" descr=""/>
            <p:cNvSpPr/>
            <p:nvPr/>
          </p:nvSpPr>
          <p:spPr>
            <a:xfrm>
              <a:off x="5929948" y="4716348"/>
              <a:ext cx="410845" cy="170180"/>
            </a:xfrm>
            <a:custGeom>
              <a:avLst/>
              <a:gdLst/>
              <a:ahLst/>
              <a:cxnLst/>
              <a:rect l="l" t="t" r="r" b="b"/>
              <a:pathLst>
                <a:path w="410845" h="170179">
                  <a:moveTo>
                    <a:pt x="0" y="169970"/>
                  </a:moveTo>
                  <a:lnTo>
                    <a:pt x="410638" y="169970"/>
                  </a:lnTo>
                  <a:lnTo>
                    <a:pt x="410638" y="0"/>
                  </a:lnTo>
                  <a:lnTo>
                    <a:pt x="0" y="0"/>
                  </a:lnTo>
                  <a:lnTo>
                    <a:pt x="0" y="169970"/>
                  </a:lnTo>
                  <a:close/>
                </a:path>
              </a:pathLst>
            </a:custGeom>
            <a:ln w="107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5921656" y="4891007"/>
              <a:ext cx="421005" cy="165735"/>
            </a:xfrm>
            <a:custGeom>
              <a:avLst/>
              <a:gdLst/>
              <a:ahLst/>
              <a:cxnLst/>
              <a:rect l="l" t="t" r="r" b="b"/>
              <a:pathLst>
                <a:path w="421004" h="165735">
                  <a:moveTo>
                    <a:pt x="0" y="0"/>
                  </a:moveTo>
                  <a:lnTo>
                    <a:pt x="420758" y="0"/>
                  </a:lnTo>
                </a:path>
                <a:path w="421004" h="165735">
                  <a:moveTo>
                    <a:pt x="420758" y="0"/>
                  </a:moveTo>
                  <a:lnTo>
                    <a:pt x="420758" y="165153"/>
                  </a:lnTo>
                </a:path>
              </a:pathLst>
            </a:custGeom>
            <a:ln w="10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0" name="object 19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94667" y="4899618"/>
              <a:ext cx="842292" cy="156542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5494667" y="4899618"/>
              <a:ext cx="842644" cy="156845"/>
            </a:xfrm>
            <a:custGeom>
              <a:avLst/>
              <a:gdLst/>
              <a:ahLst/>
              <a:cxnLst/>
              <a:rect l="l" t="t" r="r" b="b"/>
              <a:pathLst>
                <a:path w="842645" h="156845">
                  <a:moveTo>
                    <a:pt x="0" y="156542"/>
                  </a:moveTo>
                  <a:lnTo>
                    <a:pt x="842292" y="156542"/>
                  </a:lnTo>
                  <a:lnTo>
                    <a:pt x="842292" y="0"/>
                  </a:lnTo>
                  <a:lnTo>
                    <a:pt x="0" y="0"/>
                  </a:lnTo>
                  <a:lnTo>
                    <a:pt x="0" y="156542"/>
                  </a:lnTo>
                  <a:close/>
                </a:path>
              </a:pathLst>
            </a:custGeom>
            <a:ln w="106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5641306" y="4804516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247181" y="0"/>
                  </a:moveTo>
                  <a:lnTo>
                    <a:pt x="0" y="0"/>
                  </a:lnTo>
                </a:path>
              </a:pathLst>
            </a:custGeom>
            <a:ln w="213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5556850" y="4757626"/>
              <a:ext cx="96520" cy="93980"/>
            </a:xfrm>
            <a:custGeom>
              <a:avLst/>
              <a:gdLst/>
              <a:ahLst/>
              <a:cxnLst/>
              <a:rect l="l" t="t" r="r" b="b"/>
              <a:pathLst>
                <a:path w="96520" h="93979">
                  <a:moveTo>
                    <a:pt x="96521" y="0"/>
                  </a:moveTo>
                  <a:lnTo>
                    <a:pt x="0" y="46876"/>
                  </a:lnTo>
                  <a:lnTo>
                    <a:pt x="96521" y="93780"/>
                  </a:lnTo>
                  <a:lnTo>
                    <a:pt x="9652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6895510" y="4985754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0" y="0"/>
                  </a:moveTo>
                  <a:lnTo>
                    <a:pt x="247152" y="0"/>
                  </a:lnTo>
                </a:path>
              </a:pathLst>
            </a:custGeom>
            <a:ln w="2131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7130524" y="4938864"/>
              <a:ext cx="96520" cy="93980"/>
            </a:xfrm>
            <a:custGeom>
              <a:avLst/>
              <a:gdLst/>
              <a:ahLst/>
              <a:cxnLst/>
              <a:rect l="l" t="t" r="r" b="b"/>
              <a:pathLst>
                <a:path w="96520" h="93979">
                  <a:moveTo>
                    <a:pt x="0" y="0"/>
                  </a:moveTo>
                  <a:lnTo>
                    <a:pt x="0" y="93780"/>
                  </a:lnTo>
                  <a:lnTo>
                    <a:pt x="96521" y="46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6" name="object 196" descr=""/>
          <p:cNvSpPr txBox="1"/>
          <p:nvPr/>
        </p:nvSpPr>
        <p:spPr>
          <a:xfrm>
            <a:off x="6945525" y="4729506"/>
            <a:ext cx="406400" cy="201930"/>
          </a:xfrm>
          <a:prstGeom prst="rect">
            <a:avLst/>
          </a:prstGeom>
          <a:ln w="3573">
            <a:solidFill>
              <a:srgbClr val="FFFFFF"/>
            </a:solidFill>
          </a:ln>
        </p:spPr>
        <p:txBody>
          <a:bodyPr wrap="square" lIns="0" tIns="10795" rIns="0" bIns="0" rtlCol="0" vert="horz">
            <a:spAutoFit/>
          </a:bodyPr>
          <a:lstStyle/>
          <a:p>
            <a:pPr marL="104139">
              <a:lnSpc>
                <a:spcPts val="1500"/>
              </a:lnSpc>
              <a:spcBef>
                <a:spcPts val="85"/>
              </a:spcBef>
            </a:pPr>
            <a:r>
              <a:rPr dirty="0" baseline="8230" sz="2025" spc="-37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dirty="0" sz="850" spc="-25">
                <a:solidFill>
                  <a:srgbClr val="FF0000"/>
                </a:solidFill>
                <a:latin typeface="Times New Roman"/>
                <a:cs typeface="Times New Roman"/>
              </a:rPr>
              <a:t>1t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197" name="object 197" descr=""/>
          <p:cNvGrpSpPr/>
          <p:nvPr/>
        </p:nvGrpSpPr>
        <p:grpSpPr>
          <a:xfrm>
            <a:off x="7876910" y="4299535"/>
            <a:ext cx="2536825" cy="1644014"/>
            <a:chOff x="7876910" y="4299535"/>
            <a:chExt cx="2536825" cy="1644014"/>
          </a:xfrm>
        </p:grpSpPr>
        <p:sp>
          <p:nvSpPr>
            <p:cNvPr id="198" name="object 198" descr=""/>
            <p:cNvSpPr/>
            <p:nvPr/>
          </p:nvSpPr>
          <p:spPr>
            <a:xfrm>
              <a:off x="9291190" y="4305250"/>
              <a:ext cx="0" cy="1632585"/>
            </a:xfrm>
            <a:custGeom>
              <a:avLst/>
              <a:gdLst/>
              <a:ahLst/>
              <a:cxnLst/>
              <a:rect l="l" t="t" r="r" b="b"/>
              <a:pathLst>
                <a:path w="0" h="1632585">
                  <a:moveTo>
                    <a:pt x="0" y="0"/>
                  </a:moveTo>
                  <a:lnTo>
                    <a:pt x="0" y="1632253"/>
                  </a:lnTo>
                </a:path>
              </a:pathLst>
            </a:custGeom>
            <a:ln w="1096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9308148" y="5856924"/>
              <a:ext cx="1105535" cy="35560"/>
            </a:xfrm>
            <a:custGeom>
              <a:avLst/>
              <a:gdLst/>
              <a:ahLst/>
              <a:cxnLst/>
              <a:rect l="l" t="t" r="r" b="b"/>
              <a:pathLst>
                <a:path w="1105534" h="35560">
                  <a:moveTo>
                    <a:pt x="1105323" y="0"/>
                  </a:moveTo>
                  <a:lnTo>
                    <a:pt x="0" y="0"/>
                  </a:lnTo>
                  <a:lnTo>
                    <a:pt x="0" y="35520"/>
                  </a:lnTo>
                  <a:lnTo>
                    <a:pt x="1105323" y="35520"/>
                  </a:lnTo>
                  <a:lnTo>
                    <a:pt x="11053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7882308" y="5456196"/>
              <a:ext cx="1412875" cy="420370"/>
            </a:xfrm>
            <a:custGeom>
              <a:avLst/>
              <a:gdLst/>
              <a:ahLst/>
              <a:cxnLst/>
              <a:rect l="l" t="t" r="r" b="b"/>
              <a:pathLst>
                <a:path w="1412875" h="420370">
                  <a:moveTo>
                    <a:pt x="0" y="420157"/>
                  </a:moveTo>
                  <a:lnTo>
                    <a:pt x="1405227" y="418488"/>
                  </a:lnTo>
                </a:path>
                <a:path w="1412875" h="420370">
                  <a:moveTo>
                    <a:pt x="576008" y="0"/>
                  </a:moveTo>
                  <a:lnTo>
                    <a:pt x="1412536" y="0"/>
                  </a:lnTo>
                </a:path>
                <a:path w="1412875" h="420370">
                  <a:moveTo>
                    <a:pt x="1412536" y="0"/>
                  </a:moveTo>
                  <a:lnTo>
                    <a:pt x="1412536" y="416777"/>
                  </a:lnTo>
                </a:path>
              </a:pathLst>
            </a:custGeom>
            <a:ln w="10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1" name="object 20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61415" y="5473606"/>
              <a:ext cx="822567" cy="382729"/>
            </a:xfrm>
            <a:prstGeom prst="rect">
              <a:avLst/>
            </a:prstGeom>
          </p:spPr>
        </p:pic>
        <p:sp>
          <p:nvSpPr>
            <p:cNvPr id="202" name="object 202" descr=""/>
            <p:cNvSpPr/>
            <p:nvPr/>
          </p:nvSpPr>
          <p:spPr>
            <a:xfrm>
              <a:off x="8461415" y="5473606"/>
              <a:ext cx="822960" cy="382905"/>
            </a:xfrm>
            <a:custGeom>
              <a:avLst/>
              <a:gdLst/>
              <a:ahLst/>
              <a:cxnLst/>
              <a:rect l="l" t="t" r="r" b="b"/>
              <a:pathLst>
                <a:path w="822959" h="382904">
                  <a:moveTo>
                    <a:pt x="0" y="382729"/>
                  </a:moveTo>
                  <a:lnTo>
                    <a:pt x="822567" y="382729"/>
                  </a:lnTo>
                  <a:lnTo>
                    <a:pt x="822567" y="0"/>
                  </a:lnTo>
                  <a:lnTo>
                    <a:pt x="0" y="0"/>
                  </a:lnTo>
                  <a:lnTo>
                    <a:pt x="0" y="382729"/>
                  </a:lnTo>
                  <a:close/>
                </a:path>
              </a:pathLst>
            </a:custGeom>
            <a:ln w="107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9297330" y="5453454"/>
              <a:ext cx="516890" cy="400685"/>
            </a:xfrm>
            <a:custGeom>
              <a:avLst/>
              <a:gdLst/>
              <a:ahLst/>
              <a:cxnLst/>
              <a:rect l="l" t="t" r="r" b="b"/>
              <a:pathLst>
                <a:path w="516890" h="400685">
                  <a:moveTo>
                    <a:pt x="0" y="0"/>
                  </a:moveTo>
                  <a:lnTo>
                    <a:pt x="516480" y="0"/>
                  </a:lnTo>
                </a:path>
                <a:path w="516890" h="400685">
                  <a:moveTo>
                    <a:pt x="516480" y="0"/>
                  </a:moveTo>
                  <a:lnTo>
                    <a:pt x="516480" y="400379"/>
                  </a:lnTo>
                </a:path>
              </a:pathLst>
            </a:custGeom>
            <a:ln w="10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4" name="object 20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299230" y="5473019"/>
              <a:ext cx="507723" cy="382729"/>
            </a:xfrm>
            <a:prstGeom prst="rect">
              <a:avLst/>
            </a:prstGeom>
          </p:spPr>
        </p:pic>
        <p:sp>
          <p:nvSpPr>
            <p:cNvPr id="205" name="object 205" descr=""/>
            <p:cNvSpPr/>
            <p:nvPr/>
          </p:nvSpPr>
          <p:spPr>
            <a:xfrm>
              <a:off x="9299230" y="5473019"/>
              <a:ext cx="508000" cy="382905"/>
            </a:xfrm>
            <a:custGeom>
              <a:avLst/>
              <a:gdLst/>
              <a:ahLst/>
              <a:cxnLst/>
              <a:rect l="l" t="t" r="r" b="b"/>
              <a:pathLst>
                <a:path w="508000" h="382904">
                  <a:moveTo>
                    <a:pt x="0" y="382729"/>
                  </a:moveTo>
                  <a:lnTo>
                    <a:pt x="507723" y="382729"/>
                  </a:lnTo>
                  <a:lnTo>
                    <a:pt x="507723" y="0"/>
                  </a:lnTo>
                  <a:lnTo>
                    <a:pt x="0" y="0"/>
                  </a:lnTo>
                  <a:lnTo>
                    <a:pt x="0" y="382729"/>
                  </a:lnTo>
                  <a:close/>
                </a:path>
              </a:pathLst>
            </a:custGeom>
            <a:ln w="107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9308148" y="5044609"/>
              <a:ext cx="1105535" cy="35560"/>
            </a:xfrm>
            <a:custGeom>
              <a:avLst/>
              <a:gdLst/>
              <a:ahLst/>
              <a:cxnLst/>
              <a:rect l="l" t="t" r="r" b="b"/>
              <a:pathLst>
                <a:path w="1105534" h="35560">
                  <a:moveTo>
                    <a:pt x="1105323" y="0"/>
                  </a:moveTo>
                  <a:lnTo>
                    <a:pt x="0" y="0"/>
                  </a:lnTo>
                  <a:lnTo>
                    <a:pt x="0" y="35520"/>
                  </a:lnTo>
                  <a:lnTo>
                    <a:pt x="1105323" y="35520"/>
                  </a:lnTo>
                  <a:lnTo>
                    <a:pt x="11053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7882308" y="4706451"/>
              <a:ext cx="1931670" cy="358140"/>
            </a:xfrm>
            <a:custGeom>
              <a:avLst/>
              <a:gdLst/>
              <a:ahLst/>
              <a:cxnLst/>
              <a:rect l="l" t="t" r="r" b="b"/>
              <a:pathLst>
                <a:path w="1931670" h="358139">
                  <a:moveTo>
                    <a:pt x="0" y="357595"/>
                  </a:moveTo>
                  <a:lnTo>
                    <a:pt x="1405227" y="355918"/>
                  </a:lnTo>
                </a:path>
                <a:path w="1931670" h="358139">
                  <a:moveTo>
                    <a:pt x="1415022" y="0"/>
                  </a:moveTo>
                  <a:lnTo>
                    <a:pt x="1931502" y="0"/>
                  </a:lnTo>
                </a:path>
                <a:path w="1931670" h="358139">
                  <a:moveTo>
                    <a:pt x="1931502" y="0"/>
                  </a:moveTo>
                  <a:lnTo>
                    <a:pt x="1931502" y="347180"/>
                  </a:lnTo>
                </a:path>
              </a:pathLst>
            </a:custGeom>
            <a:ln w="10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8" name="object 20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99230" y="4722236"/>
              <a:ext cx="507723" cy="329491"/>
            </a:xfrm>
            <a:prstGeom prst="rect">
              <a:avLst/>
            </a:prstGeom>
          </p:spPr>
        </p:pic>
        <p:sp>
          <p:nvSpPr>
            <p:cNvPr id="209" name="object 209" descr=""/>
            <p:cNvSpPr/>
            <p:nvPr/>
          </p:nvSpPr>
          <p:spPr>
            <a:xfrm>
              <a:off x="9299230" y="4722236"/>
              <a:ext cx="508000" cy="329565"/>
            </a:xfrm>
            <a:custGeom>
              <a:avLst/>
              <a:gdLst/>
              <a:ahLst/>
              <a:cxnLst/>
              <a:rect l="l" t="t" r="r" b="b"/>
              <a:pathLst>
                <a:path w="508000" h="329564">
                  <a:moveTo>
                    <a:pt x="0" y="329491"/>
                  </a:moveTo>
                  <a:lnTo>
                    <a:pt x="507723" y="329491"/>
                  </a:lnTo>
                  <a:lnTo>
                    <a:pt x="507723" y="0"/>
                  </a:lnTo>
                  <a:lnTo>
                    <a:pt x="0" y="0"/>
                  </a:lnTo>
                  <a:lnTo>
                    <a:pt x="0" y="329491"/>
                  </a:lnTo>
                  <a:close/>
                </a:path>
              </a:pathLst>
            </a:custGeom>
            <a:ln w="1074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8447220" y="4705570"/>
              <a:ext cx="842010" cy="347345"/>
            </a:xfrm>
            <a:custGeom>
              <a:avLst/>
              <a:gdLst/>
              <a:ahLst/>
              <a:cxnLst/>
              <a:rect l="l" t="t" r="r" b="b"/>
              <a:pathLst>
                <a:path w="842009" h="347345">
                  <a:moveTo>
                    <a:pt x="415157" y="0"/>
                  </a:moveTo>
                  <a:lnTo>
                    <a:pt x="838999" y="0"/>
                  </a:lnTo>
                </a:path>
                <a:path w="842009" h="347345">
                  <a:moveTo>
                    <a:pt x="0" y="0"/>
                  </a:moveTo>
                  <a:lnTo>
                    <a:pt x="841923" y="0"/>
                  </a:lnTo>
                </a:path>
                <a:path w="842009" h="347345">
                  <a:moveTo>
                    <a:pt x="841923" y="0"/>
                  </a:moveTo>
                  <a:lnTo>
                    <a:pt x="841923" y="347194"/>
                  </a:lnTo>
                </a:path>
              </a:pathLst>
            </a:custGeom>
            <a:ln w="10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1" name="object 21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41738" y="4723273"/>
              <a:ext cx="841967" cy="329491"/>
            </a:xfrm>
            <a:prstGeom prst="rect">
              <a:avLst/>
            </a:prstGeom>
          </p:spPr>
        </p:pic>
        <p:sp>
          <p:nvSpPr>
            <p:cNvPr id="212" name="object 212" descr=""/>
            <p:cNvSpPr/>
            <p:nvPr/>
          </p:nvSpPr>
          <p:spPr>
            <a:xfrm>
              <a:off x="8441738" y="4723273"/>
              <a:ext cx="842010" cy="329565"/>
            </a:xfrm>
            <a:custGeom>
              <a:avLst/>
              <a:gdLst/>
              <a:ahLst/>
              <a:cxnLst/>
              <a:rect l="l" t="t" r="r" b="b"/>
              <a:pathLst>
                <a:path w="842009" h="329564">
                  <a:moveTo>
                    <a:pt x="0" y="329491"/>
                  </a:moveTo>
                  <a:lnTo>
                    <a:pt x="841967" y="329491"/>
                  </a:lnTo>
                  <a:lnTo>
                    <a:pt x="841967" y="0"/>
                  </a:lnTo>
                  <a:lnTo>
                    <a:pt x="0" y="0"/>
                  </a:lnTo>
                  <a:lnTo>
                    <a:pt x="0" y="329491"/>
                  </a:lnTo>
                  <a:close/>
                </a:path>
              </a:pathLst>
            </a:custGeom>
            <a:ln w="106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9842025" y="4982362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0" y="0"/>
                  </a:moveTo>
                  <a:lnTo>
                    <a:pt x="247056" y="0"/>
                  </a:lnTo>
                </a:path>
              </a:pathLst>
            </a:custGeom>
            <a:ln w="213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10077094" y="4935475"/>
              <a:ext cx="96520" cy="93980"/>
            </a:xfrm>
            <a:custGeom>
              <a:avLst/>
              <a:gdLst/>
              <a:ahLst/>
              <a:cxnLst/>
              <a:rect l="l" t="t" r="r" b="b"/>
              <a:pathLst>
                <a:path w="96520" h="93979">
                  <a:moveTo>
                    <a:pt x="0" y="0"/>
                  </a:moveTo>
                  <a:lnTo>
                    <a:pt x="0" y="93775"/>
                  </a:lnTo>
                  <a:lnTo>
                    <a:pt x="96483" y="4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5" name="object 215" descr=""/>
          <p:cNvSpPr txBox="1"/>
          <p:nvPr/>
        </p:nvSpPr>
        <p:spPr>
          <a:xfrm>
            <a:off x="9892021" y="4726115"/>
            <a:ext cx="406400" cy="201930"/>
          </a:xfrm>
          <a:prstGeom prst="rect">
            <a:avLst/>
          </a:prstGeom>
          <a:ln w="3573">
            <a:solidFill>
              <a:srgbClr val="FFFFFF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 marL="104139">
              <a:lnSpc>
                <a:spcPts val="1480"/>
              </a:lnSpc>
              <a:spcBef>
                <a:spcPts val="105"/>
              </a:spcBef>
            </a:pPr>
            <a:r>
              <a:rPr dirty="0" baseline="8230" sz="2025" spc="-37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dirty="0" sz="850" spc="-25">
                <a:solidFill>
                  <a:srgbClr val="FF0000"/>
                </a:solidFill>
                <a:latin typeface="Times New Roman"/>
                <a:cs typeface="Times New Roman"/>
              </a:rPr>
              <a:t>1t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216" name="object 216" descr=""/>
          <p:cNvGrpSpPr/>
          <p:nvPr/>
        </p:nvGrpSpPr>
        <p:grpSpPr>
          <a:xfrm>
            <a:off x="9854451" y="5554575"/>
            <a:ext cx="332105" cy="93980"/>
            <a:chOff x="9854451" y="5554575"/>
            <a:chExt cx="332105" cy="93980"/>
          </a:xfrm>
        </p:grpSpPr>
        <p:sp>
          <p:nvSpPr>
            <p:cNvPr id="217" name="object 217" descr=""/>
            <p:cNvSpPr/>
            <p:nvPr/>
          </p:nvSpPr>
          <p:spPr>
            <a:xfrm>
              <a:off x="9854451" y="5601462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0" y="0"/>
                  </a:moveTo>
                  <a:lnTo>
                    <a:pt x="247056" y="0"/>
                  </a:lnTo>
                </a:path>
              </a:pathLst>
            </a:custGeom>
            <a:ln w="2131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10089520" y="5554575"/>
              <a:ext cx="96520" cy="93980"/>
            </a:xfrm>
            <a:custGeom>
              <a:avLst/>
              <a:gdLst/>
              <a:ahLst/>
              <a:cxnLst/>
              <a:rect l="l" t="t" r="r" b="b"/>
              <a:pathLst>
                <a:path w="96520" h="93979">
                  <a:moveTo>
                    <a:pt x="0" y="0"/>
                  </a:moveTo>
                  <a:lnTo>
                    <a:pt x="0" y="93775"/>
                  </a:lnTo>
                  <a:lnTo>
                    <a:pt x="96483" y="4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9" name="object 219" descr=""/>
          <p:cNvSpPr txBox="1"/>
          <p:nvPr/>
        </p:nvSpPr>
        <p:spPr>
          <a:xfrm>
            <a:off x="9904593" y="5345215"/>
            <a:ext cx="406400" cy="201930"/>
          </a:xfrm>
          <a:prstGeom prst="rect">
            <a:avLst/>
          </a:prstGeom>
          <a:ln w="3573">
            <a:solidFill>
              <a:srgbClr val="FFFFFF"/>
            </a:solidFill>
          </a:ln>
        </p:spPr>
        <p:txBody>
          <a:bodyPr wrap="square" lIns="0" tIns="13970" rIns="0" bIns="0" rtlCol="0" vert="horz">
            <a:spAutoFit/>
          </a:bodyPr>
          <a:lstStyle/>
          <a:p>
            <a:pPr marL="138430">
              <a:lnSpc>
                <a:spcPts val="1470"/>
              </a:lnSpc>
              <a:spcBef>
                <a:spcPts val="110"/>
              </a:spcBef>
            </a:pPr>
            <a:r>
              <a:rPr dirty="0" baseline="8230" sz="2025" spc="-37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dirty="0" sz="800" spc="-25">
                <a:solidFill>
                  <a:srgbClr val="6F2F9F"/>
                </a:solidFill>
                <a:latin typeface="Times New Roman"/>
                <a:cs typeface="Times New Roman"/>
              </a:rPr>
              <a:t>1t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9861550" y="6159065"/>
            <a:ext cx="1432560" cy="349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43180">
              <a:lnSpc>
                <a:spcPct val="100000"/>
              </a:lnSpc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38</a:t>
            </a:fld>
            <a:endParaRPr sz="1100">
              <a:latin typeface="Arial MT"/>
              <a:cs typeface="Arial MT"/>
            </a:endParaRPr>
          </a:p>
          <a:p>
            <a:pPr algn="r" marR="43180">
              <a:lnSpc>
                <a:spcPct val="100000"/>
              </a:lnSpc>
            </a:pP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2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23" name="object 2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220" name="object 220" descr=""/>
          <p:cNvSpPr txBox="1"/>
          <p:nvPr/>
        </p:nvSpPr>
        <p:spPr>
          <a:xfrm>
            <a:off x="7534222" y="4325028"/>
            <a:ext cx="822960" cy="278130"/>
          </a:xfrm>
          <a:prstGeom prst="rect">
            <a:avLst/>
          </a:prstGeom>
          <a:solidFill>
            <a:srgbClr val="BEBEBE"/>
          </a:solidFill>
          <a:ln w="3563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 marL="120014">
              <a:lnSpc>
                <a:spcPct val="100000"/>
              </a:lnSpc>
              <a:spcBef>
                <a:spcPts val="25"/>
              </a:spcBef>
            </a:pPr>
            <a:r>
              <a:rPr dirty="0" sz="1600">
                <a:latin typeface="Times New Roman"/>
                <a:cs typeface="Times New Roman"/>
              </a:rPr>
              <a:t>Z</a:t>
            </a:r>
            <a:r>
              <a:rPr dirty="0" baseline="-11111" sz="1500">
                <a:latin typeface="Times New Roman"/>
                <a:cs typeface="Times New Roman"/>
              </a:rPr>
              <a:t>2</a:t>
            </a:r>
            <a:r>
              <a:rPr dirty="0" baseline="-11111" sz="1500" spc="37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=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Z</a:t>
            </a:r>
            <a:r>
              <a:rPr dirty="0" baseline="-11111" sz="1500" spc="-37">
                <a:latin typeface="Times New Roman"/>
                <a:cs typeface="Times New Roman"/>
              </a:rPr>
              <a:t>1</a:t>
            </a:r>
            <a:endParaRPr baseline="-11111" sz="1500">
              <a:latin typeface="Times New Roman"/>
              <a:cs typeface="Times New Roman"/>
            </a:endParaRPr>
          </a:p>
        </p:txBody>
      </p:sp>
      <p:sp>
        <p:nvSpPr>
          <p:cNvPr id="221" name="object 2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ONDAS </a:t>
            </a:r>
            <a:r>
              <a:rPr dirty="0" spc="-10"/>
              <a:t>VIAJERAS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TRV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48130" y="1856943"/>
            <a:ext cx="9727565" cy="721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TRV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es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diferencia</a:t>
            </a:r>
            <a:r>
              <a:rPr dirty="0" sz="2400" spc="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tensión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el</a:t>
            </a:r>
            <a:r>
              <a:rPr dirty="0" sz="2400" spc="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interruptor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que</a:t>
            </a:r>
            <a:r>
              <a:rPr dirty="0" sz="2400" spc="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aparece</a:t>
            </a:r>
            <a:r>
              <a:rPr dirty="0" sz="2400" spc="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inmediatamente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dirty="0" sz="2400">
                <a:latin typeface="Calibri"/>
                <a:cs typeface="Calibri"/>
              </a:rPr>
              <a:t>después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interrupción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corriente.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0376" y="2944367"/>
            <a:ext cx="3182112" cy="266699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180972" y="3782440"/>
            <a:ext cx="1547495" cy="1385570"/>
            <a:chOff x="1180972" y="3782440"/>
            <a:chExt cx="1547495" cy="138557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4147" y="3785615"/>
              <a:ext cx="1540764" cy="137922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184147" y="3785615"/>
              <a:ext cx="1541145" cy="1379220"/>
            </a:xfrm>
            <a:custGeom>
              <a:avLst/>
              <a:gdLst/>
              <a:ahLst/>
              <a:cxnLst/>
              <a:rect l="l" t="t" r="r" b="b"/>
              <a:pathLst>
                <a:path w="1541145" h="1379220">
                  <a:moveTo>
                    <a:pt x="0" y="689609"/>
                  </a:moveTo>
                  <a:lnTo>
                    <a:pt x="1638" y="644266"/>
                  </a:lnTo>
                  <a:lnTo>
                    <a:pt x="6487" y="599706"/>
                  </a:lnTo>
                  <a:lnTo>
                    <a:pt x="14444" y="556020"/>
                  </a:lnTo>
                  <a:lnTo>
                    <a:pt x="25407" y="513300"/>
                  </a:lnTo>
                  <a:lnTo>
                    <a:pt x="39276" y="471635"/>
                  </a:lnTo>
                  <a:lnTo>
                    <a:pt x="55948" y="431117"/>
                  </a:lnTo>
                  <a:lnTo>
                    <a:pt x="75323" y="391836"/>
                  </a:lnTo>
                  <a:lnTo>
                    <a:pt x="97298" y="353885"/>
                  </a:lnTo>
                  <a:lnTo>
                    <a:pt x="121773" y="317352"/>
                  </a:lnTo>
                  <a:lnTo>
                    <a:pt x="148644" y="282330"/>
                  </a:lnTo>
                  <a:lnTo>
                    <a:pt x="177812" y="248908"/>
                  </a:lnTo>
                  <a:lnTo>
                    <a:pt x="209174" y="217179"/>
                  </a:lnTo>
                  <a:lnTo>
                    <a:pt x="242630" y="187232"/>
                  </a:lnTo>
                  <a:lnTo>
                    <a:pt x="278076" y="159159"/>
                  </a:lnTo>
                  <a:lnTo>
                    <a:pt x="315413" y="133051"/>
                  </a:lnTo>
                  <a:lnTo>
                    <a:pt x="354537" y="108998"/>
                  </a:lnTo>
                  <a:lnTo>
                    <a:pt x="395349" y="87091"/>
                  </a:lnTo>
                  <a:lnTo>
                    <a:pt x="437746" y="67421"/>
                  </a:lnTo>
                  <a:lnTo>
                    <a:pt x="481626" y="50078"/>
                  </a:lnTo>
                  <a:lnTo>
                    <a:pt x="526889" y="35155"/>
                  </a:lnTo>
                  <a:lnTo>
                    <a:pt x="573432" y="22741"/>
                  </a:lnTo>
                  <a:lnTo>
                    <a:pt x="621155" y="12928"/>
                  </a:lnTo>
                  <a:lnTo>
                    <a:pt x="669955" y="5806"/>
                  </a:lnTo>
                  <a:lnTo>
                    <a:pt x="719731" y="1466"/>
                  </a:lnTo>
                  <a:lnTo>
                    <a:pt x="770382" y="0"/>
                  </a:lnTo>
                  <a:lnTo>
                    <a:pt x="821032" y="1466"/>
                  </a:lnTo>
                  <a:lnTo>
                    <a:pt x="870808" y="5806"/>
                  </a:lnTo>
                  <a:lnTo>
                    <a:pt x="919608" y="12928"/>
                  </a:lnTo>
                  <a:lnTo>
                    <a:pt x="967331" y="22741"/>
                  </a:lnTo>
                  <a:lnTo>
                    <a:pt x="1013874" y="35155"/>
                  </a:lnTo>
                  <a:lnTo>
                    <a:pt x="1059137" y="50078"/>
                  </a:lnTo>
                  <a:lnTo>
                    <a:pt x="1103017" y="67421"/>
                  </a:lnTo>
                  <a:lnTo>
                    <a:pt x="1145414" y="87091"/>
                  </a:lnTo>
                  <a:lnTo>
                    <a:pt x="1186226" y="108998"/>
                  </a:lnTo>
                  <a:lnTo>
                    <a:pt x="1225350" y="133051"/>
                  </a:lnTo>
                  <a:lnTo>
                    <a:pt x="1262687" y="159159"/>
                  </a:lnTo>
                  <a:lnTo>
                    <a:pt x="1298133" y="187232"/>
                  </a:lnTo>
                  <a:lnTo>
                    <a:pt x="1331589" y="217179"/>
                  </a:lnTo>
                  <a:lnTo>
                    <a:pt x="1362951" y="248908"/>
                  </a:lnTo>
                  <a:lnTo>
                    <a:pt x="1392119" y="282330"/>
                  </a:lnTo>
                  <a:lnTo>
                    <a:pt x="1418990" y="317352"/>
                  </a:lnTo>
                  <a:lnTo>
                    <a:pt x="1443465" y="353885"/>
                  </a:lnTo>
                  <a:lnTo>
                    <a:pt x="1465440" y="391836"/>
                  </a:lnTo>
                  <a:lnTo>
                    <a:pt x="1484815" y="431117"/>
                  </a:lnTo>
                  <a:lnTo>
                    <a:pt x="1501487" y="471635"/>
                  </a:lnTo>
                  <a:lnTo>
                    <a:pt x="1515356" y="513300"/>
                  </a:lnTo>
                  <a:lnTo>
                    <a:pt x="1526319" y="556020"/>
                  </a:lnTo>
                  <a:lnTo>
                    <a:pt x="1534276" y="599706"/>
                  </a:lnTo>
                  <a:lnTo>
                    <a:pt x="1539125" y="644266"/>
                  </a:lnTo>
                  <a:lnTo>
                    <a:pt x="1540764" y="689609"/>
                  </a:lnTo>
                  <a:lnTo>
                    <a:pt x="1539125" y="734953"/>
                  </a:lnTo>
                  <a:lnTo>
                    <a:pt x="1534276" y="779513"/>
                  </a:lnTo>
                  <a:lnTo>
                    <a:pt x="1526319" y="823199"/>
                  </a:lnTo>
                  <a:lnTo>
                    <a:pt x="1515356" y="865919"/>
                  </a:lnTo>
                  <a:lnTo>
                    <a:pt x="1501487" y="907584"/>
                  </a:lnTo>
                  <a:lnTo>
                    <a:pt x="1484815" y="948102"/>
                  </a:lnTo>
                  <a:lnTo>
                    <a:pt x="1465440" y="987383"/>
                  </a:lnTo>
                  <a:lnTo>
                    <a:pt x="1443465" y="1025334"/>
                  </a:lnTo>
                  <a:lnTo>
                    <a:pt x="1418990" y="1061867"/>
                  </a:lnTo>
                  <a:lnTo>
                    <a:pt x="1392119" y="1096889"/>
                  </a:lnTo>
                  <a:lnTo>
                    <a:pt x="1362951" y="1130311"/>
                  </a:lnTo>
                  <a:lnTo>
                    <a:pt x="1331589" y="1162040"/>
                  </a:lnTo>
                  <a:lnTo>
                    <a:pt x="1298133" y="1191987"/>
                  </a:lnTo>
                  <a:lnTo>
                    <a:pt x="1262687" y="1220060"/>
                  </a:lnTo>
                  <a:lnTo>
                    <a:pt x="1225350" y="1246168"/>
                  </a:lnTo>
                  <a:lnTo>
                    <a:pt x="1186226" y="1270221"/>
                  </a:lnTo>
                  <a:lnTo>
                    <a:pt x="1145414" y="1292128"/>
                  </a:lnTo>
                  <a:lnTo>
                    <a:pt x="1103017" y="1311798"/>
                  </a:lnTo>
                  <a:lnTo>
                    <a:pt x="1059137" y="1329141"/>
                  </a:lnTo>
                  <a:lnTo>
                    <a:pt x="1013874" y="1344064"/>
                  </a:lnTo>
                  <a:lnTo>
                    <a:pt x="967331" y="1356478"/>
                  </a:lnTo>
                  <a:lnTo>
                    <a:pt x="919608" y="1366291"/>
                  </a:lnTo>
                  <a:lnTo>
                    <a:pt x="870808" y="1373413"/>
                  </a:lnTo>
                  <a:lnTo>
                    <a:pt x="821032" y="1377753"/>
                  </a:lnTo>
                  <a:lnTo>
                    <a:pt x="770382" y="1379219"/>
                  </a:lnTo>
                  <a:lnTo>
                    <a:pt x="719731" y="1377753"/>
                  </a:lnTo>
                  <a:lnTo>
                    <a:pt x="669955" y="1373413"/>
                  </a:lnTo>
                  <a:lnTo>
                    <a:pt x="621155" y="1366291"/>
                  </a:lnTo>
                  <a:lnTo>
                    <a:pt x="573432" y="1356478"/>
                  </a:lnTo>
                  <a:lnTo>
                    <a:pt x="526889" y="1344064"/>
                  </a:lnTo>
                  <a:lnTo>
                    <a:pt x="481626" y="1329141"/>
                  </a:lnTo>
                  <a:lnTo>
                    <a:pt x="437746" y="1311798"/>
                  </a:lnTo>
                  <a:lnTo>
                    <a:pt x="395349" y="1292128"/>
                  </a:lnTo>
                  <a:lnTo>
                    <a:pt x="354537" y="1270221"/>
                  </a:lnTo>
                  <a:lnTo>
                    <a:pt x="315413" y="1246168"/>
                  </a:lnTo>
                  <a:lnTo>
                    <a:pt x="278076" y="1220060"/>
                  </a:lnTo>
                  <a:lnTo>
                    <a:pt x="242630" y="1191987"/>
                  </a:lnTo>
                  <a:lnTo>
                    <a:pt x="209174" y="1162040"/>
                  </a:lnTo>
                  <a:lnTo>
                    <a:pt x="177812" y="1130311"/>
                  </a:lnTo>
                  <a:lnTo>
                    <a:pt x="148644" y="1096889"/>
                  </a:lnTo>
                  <a:lnTo>
                    <a:pt x="121773" y="1061867"/>
                  </a:lnTo>
                  <a:lnTo>
                    <a:pt x="97298" y="1025334"/>
                  </a:lnTo>
                  <a:lnTo>
                    <a:pt x="75323" y="987383"/>
                  </a:lnTo>
                  <a:lnTo>
                    <a:pt x="55948" y="948102"/>
                  </a:lnTo>
                  <a:lnTo>
                    <a:pt x="39276" y="907584"/>
                  </a:lnTo>
                  <a:lnTo>
                    <a:pt x="25407" y="865919"/>
                  </a:lnTo>
                  <a:lnTo>
                    <a:pt x="14444" y="823199"/>
                  </a:lnTo>
                  <a:lnTo>
                    <a:pt x="6487" y="779513"/>
                  </a:lnTo>
                  <a:lnTo>
                    <a:pt x="1638" y="734953"/>
                  </a:lnTo>
                  <a:lnTo>
                    <a:pt x="0" y="689609"/>
                  </a:lnTo>
                  <a:close/>
                </a:path>
              </a:pathLst>
            </a:custGeom>
            <a:ln w="6096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691132" y="4311777"/>
            <a:ext cx="527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SEP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323204" y="3782440"/>
            <a:ext cx="1545590" cy="1385570"/>
            <a:chOff x="5323204" y="3782440"/>
            <a:chExt cx="1545590" cy="138557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379" y="3785615"/>
              <a:ext cx="1539240" cy="137922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326379" y="3785615"/>
              <a:ext cx="1539240" cy="1379220"/>
            </a:xfrm>
            <a:custGeom>
              <a:avLst/>
              <a:gdLst/>
              <a:ahLst/>
              <a:cxnLst/>
              <a:rect l="l" t="t" r="r" b="b"/>
              <a:pathLst>
                <a:path w="1539240" h="1379220">
                  <a:moveTo>
                    <a:pt x="0" y="689609"/>
                  </a:moveTo>
                  <a:lnTo>
                    <a:pt x="1636" y="644266"/>
                  </a:lnTo>
                  <a:lnTo>
                    <a:pt x="6480" y="599706"/>
                  </a:lnTo>
                  <a:lnTo>
                    <a:pt x="14428" y="556020"/>
                  </a:lnTo>
                  <a:lnTo>
                    <a:pt x="25380" y="513300"/>
                  </a:lnTo>
                  <a:lnTo>
                    <a:pt x="39233" y="471635"/>
                  </a:lnTo>
                  <a:lnTo>
                    <a:pt x="55888" y="431117"/>
                  </a:lnTo>
                  <a:lnTo>
                    <a:pt x="75242" y="391836"/>
                  </a:lnTo>
                  <a:lnTo>
                    <a:pt x="97194" y="353885"/>
                  </a:lnTo>
                  <a:lnTo>
                    <a:pt x="121642" y="317352"/>
                  </a:lnTo>
                  <a:lnTo>
                    <a:pt x="148486" y="282330"/>
                  </a:lnTo>
                  <a:lnTo>
                    <a:pt x="177623" y="248908"/>
                  </a:lnTo>
                  <a:lnTo>
                    <a:pt x="208953" y="217179"/>
                  </a:lnTo>
                  <a:lnTo>
                    <a:pt x="242374" y="187232"/>
                  </a:lnTo>
                  <a:lnTo>
                    <a:pt x="277785" y="159159"/>
                  </a:lnTo>
                  <a:lnTo>
                    <a:pt x="315083" y="133051"/>
                  </a:lnTo>
                  <a:lnTo>
                    <a:pt x="354169" y="108998"/>
                  </a:lnTo>
                  <a:lnTo>
                    <a:pt x="394940" y="87091"/>
                  </a:lnTo>
                  <a:lnTo>
                    <a:pt x="437295" y="67421"/>
                  </a:lnTo>
                  <a:lnTo>
                    <a:pt x="481133" y="50078"/>
                  </a:lnTo>
                  <a:lnTo>
                    <a:pt x="526353" y="35155"/>
                  </a:lnTo>
                  <a:lnTo>
                    <a:pt x="572852" y="22741"/>
                  </a:lnTo>
                  <a:lnTo>
                    <a:pt x="620529" y="12928"/>
                  </a:lnTo>
                  <a:lnTo>
                    <a:pt x="669284" y="5806"/>
                  </a:lnTo>
                  <a:lnTo>
                    <a:pt x="719015" y="1466"/>
                  </a:lnTo>
                  <a:lnTo>
                    <a:pt x="769620" y="0"/>
                  </a:lnTo>
                  <a:lnTo>
                    <a:pt x="820224" y="1466"/>
                  </a:lnTo>
                  <a:lnTo>
                    <a:pt x="869955" y="5806"/>
                  </a:lnTo>
                  <a:lnTo>
                    <a:pt x="918710" y="12928"/>
                  </a:lnTo>
                  <a:lnTo>
                    <a:pt x="966387" y="22741"/>
                  </a:lnTo>
                  <a:lnTo>
                    <a:pt x="1012886" y="35155"/>
                  </a:lnTo>
                  <a:lnTo>
                    <a:pt x="1058106" y="50078"/>
                  </a:lnTo>
                  <a:lnTo>
                    <a:pt x="1101944" y="67421"/>
                  </a:lnTo>
                  <a:lnTo>
                    <a:pt x="1144299" y="87091"/>
                  </a:lnTo>
                  <a:lnTo>
                    <a:pt x="1185070" y="108998"/>
                  </a:lnTo>
                  <a:lnTo>
                    <a:pt x="1224156" y="133051"/>
                  </a:lnTo>
                  <a:lnTo>
                    <a:pt x="1261454" y="159159"/>
                  </a:lnTo>
                  <a:lnTo>
                    <a:pt x="1296865" y="187232"/>
                  </a:lnTo>
                  <a:lnTo>
                    <a:pt x="1330286" y="217179"/>
                  </a:lnTo>
                  <a:lnTo>
                    <a:pt x="1361616" y="248908"/>
                  </a:lnTo>
                  <a:lnTo>
                    <a:pt x="1390753" y="282330"/>
                  </a:lnTo>
                  <a:lnTo>
                    <a:pt x="1417597" y="317352"/>
                  </a:lnTo>
                  <a:lnTo>
                    <a:pt x="1442045" y="353885"/>
                  </a:lnTo>
                  <a:lnTo>
                    <a:pt x="1463997" y="391836"/>
                  </a:lnTo>
                  <a:lnTo>
                    <a:pt x="1483351" y="431117"/>
                  </a:lnTo>
                  <a:lnTo>
                    <a:pt x="1500006" y="471635"/>
                  </a:lnTo>
                  <a:lnTo>
                    <a:pt x="1513859" y="513300"/>
                  </a:lnTo>
                  <a:lnTo>
                    <a:pt x="1524811" y="556020"/>
                  </a:lnTo>
                  <a:lnTo>
                    <a:pt x="1532759" y="599706"/>
                  </a:lnTo>
                  <a:lnTo>
                    <a:pt x="1537603" y="644266"/>
                  </a:lnTo>
                  <a:lnTo>
                    <a:pt x="1539240" y="689609"/>
                  </a:lnTo>
                  <a:lnTo>
                    <a:pt x="1537603" y="734953"/>
                  </a:lnTo>
                  <a:lnTo>
                    <a:pt x="1532759" y="779513"/>
                  </a:lnTo>
                  <a:lnTo>
                    <a:pt x="1524811" y="823199"/>
                  </a:lnTo>
                  <a:lnTo>
                    <a:pt x="1513859" y="865919"/>
                  </a:lnTo>
                  <a:lnTo>
                    <a:pt x="1500006" y="907584"/>
                  </a:lnTo>
                  <a:lnTo>
                    <a:pt x="1483351" y="948102"/>
                  </a:lnTo>
                  <a:lnTo>
                    <a:pt x="1463997" y="987383"/>
                  </a:lnTo>
                  <a:lnTo>
                    <a:pt x="1442045" y="1025334"/>
                  </a:lnTo>
                  <a:lnTo>
                    <a:pt x="1417597" y="1061867"/>
                  </a:lnTo>
                  <a:lnTo>
                    <a:pt x="1390753" y="1096889"/>
                  </a:lnTo>
                  <a:lnTo>
                    <a:pt x="1361616" y="1130311"/>
                  </a:lnTo>
                  <a:lnTo>
                    <a:pt x="1330286" y="1162040"/>
                  </a:lnTo>
                  <a:lnTo>
                    <a:pt x="1296865" y="1191987"/>
                  </a:lnTo>
                  <a:lnTo>
                    <a:pt x="1261454" y="1220060"/>
                  </a:lnTo>
                  <a:lnTo>
                    <a:pt x="1224156" y="1246168"/>
                  </a:lnTo>
                  <a:lnTo>
                    <a:pt x="1185070" y="1270221"/>
                  </a:lnTo>
                  <a:lnTo>
                    <a:pt x="1144299" y="1292128"/>
                  </a:lnTo>
                  <a:lnTo>
                    <a:pt x="1101944" y="1311798"/>
                  </a:lnTo>
                  <a:lnTo>
                    <a:pt x="1058106" y="1329141"/>
                  </a:lnTo>
                  <a:lnTo>
                    <a:pt x="1012886" y="1344064"/>
                  </a:lnTo>
                  <a:lnTo>
                    <a:pt x="966387" y="1356478"/>
                  </a:lnTo>
                  <a:lnTo>
                    <a:pt x="918710" y="1366291"/>
                  </a:lnTo>
                  <a:lnTo>
                    <a:pt x="869955" y="1373413"/>
                  </a:lnTo>
                  <a:lnTo>
                    <a:pt x="820224" y="1377753"/>
                  </a:lnTo>
                  <a:lnTo>
                    <a:pt x="769620" y="1379219"/>
                  </a:lnTo>
                  <a:lnTo>
                    <a:pt x="719015" y="1377753"/>
                  </a:lnTo>
                  <a:lnTo>
                    <a:pt x="669284" y="1373413"/>
                  </a:lnTo>
                  <a:lnTo>
                    <a:pt x="620529" y="1366291"/>
                  </a:lnTo>
                  <a:lnTo>
                    <a:pt x="572852" y="1356478"/>
                  </a:lnTo>
                  <a:lnTo>
                    <a:pt x="526353" y="1344064"/>
                  </a:lnTo>
                  <a:lnTo>
                    <a:pt x="481133" y="1329141"/>
                  </a:lnTo>
                  <a:lnTo>
                    <a:pt x="437295" y="1311798"/>
                  </a:lnTo>
                  <a:lnTo>
                    <a:pt x="394940" y="1292128"/>
                  </a:lnTo>
                  <a:lnTo>
                    <a:pt x="354169" y="1270221"/>
                  </a:lnTo>
                  <a:lnTo>
                    <a:pt x="315083" y="1246168"/>
                  </a:lnTo>
                  <a:lnTo>
                    <a:pt x="277785" y="1220060"/>
                  </a:lnTo>
                  <a:lnTo>
                    <a:pt x="242374" y="1191987"/>
                  </a:lnTo>
                  <a:lnTo>
                    <a:pt x="208953" y="1162040"/>
                  </a:lnTo>
                  <a:lnTo>
                    <a:pt x="177623" y="1130311"/>
                  </a:lnTo>
                  <a:lnTo>
                    <a:pt x="148486" y="1096889"/>
                  </a:lnTo>
                  <a:lnTo>
                    <a:pt x="121642" y="1061867"/>
                  </a:lnTo>
                  <a:lnTo>
                    <a:pt x="97194" y="1025334"/>
                  </a:lnTo>
                  <a:lnTo>
                    <a:pt x="75242" y="987383"/>
                  </a:lnTo>
                  <a:lnTo>
                    <a:pt x="55888" y="948102"/>
                  </a:lnTo>
                  <a:lnTo>
                    <a:pt x="39233" y="907584"/>
                  </a:lnTo>
                  <a:lnTo>
                    <a:pt x="25380" y="865919"/>
                  </a:lnTo>
                  <a:lnTo>
                    <a:pt x="14428" y="823199"/>
                  </a:lnTo>
                  <a:lnTo>
                    <a:pt x="6480" y="779513"/>
                  </a:lnTo>
                  <a:lnTo>
                    <a:pt x="1636" y="734953"/>
                  </a:lnTo>
                  <a:lnTo>
                    <a:pt x="0" y="689609"/>
                  </a:lnTo>
                  <a:close/>
                </a:path>
              </a:pathLst>
            </a:custGeom>
            <a:ln w="6096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832728" y="4311777"/>
            <a:ext cx="527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SEP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725673" y="3308603"/>
            <a:ext cx="2601595" cy="1288415"/>
            <a:chOff x="2725673" y="3308603"/>
            <a:chExt cx="2601595" cy="1288415"/>
          </a:xfrm>
        </p:grpSpPr>
        <p:sp>
          <p:nvSpPr>
            <p:cNvPr id="14" name="object 14" descr=""/>
            <p:cNvSpPr/>
            <p:nvPr/>
          </p:nvSpPr>
          <p:spPr>
            <a:xfrm>
              <a:off x="2725673" y="4278629"/>
              <a:ext cx="2601595" cy="318135"/>
            </a:xfrm>
            <a:custGeom>
              <a:avLst/>
              <a:gdLst/>
              <a:ahLst/>
              <a:cxnLst/>
              <a:rect l="l" t="t" r="r" b="b"/>
              <a:pathLst>
                <a:path w="2601595" h="318135">
                  <a:moveTo>
                    <a:pt x="0" y="198120"/>
                  </a:moveTo>
                  <a:lnTo>
                    <a:pt x="1137030" y="198120"/>
                  </a:lnTo>
                </a:path>
                <a:path w="2601595" h="318135">
                  <a:moveTo>
                    <a:pt x="1478279" y="198120"/>
                  </a:moveTo>
                  <a:lnTo>
                    <a:pt x="2601214" y="198120"/>
                  </a:lnTo>
                </a:path>
                <a:path w="2601595" h="318135">
                  <a:moveTo>
                    <a:pt x="1106424" y="209042"/>
                  </a:moveTo>
                  <a:lnTo>
                    <a:pt x="1478788" y="0"/>
                  </a:lnTo>
                </a:path>
                <a:path w="2601595" h="318135">
                  <a:moveTo>
                    <a:pt x="1478279" y="318135"/>
                  </a:moveTo>
                  <a:lnTo>
                    <a:pt x="1478279" y="102108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8099" y="4209287"/>
              <a:ext cx="170814" cy="24079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3422904" y="3308603"/>
              <a:ext cx="1379220" cy="1178560"/>
            </a:xfrm>
            <a:custGeom>
              <a:avLst/>
              <a:gdLst/>
              <a:ahLst/>
              <a:cxnLst/>
              <a:rect l="l" t="t" r="r" b="b"/>
              <a:pathLst>
                <a:path w="1379220" h="1178560">
                  <a:moveTo>
                    <a:pt x="1379220" y="1102360"/>
                  </a:moveTo>
                  <a:lnTo>
                    <a:pt x="1347470" y="1102360"/>
                  </a:lnTo>
                  <a:lnTo>
                    <a:pt x="1347470" y="0"/>
                  </a:lnTo>
                  <a:lnTo>
                    <a:pt x="1334770" y="0"/>
                  </a:lnTo>
                  <a:lnTo>
                    <a:pt x="1334770" y="471944"/>
                  </a:lnTo>
                  <a:lnTo>
                    <a:pt x="1329182" y="469150"/>
                  </a:lnTo>
                  <a:lnTo>
                    <a:pt x="1265682" y="437388"/>
                  </a:lnTo>
                  <a:lnTo>
                    <a:pt x="1265732" y="469150"/>
                  </a:lnTo>
                  <a:lnTo>
                    <a:pt x="92964" y="469646"/>
                  </a:lnTo>
                  <a:lnTo>
                    <a:pt x="92964" y="437896"/>
                  </a:lnTo>
                  <a:lnTo>
                    <a:pt x="44450" y="462241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468617"/>
                  </a:lnTo>
                  <a:lnTo>
                    <a:pt x="16764" y="476123"/>
                  </a:lnTo>
                  <a:lnTo>
                    <a:pt x="31750" y="483603"/>
                  </a:lnTo>
                  <a:lnTo>
                    <a:pt x="31750" y="1102360"/>
                  </a:lnTo>
                  <a:lnTo>
                    <a:pt x="0" y="1102360"/>
                  </a:lnTo>
                  <a:lnTo>
                    <a:pt x="38100" y="1178560"/>
                  </a:lnTo>
                  <a:lnTo>
                    <a:pt x="69850" y="1115060"/>
                  </a:lnTo>
                  <a:lnTo>
                    <a:pt x="76200" y="1102360"/>
                  </a:lnTo>
                  <a:lnTo>
                    <a:pt x="44450" y="1102360"/>
                  </a:lnTo>
                  <a:lnTo>
                    <a:pt x="44450" y="489927"/>
                  </a:lnTo>
                  <a:lnTo>
                    <a:pt x="92964" y="514096"/>
                  </a:lnTo>
                  <a:lnTo>
                    <a:pt x="92964" y="482346"/>
                  </a:lnTo>
                  <a:lnTo>
                    <a:pt x="1265745" y="481850"/>
                  </a:lnTo>
                  <a:lnTo>
                    <a:pt x="1265809" y="513588"/>
                  </a:lnTo>
                  <a:lnTo>
                    <a:pt x="1329182" y="481850"/>
                  </a:lnTo>
                  <a:lnTo>
                    <a:pt x="1334770" y="479056"/>
                  </a:lnTo>
                  <a:lnTo>
                    <a:pt x="1334770" y="1102360"/>
                  </a:lnTo>
                  <a:lnTo>
                    <a:pt x="1303020" y="1102360"/>
                  </a:lnTo>
                  <a:lnTo>
                    <a:pt x="1341120" y="1178560"/>
                  </a:lnTo>
                  <a:lnTo>
                    <a:pt x="1372870" y="1115060"/>
                  </a:lnTo>
                  <a:lnTo>
                    <a:pt x="1379220" y="110236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3867658" y="3371469"/>
            <a:ext cx="6013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TRV(t)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40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6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  <p:sp>
        <p:nvSpPr>
          <p:cNvPr id="18" name="object 18" descr=""/>
          <p:cNvSpPr txBox="1"/>
          <p:nvPr/>
        </p:nvSpPr>
        <p:spPr>
          <a:xfrm>
            <a:off x="3220592" y="4556252"/>
            <a:ext cx="4851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V1(t)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521453" y="4591050"/>
            <a:ext cx="4851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V2(t)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TRV</a:t>
            </a:r>
            <a:r>
              <a:rPr dirty="0" spc="-55"/>
              <a:t> </a:t>
            </a:r>
            <a:r>
              <a:rPr dirty="0"/>
              <a:t>-</a:t>
            </a:r>
            <a:r>
              <a:rPr dirty="0" spc="-40"/>
              <a:t> </a:t>
            </a:r>
            <a:r>
              <a:rPr dirty="0" spc="-10"/>
              <a:t>DEFINICIÓN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48130" y="1856943"/>
            <a:ext cx="2610485" cy="262191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390"/>
              </a:spcBef>
              <a:tabLst>
                <a:tab pos="2211705" algn="l"/>
              </a:tabLst>
            </a:pP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3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tensión</a:t>
            </a:r>
            <a:r>
              <a:rPr dirty="0" sz="2400" spc="3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entre</a:t>
            </a:r>
            <a:r>
              <a:rPr dirty="0" sz="2400" spc="37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los </a:t>
            </a:r>
            <a:r>
              <a:rPr dirty="0" sz="2400" spc="-10">
                <a:latin typeface="Calibri"/>
                <a:cs typeface="Calibri"/>
              </a:rPr>
              <a:t>terminales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5">
                <a:latin typeface="Calibri"/>
                <a:cs typeface="Calibri"/>
              </a:rPr>
              <a:t>del </a:t>
            </a:r>
            <a:r>
              <a:rPr dirty="0" sz="2400">
                <a:latin typeface="Calibri"/>
                <a:cs typeface="Calibri"/>
              </a:rPr>
              <a:t>interruptor</a:t>
            </a:r>
            <a:r>
              <a:rPr dirty="0" sz="2400" spc="21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tiene</a:t>
            </a:r>
            <a:r>
              <a:rPr dirty="0" sz="2400" spc="225">
                <a:latin typeface="Calibri"/>
                <a:cs typeface="Calibri"/>
              </a:rPr>
              <a:t>  </a:t>
            </a:r>
            <a:r>
              <a:rPr dirty="0" sz="2400" spc="-50">
                <a:latin typeface="Calibri"/>
                <a:cs typeface="Calibri"/>
              </a:rPr>
              <a:t>2 </a:t>
            </a:r>
            <a:r>
              <a:rPr dirty="0" sz="2400" spc="-10">
                <a:latin typeface="Calibri"/>
                <a:cs typeface="Calibri"/>
              </a:rPr>
              <a:t>etapas.</a:t>
            </a:r>
            <a:endParaRPr sz="2400">
              <a:latin typeface="Calibri"/>
              <a:cs typeface="Calibri"/>
            </a:endParaRPr>
          </a:p>
          <a:p>
            <a:pPr algn="just" marL="353060" indent="-340360">
              <a:lnSpc>
                <a:spcPts val="2735"/>
              </a:lnSpc>
              <a:spcBef>
                <a:spcPts val="720"/>
              </a:spcBef>
              <a:buFont typeface="Arial MT"/>
              <a:buChar char="•"/>
              <a:tabLst>
                <a:tab pos="353060" algn="l"/>
              </a:tabLst>
            </a:pPr>
            <a:r>
              <a:rPr dirty="0" sz="2400" spc="-10">
                <a:latin typeface="Calibri"/>
                <a:cs typeface="Calibri"/>
              </a:rPr>
              <a:t>Transient</a:t>
            </a:r>
            <a:endParaRPr sz="2400">
              <a:latin typeface="Calibri"/>
              <a:cs typeface="Calibri"/>
            </a:endParaRPr>
          </a:p>
          <a:p>
            <a:pPr algn="r" marR="125730">
              <a:lnSpc>
                <a:spcPts val="2735"/>
              </a:lnSpc>
            </a:pPr>
            <a:r>
              <a:rPr dirty="0" sz="2400" spc="-10">
                <a:latin typeface="Calibri"/>
                <a:cs typeface="Calibri"/>
              </a:rPr>
              <a:t>recovery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voltage.</a:t>
            </a:r>
            <a:endParaRPr sz="2400">
              <a:latin typeface="Calibri"/>
              <a:cs typeface="Calibri"/>
            </a:endParaRPr>
          </a:p>
          <a:p>
            <a:pPr algn="r" marL="342265" marR="67945" indent="-342265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342265" algn="l"/>
              </a:tabLst>
            </a:pPr>
            <a:r>
              <a:rPr dirty="0" sz="2400" spc="-10">
                <a:latin typeface="Calibri"/>
                <a:cs typeface="Calibri"/>
              </a:rPr>
              <a:t>Recovery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voltage.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4128" y="2244852"/>
            <a:ext cx="7033259" cy="355701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380226" y="5864149"/>
            <a:ext cx="39071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https://link.springer.com/article/10.1007/s42835-019-00093-</a:t>
            </a:r>
            <a:r>
              <a:rPr dirty="0" sz="1200" spc="-5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40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INTERRUPCIÓN</a:t>
            </a:r>
            <a:r>
              <a:rPr dirty="0" spc="-80"/>
              <a:t> </a:t>
            </a:r>
            <a:r>
              <a:rPr dirty="0"/>
              <a:t>DE</a:t>
            </a:r>
            <a:r>
              <a:rPr dirty="0" spc="-85"/>
              <a:t> </a:t>
            </a:r>
            <a:r>
              <a:rPr dirty="0" spc="-10"/>
              <a:t>CORTOCIRCUITO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4780" y="1930907"/>
            <a:ext cx="3518916" cy="345795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3048000" y="5007864"/>
            <a:ext cx="314325" cy="370840"/>
          </a:xfrm>
          <a:custGeom>
            <a:avLst/>
            <a:gdLst/>
            <a:ahLst/>
            <a:cxnLst/>
            <a:rect l="l" t="t" r="r" b="b"/>
            <a:pathLst>
              <a:path w="314325" h="370839">
                <a:moveTo>
                  <a:pt x="0" y="370332"/>
                </a:moveTo>
                <a:lnTo>
                  <a:pt x="313944" y="370332"/>
                </a:lnTo>
                <a:lnTo>
                  <a:pt x="313944" y="0"/>
                </a:lnTo>
                <a:lnTo>
                  <a:pt x="0" y="0"/>
                </a:lnTo>
                <a:lnTo>
                  <a:pt x="0" y="37033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192023" y="1762505"/>
            <a:ext cx="3152140" cy="3828415"/>
            <a:chOff x="192023" y="1762505"/>
            <a:chExt cx="3152140" cy="38284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3540" y="1868423"/>
              <a:ext cx="1662684" cy="35585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023" y="4549139"/>
              <a:ext cx="1461515" cy="103479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407158" y="1762505"/>
              <a:ext cx="99060" cy="3828415"/>
            </a:xfrm>
            <a:custGeom>
              <a:avLst/>
              <a:gdLst/>
              <a:ahLst/>
              <a:cxnLst/>
              <a:rect l="l" t="t" r="r" b="b"/>
              <a:pathLst>
                <a:path w="99060" h="3828415">
                  <a:moveTo>
                    <a:pt x="76200" y="3630168"/>
                  </a:moveTo>
                  <a:lnTo>
                    <a:pt x="69850" y="3617468"/>
                  </a:lnTo>
                  <a:lnTo>
                    <a:pt x="38100" y="3553968"/>
                  </a:lnTo>
                  <a:lnTo>
                    <a:pt x="0" y="3630168"/>
                  </a:lnTo>
                  <a:lnTo>
                    <a:pt x="28194" y="3630168"/>
                  </a:lnTo>
                  <a:lnTo>
                    <a:pt x="28194" y="3828288"/>
                  </a:lnTo>
                  <a:lnTo>
                    <a:pt x="48006" y="3828288"/>
                  </a:lnTo>
                  <a:lnTo>
                    <a:pt x="48006" y="3630168"/>
                  </a:lnTo>
                  <a:lnTo>
                    <a:pt x="76200" y="3630168"/>
                  </a:lnTo>
                  <a:close/>
                </a:path>
                <a:path w="99060" h="3828415">
                  <a:moveTo>
                    <a:pt x="99060" y="76200"/>
                  </a:moveTo>
                  <a:lnTo>
                    <a:pt x="92710" y="63500"/>
                  </a:lnTo>
                  <a:lnTo>
                    <a:pt x="60960" y="0"/>
                  </a:lnTo>
                  <a:lnTo>
                    <a:pt x="22860" y="76200"/>
                  </a:lnTo>
                  <a:lnTo>
                    <a:pt x="51054" y="76200"/>
                  </a:lnTo>
                  <a:lnTo>
                    <a:pt x="51054" y="274320"/>
                  </a:lnTo>
                  <a:lnTo>
                    <a:pt x="70866" y="274320"/>
                  </a:lnTo>
                  <a:lnTo>
                    <a:pt x="70866" y="76200"/>
                  </a:lnTo>
                  <a:lnTo>
                    <a:pt x="99060" y="762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025140" y="1816607"/>
              <a:ext cx="314325" cy="368935"/>
            </a:xfrm>
            <a:custGeom>
              <a:avLst/>
              <a:gdLst/>
              <a:ahLst/>
              <a:cxnLst/>
              <a:rect l="l" t="t" r="r" b="b"/>
              <a:pathLst>
                <a:path w="314325" h="368935">
                  <a:moveTo>
                    <a:pt x="0" y="368808"/>
                  </a:moveTo>
                  <a:lnTo>
                    <a:pt x="313943" y="368808"/>
                  </a:lnTo>
                  <a:lnTo>
                    <a:pt x="313943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3925823" y="2148649"/>
            <a:ext cx="3589020" cy="2801620"/>
            <a:chOff x="3925823" y="2148649"/>
            <a:chExt cx="3589020" cy="280162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5823" y="2500883"/>
              <a:ext cx="3589020" cy="244906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718047" y="3770375"/>
              <a:ext cx="134620" cy="628015"/>
            </a:xfrm>
            <a:custGeom>
              <a:avLst/>
              <a:gdLst/>
              <a:ahLst/>
              <a:cxnLst/>
              <a:rect l="l" t="t" r="r" b="b"/>
              <a:pathLst>
                <a:path w="134620" h="628014">
                  <a:moveTo>
                    <a:pt x="134112" y="0"/>
                  </a:moveTo>
                  <a:lnTo>
                    <a:pt x="0" y="0"/>
                  </a:lnTo>
                  <a:lnTo>
                    <a:pt x="0" y="627888"/>
                  </a:lnTo>
                  <a:lnTo>
                    <a:pt x="134112" y="627888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718047" y="3770375"/>
              <a:ext cx="134620" cy="628015"/>
            </a:xfrm>
            <a:custGeom>
              <a:avLst/>
              <a:gdLst/>
              <a:ahLst/>
              <a:cxnLst/>
              <a:rect l="l" t="t" r="r" b="b"/>
              <a:pathLst>
                <a:path w="134620" h="628014">
                  <a:moveTo>
                    <a:pt x="0" y="627888"/>
                  </a:moveTo>
                  <a:lnTo>
                    <a:pt x="134112" y="627888"/>
                  </a:lnTo>
                  <a:lnTo>
                    <a:pt x="134112" y="0"/>
                  </a:lnTo>
                  <a:lnTo>
                    <a:pt x="0" y="0"/>
                  </a:lnTo>
                  <a:lnTo>
                    <a:pt x="0" y="627888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9769" y="3594100"/>
              <a:ext cx="70230" cy="12826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140195" y="2153411"/>
              <a:ext cx="312420" cy="368935"/>
            </a:xfrm>
            <a:custGeom>
              <a:avLst/>
              <a:gdLst/>
              <a:ahLst/>
              <a:cxnLst/>
              <a:rect l="l" t="t" r="r" b="b"/>
              <a:pathLst>
                <a:path w="312420" h="368935">
                  <a:moveTo>
                    <a:pt x="0" y="368808"/>
                  </a:moveTo>
                  <a:lnTo>
                    <a:pt x="312420" y="368808"/>
                  </a:lnTo>
                  <a:lnTo>
                    <a:pt x="312420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3104769" y="1844166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006FC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321305" y="5221980"/>
            <a:ext cx="7338695" cy="65849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marL="342900">
              <a:lnSpc>
                <a:spcPct val="100000"/>
              </a:lnSpc>
              <a:spcBef>
                <a:spcPts val="1025"/>
              </a:spcBef>
            </a:pPr>
            <a:r>
              <a:rPr dirty="0" baseline="10802" sz="2700" spc="-37">
                <a:solidFill>
                  <a:srgbClr val="FF0000"/>
                </a:solidFill>
                <a:latin typeface="Cambria Math"/>
                <a:cs typeface="Cambria Math"/>
              </a:rPr>
              <a:t>𝒊</a:t>
            </a:r>
            <a:r>
              <a:rPr dirty="0" sz="1300" spc="-25">
                <a:solidFill>
                  <a:srgbClr val="FF0000"/>
                </a:solidFill>
                <a:latin typeface="Cambria Math"/>
                <a:cs typeface="Cambria Math"/>
              </a:rPr>
              <a:t>𝒄𝒄</a:t>
            </a:r>
            <a:endParaRPr sz="1300">
              <a:latin typeface="Cambria Math"/>
              <a:cs typeface="Cambria Math"/>
            </a:endParaRPr>
          </a:p>
          <a:p>
            <a:pPr marL="25400">
              <a:lnSpc>
                <a:spcPct val="100000"/>
              </a:lnSpc>
              <a:spcBef>
                <a:spcPts val="575"/>
              </a:spcBef>
            </a:pPr>
            <a:r>
              <a:rPr dirty="0" sz="1100" spc="-10">
                <a:latin typeface="Arial MT"/>
                <a:cs typeface="Arial MT"/>
                <a:hlinkClick r:id="rId7"/>
              </a:rPr>
              <a:t>http://www.studyelectrical.com/2014/07/sulphur-hexaflouride-sf6-circuit-breaker-construction-working-advantages.html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527426" y="1772792"/>
            <a:ext cx="329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802" sz="2700" spc="-37">
                <a:solidFill>
                  <a:srgbClr val="FF0000"/>
                </a:solidFill>
                <a:latin typeface="Cambria Math"/>
                <a:cs typeface="Cambria Math"/>
              </a:rPr>
              <a:t>𝒊</a:t>
            </a:r>
            <a:r>
              <a:rPr dirty="0" sz="1300" spc="-25">
                <a:solidFill>
                  <a:srgbClr val="FF0000"/>
                </a:solidFill>
                <a:latin typeface="Cambria Math"/>
                <a:cs typeface="Cambria Math"/>
              </a:rPr>
              <a:t>𝒄𝒄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6167628" y="4975859"/>
            <a:ext cx="312420" cy="370840"/>
          </a:xfrm>
          <a:custGeom>
            <a:avLst/>
            <a:gdLst/>
            <a:ahLst/>
            <a:cxnLst/>
            <a:rect l="l" t="t" r="r" b="b"/>
            <a:pathLst>
              <a:path w="312420" h="370839">
                <a:moveTo>
                  <a:pt x="0" y="370332"/>
                </a:moveTo>
                <a:lnTo>
                  <a:pt x="312420" y="370332"/>
                </a:lnTo>
                <a:lnTo>
                  <a:pt x="312420" y="0"/>
                </a:lnTo>
                <a:lnTo>
                  <a:pt x="0" y="0"/>
                </a:lnTo>
                <a:lnTo>
                  <a:pt x="0" y="37033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3168904" y="2316479"/>
            <a:ext cx="107314" cy="2471420"/>
            <a:chOff x="3168904" y="2316479"/>
            <a:chExt cx="107314" cy="2471420"/>
          </a:xfrm>
        </p:grpSpPr>
        <p:sp>
          <p:nvSpPr>
            <p:cNvPr id="21" name="object 21" descr=""/>
            <p:cNvSpPr/>
            <p:nvPr/>
          </p:nvSpPr>
          <p:spPr>
            <a:xfrm>
              <a:off x="3168904" y="2316479"/>
              <a:ext cx="93345" cy="2462530"/>
            </a:xfrm>
            <a:custGeom>
              <a:avLst/>
              <a:gdLst/>
              <a:ahLst/>
              <a:cxnLst/>
              <a:rect l="l" t="t" r="r" b="b"/>
              <a:pathLst>
                <a:path w="93345" h="2462529">
                  <a:moveTo>
                    <a:pt x="0" y="2385695"/>
                  </a:moveTo>
                  <a:lnTo>
                    <a:pt x="37591" y="2462149"/>
                  </a:lnTo>
                  <a:lnTo>
                    <a:pt x="69808" y="2398776"/>
                  </a:lnTo>
                  <a:lnTo>
                    <a:pt x="31749" y="2398776"/>
                  </a:lnTo>
                  <a:lnTo>
                    <a:pt x="31842" y="2385991"/>
                  </a:lnTo>
                  <a:lnTo>
                    <a:pt x="44543" y="2385991"/>
                  </a:lnTo>
                  <a:lnTo>
                    <a:pt x="0" y="2385695"/>
                  </a:lnTo>
                  <a:close/>
                </a:path>
                <a:path w="93345" h="2462529">
                  <a:moveTo>
                    <a:pt x="61594" y="63500"/>
                  </a:moveTo>
                  <a:lnTo>
                    <a:pt x="48894" y="63500"/>
                  </a:lnTo>
                  <a:lnTo>
                    <a:pt x="31845" y="2385695"/>
                  </a:lnTo>
                  <a:lnTo>
                    <a:pt x="31749" y="2398776"/>
                  </a:lnTo>
                  <a:lnTo>
                    <a:pt x="44450" y="2398776"/>
                  </a:lnTo>
                  <a:lnTo>
                    <a:pt x="61499" y="76454"/>
                  </a:lnTo>
                  <a:lnTo>
                    <a:pt x="61594" y="63500"/>
                  </a:lnTo>
                  <a:close/>
                </a:path>
                <a:path w="93345" h="2462529">
                  <a:moveTo>
                    <a:pt x="44543" y="2385991"/>
                  </a:moveTo>
                  <a:lnTo>
                    <a:pt x="44450" y="2398776"/>
                  </a:lnTo>
                  <a:lnTo>
                    <a:pt x="69808" y="2398776"/>
                  </a:lnTo>
                  <a:lnTo>
                    <a:pt x="76200" y="2386203"/>
                  </a:lnTo>
                  <a:lnTo>
                    <a:pt x="44543" y="2385991"/>
                  </a:lnTo>
                  <a:close/>
                </a:path>
                <a:path w="93345" h="2462529">
                  <a:moveTo>
                    <a:pt x="55625" y="0"/>
                  </a:moveTo>
                  <a:lnTo>
                    <a:pt x="17018" y="75946"/>
                  </a:lnTo>
                  <a:lnTo>
                    <a:pt x="93218" y="76454"/>
                  </a:lnTo>
                  <a:lnTo>
                    <a:pt x="93114" y="76242"/>
                  </a:lnTo>
                  <a:lnTo>
                    <a:pt x="48801" y="76242"/>
                  </a:lnTo>
                  <a:lnTo>
                    <a:pt x="48894" y="63500"/>
                  </a:lnTo>
                  <a:lnTo>
                    <a:pt x="86848" y="63500"/>
                  </a:lnTo>
                  <a:lnTo>
                    <a:pt x="55625" y="0"/>
                  </a:lnTo>
                  <a:close/>
                </a:path>
                <a:path w="93345" h="2462529">
                  <a:moveTo>
                    <a:pt x="86848" y="63500"/>
                  </a:moveTo>
                  <a:lnTo>
                    <a:pt x="61594" y="63500"/>
                  </a:lnTo>
                  <a:lnTo>
                    <a:pt x="61501" y="76242"/>
                  </a:lnTo>
                  <a:lnTo>
                    <a:pt x="93114" y="76242"/>
                  </a:lnTo>
                  <a:lnTo>
                    <a:pt x="86848" y="6350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182620" y="2325623"/>
              <a:ext cx="93345" cy="2462530"/>
            </a:xfrm>
            <a:custGeom>
              <a:avLst/>
              <a:gdLst/>
              <a:ahLst/>
              <a:cxnLst/>
              <a:rect l="l" t="t" r="r" b="b"/>
              <a:pathLst>
                <a:path w="93345" h="2462529">
                  <a:moveTo>
                    <a:pt x="0" y="2385695"/>
                  </a:moveTo>
                  <a:lnTo>
                    <a:pt x="37592" y="2462149"/>
                  </a:lnTo>
                  <a:lnTo>
                    <a:pt x="69808" y="2398776"/>
                  </a:lnTo>
                  <a:lnTo>
                    <a:pt x="31749" y="2398776"/>
                  </a:lnTo>
                  <a:lnTo>
                    <a:pt x="31842" y="2385991"/>
                  </a:lnTo>
                  <a:lnTo>
                    <a:pt x="44543" y="2385991"/>
                  </a:lnTo>
                  <a:lnTo>
                    <a:pt x="0" y="2385695"/>
                  </a:lnTo>
                  <a:close/>
                </a:path>
                <a:path w="93345" h="2462529">
                  <a:moveTo>
                    <a:pt x="61594" y="63500"/>
                  </a:moveTo>
                  <a:lnTo>
                    <a:pt x="48894" y="63500"/>
                  </a:lnTo>
                  <a:lnTo>
                    <a:pt x="31845" y="2385695"/>
                  </a:lnTo>
                  <a:lnTo>
                    <a:pt x="31749" y="2398776"/>
                  </a:lnTo>
                  <a:lnTo>
                    <a:pt x="44450" y="2398776"/>
                  </a:lnTo>
                  <a:lnTo>
                    <a:pt x="61499" y="76453"/>
                  </a:lnTo>
                  <a:lnTo>
                    <a:pt x="61594" y="63500"/>
                  </a:lnTo>
                  <a:close/>
                </a:path>
                <a:path w="93345" h="2462529">
                  <a:moveTo>
                    <a:pt x="44543" y="2385991"/>
                  </a:moveTo>
                  <a:lnTo>
                    <a:pt x="44450" y="2398776"/>
                  </a:lnTo>
                  <a:lnTo>
                    <a:pt x="69808" y="2398776"/>
                  </a:lnTo>
                  <a:lnTo>
                    <a:pt x="76200" y="2386203"/>
                  </a:lnTo>
                  <a:lnTo>
                    <a:pt x="44543" y="2385991"/>
                  </a:lnTo>
                  <a:close/>
                </a:path>
                <a:path w="93345" h="2462529">
                  <a:moveTo>
                    <a:pt x="55625" y="0"/>
                  </a:moveTo>
                  <a:lnTo>
                    <a:pt x="17018" y="75946"/>
                  </a:lnTo>
                  <a:lnTo>
                    <a:pt x="93218" y="76453"/>
                  </a:lnTo>
                  <a:lnTo>
                    <a:pt x="93114" y="76242"/>
                  </a:lnTo>
                  <a:lnTo>
                    <a:pt x="48801" y="76242"/>
                  </a:lnTo>
                  <a:lnTo>
                    <a:pt x="48894" y="63500"/>
                  </a:lnTo>
                  <a:lnTo>
                    <a:pt x="86848" y="63500"/>
                  </a:lnTo>
                  <a:lnTo>
                    <a:pt x="55625" y="0"/>
                  </a:lnTo>
                  <a:close/>
                </a:path>
                <a:path w="93345" h="2462529">
                  <a:moveTo>
                    <a:pt x="86848" y="63500"/>
                  </a:moveTo>
                  <a:lnTo>
                    <a:pt x="61594" y="63500"/>
                  </a:lnTo>
                  <a:lnTo>
                    <a:pt x="61501" y="76242"/>
                  </a:lnTo>
                  <a:lnTo>
                    <a:pt x="93114" y="76242"/>
                  </a:lnTo>
                  <a:lnTo>
                    <a:pt x="86848" y="6350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6247003" y="5004003"/>
            <a:ext cx="1530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219825" y="2180666"/>
            <a:ext cx="1530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006FC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6483603" y="2453639"/>
            <a:ext cx="93345" cy="2462530"/>
          </a:xfrm>
          <a:custGeom>
            <a:avLst/>
            <a:gdLst/>
            <a:ahLst/>
            <a:cxnLst/>
            <a:rect l="l" t="t" r="r" b="b"/>
            <a:pathLst>
              <a:path w="93345" h="2462529">
                <a:moveTo>
                  <a:pt x="0" y="2385695"/>
                </a:moveTo>
                <a:lnTo>
                  <a:pt x="37592" y="2462149"/>
                </a:lnTo>
                <a:lnTo>
                  <a:pt x="69808" y="2398776"/>
                </a:lnTo>
                <a:lnTo>
                  <a:pt x="44450" y="2398776"/>
                </a:lnTo>
                <a:lnTo>
                  <a:pt x="31750" y="2398649"/>
                </a:lnTo>
                <a:lnTo>
                  <a:pt x="31842" y="2385991"/>
                </a:lnTo>
                <a:lnTo>
                  <a:pt x="44543" y="2385991"/>
                </a:lnTo>
                <a:lnTo>
                  <a:pt x="0" y="2385695"/>
                </a:lnTo>
                <a:close/>
              </a:path>
              <a:path w="93345" h="2462529">
                <a:moveTo>
                  <a:pt x="61595" y="63500"/>
                </a:moveTo>
                <a:lnTo>
                  <a:pt x="48895" y="63500"/>
                </a:lnTo>
                <a:lnTo>
                  <a:pt x="31845" y="2385695"/>
                </a:lnTo>
                <a:lnTo>
                  <a:pt x="31750" y="2398649"/>
                </a:lnTo>
                <a:lnTo>
                  <a:pt x="44450" y="2398776"/>
                </a:lnTo>
                <a:lnTo>
                  <a:pt x="61499" y="76454"/>
                </a:lnTo>
                <a:lnTo>
                  <a:pt x="61595" y="63500"/>
                </a:lnTo>
                <a:close/>
              </a:path>
              <a:path w="93345" h="2462529">
                <a:moveTo>
                  <a:pt x="44543" y="2385991"/>
                </a:moveTo>
                <a:lnTo>
                  <a:pt x="44450" y="2398776"/>
                </a:lnTo>
                <a:lnTo>
                  <a:pt x="69808" y="2398776"/>
                </a:lnTo>
                <a:lnTo>
                  <a:pt x="76200" y="2386203"/>
                </a:lnTo>
                <a:lnTo>
                  <a:pt x="44543" y="2385991"/>
                </a:lnTo>
                <a:close/>
              </a:path>
              <a:path w="93345" h="2462529">
                <a:moveTo>
                  <a:pt x="55625" y="0"/>
                </a:moveTo>
                <a:lnTo>
                  <a:pt x="17018" y="75946"/>
                </a:lnTo>
                <a:lnTo>
                  <a:pt x="93218" y="76454"/>
                </a:lnTo>
                <a:lnTo>
                  <a:pt x="93114" y="76242"/>
                </a:lnTo>
                <a:lnTo>
                  <a:pt x="48801" y="76242"/>
                </a:lnTo>
                <a:lnTo>
                  <a:pt x="48895" y="63500"/>
                </a:lnTo>
                <a:lnTo>
                  <a:pt x="86848" y="63500"/>
                </a:lnTo>
                <a:lnTo>
                  <a:pt x="55625" y="0"/>
                </a:lnTo>
                <a:close/>
              </a:path>
              <a:path w="93345" h="2462529">
                <a:moveTo>
                  <a:pt x="86848" y="63500"/>
                </a:moveTo>
                <a:lnTo>
                  <a:pt x="61595" y="63500"/>
                </a:lnTo>
                <a:lnTo>
                  <a:pt x="61501" y="76242"/>
                </a:lnTo>
                <a:lnTo>
                  <a:pt x="93114" y="76242"/>
                </a:lnTo>
                <a:lnTo>
                  <a:pt x="86848" y="6350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6198108" y="3465957"/>
            <a:ext cx="6819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𝒗</a:t>
            </a:r>
            <a:r>
              <a:rPr dirty="0" baseline="-16666" sz="1500">
                <a:solidFill>
                  <a:srgbClr val="006FC0"/>
                </a:solidFill>
                <a:latin typeface="Cambria Math"/>
                <a:cs typeface="Cambria Math"/>
              </a:rPr>
              <a:t>𝟏𝟐</a:t>
            </a:r>
            <a:r>
              <a:rPr dirty="0" baseline="-16666" sz="1500" spc="34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006FC0"/>
                </a:solidFill>
                <a:latin typeface="Cambria Math"/>
                <a:cs typeface="Cambria Math"/>
              </a:rPr>
              <a:t>≈</a:t>
            </a:r>
            <a:r>
              <a:rPr dirty="0" sz="1400" spc="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400" spc="-50">
                <a:solidFill>
                  <a:srgbClr val="006FC0"/>
                </a:solidFill>
                <a:latin typeface="Cambria Math"/>
                <a:cs typeface="Cambria Math"/>
              </a:rPr>
              <a:t>𝟎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3061716" y="5017008"/>
            <a:ext cx="314325" cy="370840"/>
          </a:xfrm>
          <a:custGeom>
            <a:avLst/>
            <a:gdLst/>
            <a:ahLst/>
            <a:cxnLst/>
            <a:rect l="l" t="t" r="r" b="b"/>
            <a:pathLst>
              <a:path w="314325" h="370839">
                <a:moveTo>
                  <a:pt x="0" y="370332"/>
                </a:moveTo>
                <a:lnTo>
                  <a:pt x="313944" y="370332"/>
                </a:lnTo>
                <a:lnTo>
                  <a:pt x="313944" y="0"/>
                </a:lnTo>
                <a:lnTo>
                  <a:pt x="0" y="0"/>
                </a:lnTo>
                <a:lnTo>
                  <a:pt x="0" y="37033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3127629" y="5045405"/>
            <a:ext cx="1663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543" sz="2700" spc="-1387" b="1">
                <a:solidFill>
                  <a:srgbClr val="006FC0"/>
                </a:solidFill>
                <a:latin typeface="Arial"/>
                <a:cs typeface="Arial"/>
              </a:rPr>
              <a:t>1</a:t>
            </a:r>
            <a:r>
              <a:rPr dirty="0" sz="1800" spc="-25" b="1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248532" y="3269107"/>
            <a:ext cx="7727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𝒗</a:t>
            </a:r>
            <a:r>
              <a:rPr dirty="0" baseline="-14492" sz="1725">
                <a:solidFill>
                  <a:srgbClr val="006FC0"/>
                </a:solidFill>
                <a:latin typeface="Cambria Math"/>
                <a:cs typeface="Cambria Math"/>
              </a:rPr>
              <a:t>𝟏𝟐</a:t>
            </a:r>
            <a:r>
              <a:rPr dirty="0" baseline="-14492" sz="1725" spc="37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dirty="0" sz="1600" spc="105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-50">
                <a:solidFill>
                  <a:srgbClr val="006FC0"/>
                </a:solidFill>
                <a:latin typeface="Cambria Math"/>
                <a:cs typeface="Cambria Math"/>
              </a:rPr>
              <a:t>𝟎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1041380" y="2005583"/>
            <a:ext cx="312420" cy="368935"/>
          </a:xfrm>
          <a:custGeom>
            <a:avLst/>
            <a:gdLst/>
            <a:ahLst/>
            <a:cxnLst/>
            <a:rect l="l" t="t" r="r" b="b"/>
            <a:pathLst>
              <a:path w="312420" h="368935">
                <a:moveTo>
                  <a:pt x="0" y="368808"/>
                </a:moveTo>
                <a:lnTo>
                  <a:pt x="312420" y="368808"/>
                </a:lnTo>
                <a:lnTo>
                  <a:pt x="312420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1121008" y="2032508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006FC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1041380" y="5087111"/>
            <a:ext cx="312420" cy="370840"/>
          </a:xfrm>
          <a:custGeom>
            <a:avLst/>
            <a:gdLst/>
            <a:ahLst/>
            <a:cxnLst/>
            <a:rect l="l" t="t" r="r" b="b"/>
            <a:pathLst>
              <a:path w="312420" h="370839">
                <a:moveTo>
                  <a:pt x="0" y="370331"/>
                </a:moveTo>
                <a:lnTo>
                  <a:pt x="312420" y="370331"/>
                </a:lnTo>
                <a:lnTo>
                  <a:pt x="312420" y="0"/>
                </a:lnTo>
                <a:lnTo>
                  <a:pt x="0" y="0"/>
                </a:lnTo>
                <a:lnTo>
                  <a:pt x="0" y="37033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11121008" y="5115559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1273535" y="2520695"/>
            <a:ext cx="93345" cy="2462530"/>
          </a:xfrm>
          <a:custGeom>
            <a:avLst/>
            <a:gdLst/>
            <a:ahLst/>
            <a:cxnLst/>
            <a:rect l="l" t="t" r="r" b="b"/>
            <a:pathLst>
              <a:path w="93345" h="2462529">
                <a:moveTo>
                  <a:pt x="0" y="2385695"/>
                </a:moveTo>
                <a:lnTo>
                  <a:pt x="37592" y="2462148"/>
                </a:lnTo>
                <a:lnTo>
                  <a:pt x="69808" y="2398776"/>
                </a:lnTo>
                <a:lnTo>
                  <a:pt x="44450" y="2398776"/>
                </a:lnTo>
                <a:lnTo>
                  <a:pt x="31750" y="2398648"/>
                </a:lnTo>
                <a:lnTo>
                  <a:pt x="31842" y="2385991"/>
                </a:lnTo>
                <a:lnTo>
                  <a:pt x="44543" y="2385991"/>
                </a:lnTo>
                <a:lnTo>
                  <a:pt x="0" y="2385695"/>
                </a:lnTo>
                <a:close/>
              </a:path>
              <a:path w="93345" h="2462529">
                <a:moveTo>
                  <a:pt x="61595" y="63500"/>
                </a:moveTo>
                <a:lnTo>
                  <a:pt x="48895" y="63500"/>
                </a:lnTo>
                <a:lnTo>
                  <a:pt x="31845" y="2385694"/>
                </a:lnTo>
                <a:lnTo>
                  <a:pt x="31750" y="2398648"/>
                </a:lnTo>
                <a:lnTo>
                  <a:pt x="44450" y="2398776"/>
                </a:lnTo>
                <a:lnTo>
                  <a:pt x="61499" y="76453"/>
                </a:lnTo>
                <a:lnTo>
                  <a:pt x="61595" y="63500"/>
                </a:lnTo>
                <a:close/>
              </a:path>
              <a:path w="93345" h="2462529">
                <a:moveTo>
                  <a:pt x="44543" y="2385991"/>
                </a:moveTo>
                <a:lnTo>
                  <a:pt x="44450" y="2398776"/>
                </a:lnTo>
                <a:lnTo>
                  <a:pt x="69808" y="2398776"/>
                </a:lnTo>
                <a:lnTo>
                  <a:pt x="76200" y="2386203"/>
                </a:lnTo>
                <a:lnTo>
                  <a:pt x="44543" y="2385991"/>
                </a:lnTo>
                <a:close/>
              </a:path>
              <a:path w="93345" h="2462529">
                <a:moveTo>
                  <a:pt x="55625" y="0"/>
                </a:moveTo>
                <a:lnTo>
                  <a:pt x="17018" y="75945"/>
                </a:lnTo>
                <a:lnTo>
                  <a:pt x="93218" y="76453"/>
                </a:lnTo>
                <a:lnTo>
                  <a:pt x="93114" y="76242"/>
                </a:lnTo>
                <a:lnTo>
                  <a:pt x="48801" y="76242"/>
                </a:lnTo>
                <a:lnTo>
                  <a:pt x="48895" y="63500"/>
                </a:lnTo>
                <a:lnTo>
                  <a:pt x="86848" y="63500"/>
                </a:lnTo>
                <a:lnTo>
                  <a:pt x="55625" y="0"/>
                </a:lnTo>
                <a:close/>
              </a:path>
              <a:path w="93345" h="2462529">
                <a:moveTo>
                  <a:pt x="86848" y="63500"/>
                </a:moveTo>
                <a:lnTo>
                  <a:pt x="61595" y="63500"/>
                </a:lnTo>
                <a:lnTo>
                  <a:pt x="61501" y="76242"/>
                </a:lnTo>
                <a:lnTo>
                  <a:pt x="93114" y="76242"/>
                </a:lnTo>
                <a:lnTo>
                  <a:pt x="86848" y="6350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11338559" y="3463874"/>
            <a:ext cx="6807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06FC0"/>
                </a:solidFill>
                <a:latin typeface="Cambria Math"/>
                <a:cs typeface="Cambria Math"/>
              </a:rPr>
              <a:t>𝒗</a:t>
            </a:r>
            <a:r>
              <a:rPr dirty="0" baseline="-14492" sz="1725">
                <a:solidFill>
                  <a:srgbClr val="006FC0"/>
                </a:solidFill>
                <a:latin typeface="Cambria Math"/>
                <a:cs typeface="Cambria Math"/>
              </a:rPr>
              <a:t>𝟏𝟐</a:t>
            </a:r>
            <a:r>
              <a:rPr dirty="0" baseline="-14492" sz="1725" spc="397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 sz="1600" spc="-25">
                <a:solidFill>
                  <a:srgbClr val="006FC0"/>
                </a:solidFill>
                <a:latin typeface="Cambria Math"/>
                <a:cs typeface="Cambria Math"/>
              </a:rPr>
              <a:t>=?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5747765" y="4997958"/>
            <a:ext cx="76200" cy="274320"/>
          </a:xfrm>
          <a:custGeom>
            <a:avLst/>
            <a:gdLst/>
            <a:ahLst/>
            <a:cxnLst/>
            <a:rect l="l" t="t" r="r" b="b"/>
            <a:pathLst>
              <a:path w="76200" h="274320">
                <a:moveTo>
                  <a:pt x="48006" y="63500"/>
                </a:moveTo>
                <a:lnTo>
                  <a:pt x="28194" y="63500"/>
                </a:lnTo>
                <a:lnTo>
                  <a:pt x="28194" y="274320"/>
                </a:lnTo>
                <a:lnTo>
                  <a:pt x="48006" y="274320"/>
                </a:lnTo>
                <a:lnTo>
                  <a:pt x="48006" y="63500"/>
                </a:lnTo>
                <a:close/>
              </a:path>
              <a:path w="76200" h="274320">
                <a:moveTo>
                  <a:pt x="38100" y="0"/>
                </a:moveTo>
                <a:lnTo>
                  <a:pt x="0" y="76200"/>
                </a:lnTo>
                <a:lnTo>
                  <a:pt x="28194" y="76200"/>
                </a:lnTo>
                <a:lnTo>
                  <a:pt x="28194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274320">
                <a:moveTo>
                  <a:pt x="69850" y="63500"/>
                </a:moveTo>
                <a:lnTo>
                  <a:pt x="48006" y="63500"/>
                </a:lnTo>
                <a:lnTo>
                  <a:pt x="48006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5823839" y="5018278"/>
            <a:ext cx="329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802" sz="2700" spc="-37">
                <a:solidFill>
                  <a:srgbClr val="FF0000"/>
                </a:solidFill>
                <a:latin typeface="Cambria Math"/>
                <a:cs typeface="Cambria Math"/>
              </a:rPr>
              <a:t>𝒊</a:t>
            </a:r>
            <a:r>
              <a:rPr dirty="0" sz="1300" spc="-25">
                <a:solidFill>
                  <a:srgbClr val="FF0000"/>
                </a:solidFill>
                <a:latin typeface="Cambria Math"/>
                <a:cs typeface="Cambria Math"/>
              </a:rPr>
              <a:t>𝒄𝒄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5703570" y="2117598"/>
            <a:ext cx="76200" cy="274320"/>
          </a:xfrm>
          <a:custGeom>
            <a:avLst/>
            <a:gdLst/>
            <a:ahLst/>
            <a:cxnLst/>
            <a:rect l="l" t="t" r="r" b="b"/>
            <a:pathLst>
              <a:path w="76200" h="274319">
                <a:moveTo>
                  <a:pt x="48005" y="63500"/>
                </a:moveTo>
                <a:lnTo>
                  <a:pt x="28193" y="63500"/>
                </a:lnTo>
                <a:lnTo>
                  <a:pt x="28193" y="274319"/>
                </a:lnTo>
                <a:lnTo>
                  <a:pt x="48005" y="274319"/>
                </a:lnTo>
                <a:lnTo>
                  <a:pt x="48005" y="63500"/>
                </a:lnTo>
                <a:close/>
              </a:path>
              <a:path w="76200" h="274319">
                <a:moveTo>
                  <a:pt x="38100" y="0"/>
                </a:moveTo>
                <a:lnTo>
                  <a:pt x="0" y="76200"/>
                </a:lnTo>
                <a:lnTo>
                  <a:pt x="28193" y="76200"/>
                </a:lnTo>
                <a:lnTo>
                  <a:pt x="28193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274319">
                <a:moveTo>
                  <a:pt x="69850" y="63500"/>
                </a:moveTo>
                <a:lnTo>
                  <a:pt x="48005" y="63500"/>
                </a:lnTo>
                <a:lnTo>
                  <a:pt x="48005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5797041" y="2151634"/>
            <a:ext cx="329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802" sz="2700" spc="-37">
                <a:solidFill>
                  <a:srgbClr val="FF0000"/>
                </a:solidFill>
                <a:latin typeface="Cambria Math"/>
                <a:cs typeface="Cambria Math"/>
              </a:rPr>
              <a:t>𝒊</a:t>
            </a:r>
            <a:r>
              <a:rPr dirty="0" sz="1300" spc="-25">
                <a:solidFill>
                  <a:srgbClr val="FF0000"/>
                </a:solidFill>
                <a:latin typeface="Cambria Math"/>
                <a:cs typeface="Cambria Math"/>
              </a:rPr>
              <a:t>𝒄𝒄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40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8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1" name="object 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34642" y="1869135"/>
            <a:ext cx="85223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Curvas</a:t>
            </a:r>
            <a:r>
              <a:rPr dirty="0" sz="2400" spc="-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Arial MT"/>
                <a:cs typeface="Arial MT"/>
              </a:rPr>
              <a:t>normalizadas</a:t>
            </a:r>
            <a:r>
              <a:rPr dirty="0" sz="2400" spc="-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dirty="0" sz="2400" spc="-9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TRV</a:t>
            </a:r>
            <a:r>
              <a:rPr dirty="0" sz="24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(según</a:t>
            </a:r>
            <a:r>
              <a:rPr dirty="0" sz="2400" spc="-5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la</a:t>
            </a:r>
            <a:r>
              <a:rPr dirty="0" sz="2400" spc="-4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norma</a:t>
            </a:r>
            <a:r>
              <a:rPr dirty="0" sz="2400" spc="-6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6FC0"/>
                </a:solidFill>
                <a:latin typeface="Arial MT"/>
                <a:cs typeface="Arial MT"/>
              </a:rPr>
              <a:t>IEC</a:t>
            </a:r>
            <a:r>
              <a:rPr dirty="0" sz="2400" spc="-7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006FC0"/>
                </a:solidFill>
                <a:latin typeface="Arial MT"/>
                <a:cs typeface="Arial MT"/>
              </a:rPr>
              <a:t>62271-100)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"/>
              <a:t>SOPORTABILIDAD</a:t>
            </a:r>
            <a:r>
              <a:rPr dirty="0" spc="-175"/>
              <a:t> </a:t>
            </a:r>
            <a:r>
              <a:rPr dirty="0"/>
              <a:t>AL</a:t>
            </a:r>
            <a:r>
              <a:rPr dirty="0" spc="-204"/>
              <a:t> </a:t>
            </a:r>
            <a:r>
              <a:rPr dirty="0" spc="-25"/>
              <a:t>TRV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2111" y="2244851"/>
            <a:ext cx="5827776" cy="389839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389503" y="6086043"/>
            <a:ext cx="572706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Arial MT"/>
                <a:cs typeface="Arial MT"/>
              </a:rPr>
              <a:t>https://es.slideshare.net/ReddeEnergiadelPeru/operacin-de-sistemas-de-transmisin-en-</a:t>
            </a:r>
            <a:r>
              <a:rPr dirty="0" sz="1100" spc="-20">
                <a:latin typeface="Arial MT"/>
                <a:cs typeface="Arial MT"/>
              </a:rPr>
              <a:t>500k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40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92048"/>
            <a:ext cx="7926070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/>
              <a:t>ESPECTRO</a:t>
            </a:r>
            <a:r>
              <a:rPr dirty="0" spc="1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FRECUENCIA</a:t>
            </a:r>
            <a:r>
              <a:rPr dirty="0" spc="-200"/>
              <a:t> </a:t>
            </a:r>
            <a:r>
              <a:rPr dirty="0" spc="-25"/>
              <a:t>DE </a:t>
            </a:r>
            <a:r>
              <a:rPr dirty="0" spc="-10"/>
              <a:t>TRANSITORIOS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7107" y="2185416"/>
            <a:ext cx="8215883" cy="33543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MODELAMIENTO</a:t>
            </a:r>
            <a:r>
              <a:rPr dirty="0" spc="-114"/>
              <a:t> </a:t>
            </a:r>
            <a:r>
              <a:rPr dirty="0"/>
              <a:t>EN</a:t>
            </a:r>
            <a:r>
              <a:rPr dirty="0" spc="-275"/>
              <a:t> </a:t>
            </a:r>
            <a:r>
              <a:rPr dirty="0" spc="-25"/>
              <a:t>ATP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729792" y="1853945"/>
            <a:ext cx="10633710" cy="3439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Consideraciones</a:t>
            </a:r>
            <a:r>
              <a:rPr dirty="0" sz="2800" spc="-7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para</a:t>
            </a:r>
            <a:r>
              <a:rPr dirty="0" sz="2800" spc="-7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el</a:t>
            </a:r>
            <a:r>
              <a:rPr dirty="0" sz="2800" spc="-8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Modelamiento</a:t>
            </a:r>
            <a:endParaRPr sz="2800">
              <a:latin typeface="Calibri"/>
              <a:cs typeface="Calibri"/>
            </a:endParaRPr>
          </a:p>
          <a:p>
            <a:pPr lvl="1" marL="926465" marR="5080" indent="-457200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>
                <a:latin typeface="Calibri"/>
                <a:cs typeface="Calibri"/>
              </a:rPr>
              <a:t>El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sistema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representa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como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mínimo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2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barras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más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allá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la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SE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de </a:t>
            </a:r>
            <a:r>
              <a:rPr dirty="0" sz="2800" spc="-10">
                <a:latin typeface="Calibri"/>
                <a:cs typeface="Calibri"/>
              </a:rPr>
              <a:t>Estudio.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>
                <a:latin typeface="Calibri"/>
                <a:cs typeface="Calibri"/>
              </a:rPr>
              <a:t>Modelos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líneas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dependientes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con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la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frecuencia.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>
                <a:latin typeface="Calibri"/>
                <a:cs typeface="Calibri"/>
              </a:rPr>
              <a:t>Modelo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detallado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los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transformadores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incluyendo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saturación.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>
                <a:latin typeface="Calibri"/>
                <a:cs typeface="Calibri"/>
              </a:rPr>
              <a:t>Equipos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Compensación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Shunt.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 spc="-20">
                <a:latin typeface="Calibri"/>
                <a:cs typeface="Calibri"/>
              </a:rPr>
              <a:t>Descargadores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sobretensión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–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Características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no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lineales.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800" spc="-10">
                <a:latin typeface="Calibri"/>
                <a:cs typeface="Calibri"/>
              </a:rPr>
              <a:t>Equivalentes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Thevenin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la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red.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MODELAMIENTO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75"/>
              <a:t> </a:t>
            </a:r>
            <a:r>
              <a:rPr dirty="0"/>
              <a:t>LA</a:t>
            </a:r>
            <a:r>
              <a:rPr dirty="0" spc="-275"/>
              <a:t> </a:t>
            </a:r>
            <a:r>
              <a:rPr dirty="0" spc="-25"/>
              <a:t>RED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1796" y="1690116"/>
            <a:ext cx="4788408" cy="444093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4097020" cy="3138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20" b="1">
                <a:latin typeface="Calibri"/>
                <a:cs typeface="Calibri"/>
              </a:rPr>
              <a:t>Equivalentes</a:t>
            </a:r>
            <a:r>
              <a:rPr dirty="0" sz="2800" spc="-3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</a:t>
            </a:r>
            <a:r>
              <a:rPr dirty="0" sz="2800" spc="-40" b="1">
                <a:latin typeface="Calibri"/>
                <a:cs typeface="Calibri"/>
              </a:rPr>
              <a:t> </a:t>
            </a:r>
            <a:r>
              <a:rPr dirty="0" sz="2800" spc="-25" b="1">
                <a:latin typeface="Calibri"/>
                <a:cs typeface="Calibri"/>
              </a:rPr>
              <a:t>Red</a:t>
            </a:r>
            <a:endParaRPr sz="2800">
              <a:latin typeface="Calibri"/>
              <a:cs typeface="Calibri"/>
            </a:endParaRPr>
          </a:p>
          <a:p>
            <a:pPr marL="328930" indent="-317500">
              <a:lnSpc>
                <a:spcPct val="100000"/>
              </a:lnSpc>
              <a:spcBef>
                <a:spcPts val="3360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Información</a:t>
            </a:r>
            <a:r>
              <a:rPr dirty="0" sz="2800" spc="-4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del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Modelo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 spc="-30">
                <a:latin typeface="Calibri"/>
                <a:cs typeface="Calibri"/>
              </a:rPr>
              <a:t>Tensión </a:t>
            </a:r>
            <a:r>
              <a:rPr dirty="0" sz="2400">
                <a:latin typeface="Calibri"/>
                <a:cs typeface="Calibri"/>
              </a:rPr>
              <a:t>y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ángulo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SE.</a:t>
            </a:r>
            <a:endParaRPr sz="2400">
              <a:latin typeface="Calibri"/>
              <a:cs typeface="Calibri"/>
            </a:endParaRPr>
          </a:p>
          <a:p>
            <a:pPr lvl="1" marL="926465" marR="49530" indent="-4572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secuencia positiva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10">
                <a:latin typeface="Calibri"/>
                <a:cs typeface="Calibri"/>
              </a:rPr>
              <a:t> secuencia</a:t>
            </a:r>
            <a:endParaRPr sz="2400">
              <a:latin typeface="Calibri"/>
              <a:cs typeface="Calibri"/>
            </a:endParaRPr>
          </a:p>
          <a:p>
            <a:pPr marL="926465">
              <a:lnSpc>
                <a:spcPct val="100000"/>
              </a:lnSpc>
            </a:pPr>
            <a:r>
              <a:rPr dirty="0" sz="2400" spc="-20">
                <a:latin typeface="Calibri"/>
                <a:cs typeface="Calibri"/>
              </a:rPr>
              <a:t>cero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MODELAMIENTO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75"/>
              <a:t> </a:t>
            </a:r>
            <a:r>
              <a:rPr dirty="0"/>
              <a:t>LA</a:t>
            </a:r>
            <a:r>
              <a:rPr dirty="0" spc="-275"/>
              <a:t> </a:t>
            </a:r>
            <a:r>
              <a:rPr dirty="0" spc="-25"/>
              <a:t>RED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5315" y="2109216"/>
            <a:ext cx="2118360" cy="312115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53171" y="1828800"/>
            <a:ext cx="3352800" cy="23012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53171" y="4329684"/>
            <a:ext cx="3372612" cy="201930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6640195" cy="2284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b="1">
                <a:latin typeface="Calibri"/>
                <a:cs typeface="Calibri"/>
              </a:rPr>
              <a:t>Modelo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spc="-25" b="1">
                <a:latin typeface="Calibri"/>
                <a:cs typeface="Calibri"/>
              </a:rPr>
              <a:t>PI</a:t>
            </a:r>
            <a:endParaRPr sz="2800">
              <a:latin typeface="Calibri"/>
              <a:cs typeface="Calibri"/>
            </a:endParaRPr>
          </a:p>
          <a:p>
            <a:pPr lvl="1" marL="926465" marR="5080" indent="-457200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Brinda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exacta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frecuencia fundamental,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pero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no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es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adecuando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para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un </a:t>
            </a:r>
            <a:r>
              <a:rPr dirty="0" sz="2400" spc="-10">
                <a:latin typeface="Calibri"/>
                <a:cs typeface="Calibri"/>
              </a:rPr>
              <a:t>exacta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respuesta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transitoria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toda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frecuencia.</a:t>
            </a:r>
            <a:endParaRPr sz="2400">
              <a:latin typeface="Calibri"/>
              <a:cs typeface="Calibri"/>
            </a:endParaRPr>
          </a:p>
          <a:p>
            <a:pPr lvl="1" marL="926465" marR="1448435" indent="-457200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Adecuado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para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estudios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estado </a:t>
            </a:r>
            <a:r>
              <a:rPr dirty="0" sz="2400">
                <a:latin typeface="Calibri"/>
                <a:cs typeface="Calibri"/>
              </a:rPr>
              <a:t>estacionario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(flujo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carga).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5740" y="3172967"/>
            <a:ext cx="3921252" cy="165963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/>
              <a:t>Modelo</a:t>
            </a:r>
            <a:r>
              <a:rPr dirty="0" spc="-95"/>
              <a:t> </a:t>
            </a:r>
            <a:r>
              <a:rPr dirty="0" spc="-10"/>
              <a:t>Bergeron</a:t>
            </a:r>
          </a:p>
          <a:p>
            <a:pPr lvl="1" marL="926465" marR="5080" indent="-457200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 spc="-20">
                <a:latin typeface="Calibri"/>
                <a:cs typeface="Calibri"/>
              </a:rPr>
              <a:t>Representa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características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onda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viajera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línea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transmisión.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Es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adecuado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solamente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una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frecuencia</a:t>
            </a:r>
            <a:endParaRPr sz="2400">
              <a:latin typeface="Calibri"/>
              <a:cs typeface="Calibri"/>
            </a:endParaRPr>
          </a:p>
          <a:p>
            <a:pPr marL="926465">
              <a:lnSpc>
                <a:spcPct val="100000"/>
              </a:lnSpc>
            </a:pPr>
            <a:r>
              <a:rPr dirty="0" sz="2400" spc="-10" b="0">
                <a:latin typeface="Calibri"/>
                <a:cs typeface="Calibri"/>
              </a:rPr>
              <a:t>específica.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0356" y="2793492"/>
            <a:ext cx="4326636" cy="255574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/>
              <a:t>Modelo</a:t>
            </a:r>
            <a:r>
              <a:rPr dirty="0" spc="-50"/>
              <a:t> </a:t>
            </a:r>
            <a:r>
              <a:rPr dirty="0"/>
              <a:t>J</a:t>
            </a:r>
            <a:r>
              <a:rPr dirty="0" spc="-45"/>
              <a:t> </a:t>
            </a:r>
            <a:r>
              <a:rPr dirty="0" spc="-10"/>
              <a:t>Marti</a:t>
            </a:r>
          </a:p>
          <a:p>
            <a:pPr lvl="1" marL="926465" marR="5080" indent="-457200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 spc="-20">
                <a:latin typeface="Calibri"/>
                <a:cs typeface="Calibri"/>
              </a:rPr>
              <a:t>Representa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características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onda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viajera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línea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transmisión.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Es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adecuado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para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todo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rango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frecuencias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9664" y="1853183"/>
            <a:ext cx="2529839" cy="442722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84848" y="2372614"/>
            <a:ext cx="19621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80"/>
              </a:lnSpc>
            </a:pPr>
            <a:r>
              <a:rPr dirty="0" sz="2400" spc="-25">
                <a:latin typeface="Calibri"/>
                <a:cs typeface="Calibri"/>
              </a:rPr>
              <a:t>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29792" y="1853945"/>
            <a:ext cx="5668010" cy="1552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b="1">
                <a:latin typeface="Calibri"/>
                <a:cs typeface="Calibri"/>
              </a:rPr>
              <a:t>Modelo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geométrico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Disposición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geométrica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conductore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Flecha.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Resistividad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terreno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7480" y="2051304"/>
            <a:ext cx="5445252" cy="425196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3219450" cy="2284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316230" marR="5080" indent="-316230">
              <a:lnSpc>
                <a:spcPct val="100000"/>
              </a:lnSpc>
              <a:spcBef>
                <a:spcPts val="95"/>
              </a:spcBef>
              <a:buSzPct val="94642"/>
              <a:buFont typeface="Wingdings"/>
              <a:buChar char=""/>
              <a:tabLst>
                <a:tab pos="316230" algn="l"/>
              </a:tabLst>
            </a:pPr>
            <a:r>
              <a:rPr dirty="0" sz="2800" b="1">
                <a:latin typeface="Calibri"/>
                <a:cs typeface="Calibri"/>
              </a:rPr>
              <a:t>Datos</a:t>
            </a:r>
            <a:r>
              <a:rPr dirty="0" sz="2800" spc="-7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conductor</a:t>
            </a:r>
            <a:endParaRPr sz="2800">
              <a:latin typeface="Calibri"/>
              <a:cs typeface="Calibri"/>
            </a:endParaRPr>
          </a:p>
          <a:p>
            <a:pPr algn="r" lvl="1" marL="456565" marR="33020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456565" algn="l"/>
              </a:tabLst>
            </a:pPr>
            <a:r>
              <a:rPr dirty="0" sz="2400">
                <a:latin typeface="Calibri"/>
                <a:cs typeface="Calibri"/>
              </a:rPr>
              <a:t>Tipo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conductor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Radio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Resistenca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DC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Subconductores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Flecha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6103" y="1877567"/>
            <a:ext cx="4349496" cy="398373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4054475" cy="1918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b="1">
                <a:latin typeface="Calibri"/>
                <a:cs typeface="Calibri"/>
              </a:rPr>
              <a:t>Datos</a:t>
            </a:r>
            <a:r>
              <a:rPr dirty="0" sz="2800" spc="-6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cable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guarda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Tipo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conductor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Radio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Resistenca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DC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Flecha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3847" y="1994916"/>
            <a:ext cx="3883152" cy="367588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8063230" cy="2284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Transposición</a:t>
            </a:r>
            <a:endParaRPr sz="2800">
              <a:latin typeface="Calibri"/>
              <a:cs typeface="Calibri"/>
            </a:endParaRPr>
          </a:p>
          <a:p>
            <a:pPr marL="3670300">
              <a:lnSpc>
                <a:spcPct val="100000"/>
              </a:lnSpc>
              <a:spcBef>
                <a:spcPts val="2905"/>
              </a:spcBef>
            </a:pPr>
            <a:r>
              <a:rPr dirty="0" sz="2400">
                <a:latin typeface="Calibri"/>
                <a:cs typeface="Calibri"/>
              </a:rPr>
              <a:t>Línea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sin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transposición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300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km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35"/>
              </a:spcBef>
            </a:pPr>
            <a:endParaRPr sz="2400">
              <a:latin typeface="Calibri"/>
              <a:cs typeface="Calibri"/>
            </a:endParaRPr>
          </a:p>
          <a:p>
            <a:pPr marL="2813685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Línea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transmisión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transpuesta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(2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ciclos)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LÍNEA</a:t>
            </a:r>
            <a:r>
              <a:rPr dirty="0" spc="-220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TRANSMISIÓN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6895" y="2564892"/>
            <a:ext cx="1104900" cy="7818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755" y="4177284"/>
            <a:ext cx="8476488" cy="67665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3904615" cy="1186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316230" marR="8255" indent="-316230">
              <a:lnSpc>
                <a:spcPct val="100000"/>
              </a:lnSpc>
              <a:spcBef>
                <a:spcPts val="95"/>
              </a:spcBef>
              <a:buSzPct val="94642"/>
              <a:buFont typeface="Wingdings"/>
              <a:buChar char=""/>
              <a:tabLst>
                <a:tab pos="316230" algn="l"/>
              </a:tabLst>
            </a:pPr>
            <a:r>
              <a:rPr dirty="0" sz="2800" spc="-10" b="1">
                <a:latin typeface="Calibri"/>
                <a:cs typeface="Calibri"/>
              </a:rPr>
              <a:t>Información</a:t>
            </a:r>
            <a:r>
              <a:rPr dirty="0" sz="2800" spc="-4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del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Modelo</a:t>
            </a:r>
            <a:endParaRPr sz="2800">
              <a:latin typeface="Calibri"/>
              <a:cs typeface="Calibri"/>
            </a:endParaRPr>
          </a:p>
          <a:p>
            <a:pPr algn="r" lvl="1" marL="456565" marR="5080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456565" algn="l"/>
              </a:tabLst>
            </a:pPr>
            <a:r>
              <a:rPr dirty="0" sz="2400">
                <a:latin typeface="Calibri"/>
                <a:cs typeface="Calibri"/>
              </a:rPr>
              <a:t>Potencias,</a:t>
            </a:r>
            <a:r>
              <a:rPr dirty="0" sz="2400" spc="-1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impedancias.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Saturación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TRANSFORMADOR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4207" y="3368040"/>
            <a:ext cx="3346704" cy="2641092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6793992" y="1690116"/>
            <a:ext cx="4287520" cy="4541520"/>
            <a:chOff x="6793992" y="1690116"/>
            <a:chExt cx="4287520" cy="454152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3992" y="1690116"/>
              <a:ext cx="3258311" cy="189890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4500" y="1997964"/>
              <a:ext cx="1577340" cy="17145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1568" y="3323844"/>
              <a:ext cx="3869435" cy="2907792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3430270" cy="1552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Modelo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Reactor</a:t>
            </a:r>
            <a:r>
              <a:rPr dirty="0" sz="2400" spc="-10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shunt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Capacitor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shunt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Compensación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serie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682988" y="4465065"/>
            <a:ext cx="6369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Cambria Math"/>
                <a:cs typeface="Cambria Math"/>
              </a:rPr>
              <a:t>𝑿</a:t>
            </a:r>
            <a:r>
              <a:rPr dirty="0" sz="2800" spc="150">
                <a:latin typeface="Cambria Math"/>
                <a:cs typeface="Cambria Math"/>
              </a:rPr>
              <a:t> </a:t>
            </a:r>
            <a:r>
              <a:rPr dirty="0" sz="2800" spc="-50">
                <a:latin typeface="Cambria Math"/>
                <a:cs typeface="Cambria Math"/>
              </a:rPr>
              <a:t>=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403078" y="4718811"/>
            <a:ext cx="401320" cy="22860"/>
          </a:xfrm>
          <a:custGeom>
            <a:avLst/>
            <a:gdLst/>
            <a:ahLst/>
            <a:cxnLst/>
            <a:rect l="l" t="t" r="r" b="b"/>
            <a:pathLst>
              <a:path w="401320" h="22860">
                <a:moveTo>
                  <a:pt x="400811" y="0"/>
                </a:moveTo>
                <a:lnTo>
                  <a:pt x="0" y="0"/>
                </a:lnTo>
                <a:lnTo>
                  <a:pt x="0" y="22860"/>
                </a:lnTo>
                <a:lnTo>
                  <a:pt x="400811" y="22860"/>
                </a:lnTo>
                <a:lnTo>
                  <a:pt x="4008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366247" y="4066743"/>
            <a:ext cx="4616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19841" sz="4200" spc="-37">
                <a:latin typeface="Cambria Math"/>
                <a:cs typeface="Cambria Math"/>
              </a:rPr>
              <a:t>𝑽</a:t>
            </a:r>
            <a:r>
              <a:rPr dirty="0" sz="2050" spc="-25">
                <a:latin typeface="Cambria Math"/>
                <a:cs typeface="Cambria Math"/>
              </a:rPr>
              <a:t>𝟐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461752" y="4702809"/>
            <a:ext cx="2857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>
                <a:latin typeface="Cambria Math"/>
                <a:cs typeface="Cambria Math"/>
              </a:rPr>
              <a:t>𝑸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06433" y="5103621"/>
            <a:ext cx="24663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Cambria Math"/>
                <a:cs typeface="Cambria Math"/>
              </a:rPr>
              <a:t>𝑿</a:t>
            </a:r>
            <a:r>
              <a:rPr dirty="0" sz="2800" spc="135">
                <a:latin typeface="Cambria Math"/>
                <a:cs typeface="Cambria Math"/>
              </a:rPr>
              <a:t> </a:t>
            </a:r>
            <a:r>
              <a:rPr dirty="0" sz="2800">
                <a:latin typeface="Cambria Math"/>
                <a:cs typeface="Cambria Math"/>
              </a:rPr>
              <a:t>=</a:t>
            </a:r>
            <a:r>
              <a:rPr dirty="0" sz="2800" spc="145">
                <a:latin typeface="Cambria Math"/>
                <a:cs typeface="Cambria Math"/>
              </a:rPr>
              <a:t> </a:t>
            </a:r>
            <a:r>
              <a:rPr dirty="0" sz="2800">
                <a:latin typeface="Cambria Math"/>
                <a:cs typeface="Cambria Math"/>
              </a:rPr>
              <a:t>𝝎𝑳</a:t>
            </a:r>
            <a:r>
              <a:rPr dirty="0" sz="2800" spc="20">
                <a:latin typeface="Cambria Math"/>
                <a:cs typeface="Cambria Math"/>
              </a:rPr>
              <a:t> </a:t>
            </a:r>
            <a:r>
              <a:rPr dirty="0" sz="2800" b="1">
                <a:latin typeface="Calibri"/>
                <a:cs typeface="Calibri"/>
              </a:rPr>
              <a:t>o</a:t>
            </a:r>
            <a:r>
              <a:rPr dirty="0" sz="2800" spc="-20" b="1">
                <a:latin typeface="Calibri"/>
                <a:cs typeface="Calibri"/>
              </a:rPr>
              <a:t> </a:t>
            </a:r>
            <a:r>
              <a:rPr dirty="0" sz="2800" spc="-20">
                <a:latin typeface="Cambria Math"/>
                <a:cs typeface="Cambria Math"/>
              </a:rPr>
              <a:t>𝟏/𝝎𝑪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EQUIPOS</a:t>
            </a:r>
            <a:r>
              <a:rPr dirty="0" spc="-10"/>
              <a:t> </a:t>
            </a:r>
            <a:r>
              <a:rPr dirty="0"/>
              <a:t>DE COMPENSACIÓN</a:t>
            </a:r>
            <a:r>
              <a:rPr dirty="0" spc="25"/>
              <a:t> </a:t>
            </a:r>
            <a:r>
              <a:rPr dirty="0" spc="-10"/>
              <a:t>SHUNT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5055" y="3691128"/>
            <a:ext cx="1847088" cy="228142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8215" y="3890771"/>
            <a:ext cx="1424939" cy="186842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5077460" cy="1552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Información</a:t>
            </a:r>
            <a:r>
              <a:rPr dirty="0" sz="2800" spc="-4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del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Modelo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Tensión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Potencia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activa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reactiva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secuencia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positiva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618741" y="3382771"/>
            <a:ext cx="6807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95">
                <a:latin typeface="Calibri"/>
                <a:cs typeface="Calibri"/>
              </a:rPr>
              <a:t>(</a:t>
            </a:r>
            <a:r>
              <a:rPr dirty="0" sz="2400" spc="95">
                <a:latin typeface="Cambria Math"/>
                <a:cs typeface="Cambria Math"/>
              </a:rPr>
              <a:t>𝑋</a:t>
            </a:r>
            <a:r>
              <a:rPr dirty="0" baseline="30158" sz="2625" spc="142">
                <a:latin typeface="Cambria Math"/>
                <a:cs typeface="Cambria Math"/>
              </a:rPr>
              <a:t>′′</a:t>
            </a:r>
            <a:r>
              <a:rPr dirty="0" sz="2400" spc="95">
                <a:latin typeface="Cambria Math"/>
                <a:cs typeface="Cambria Math"/>
              </a:rPr>
              <a:t>)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86992" y="3536696"/>
            <a:ext cx="4281805" cy="601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5490">
              <a:lnSpc>
                <a:spcPts val="1875"/>
              </a:lnSpc>
              <a:spcBef>
                <a:spcPts val="100"/>
              </a:spcBef>
            </a:pPr>
            <a:r>
              <a:rPr dirty="0" sz="1750" spc="50">
                <a:latin typeface="Cambria Math"/>
                <a:cs typeface="Cambria Math"/>
              </a:rPr>
              <a:t>𝑑</a:t>
            </a:r>
            <a:endParaRPr sz="1750">
              <a:latin typeface="Cambria Math"/>
              <a:cs typeface="Cambria Math"/>
            </a:endParaRPr>
          </a:p>
          <a:p>
            <a:pPr marL="469265" indent="-456565">
              <a:lnSpc>
                <a:spcPts val="2655"/>
              </a:lnSpc>
              <a:buFont typeface="Arial MT"/>
              <a:buChar char="•"/>
              <a:tabLst>
                <a:tab pos="469265" algn="l"/>
              </a:tabLst>
            </a:pPr>
            <a:r>
              <a:rPr dirty="0" sz="2400">
                <a:latin typeface="Calibri"/>
                <a:cs typeface="Calibri"/>
              </a:rPr>
              <a:t>Impedancia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secuencia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cero.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GENERADORES</a:t>
            </a:r>
            <a:r>
              <a:rPr dirty="0" spc="-65"/>
              <a:t> </a:t>
            </a:r>
            <a:r>
              <a:rPr dirty="0"/>
              <a:t>Y</a:t>
            </a:r>
            <a:r>
              <a:rPr dirty="0" spc="-80"/>
              <a:t> </a:t>
            </a:r>
            <a:r>
              <a:rPr dirty="0" spc="-10"/>
              <a:t>MOTORES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5955" y="4596384"/>
            <a:ext cx="1342644" cy="99974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0715" y="1799844"/>
            <a:ext cx="4762499" cy="446532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4253865" cy="1918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Información</a:t>
            </a:r>
            <a:r>
              <a:rPr dirty="0" sz="2800" spc="-4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del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Modelo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Tensión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Característica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V-</a:t>
            </a:r>
            <a:r>
              <a:rPr dirty="0" sz="2400" spc="-50">
                <a:latin typeface="Calibri"/>
                <a:cs typeface="Calibri"/>
              </a:rPr>
              <a:t>I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Capacidad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absorción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926465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energía: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13kJ/kV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DESCARGADOR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80"/>
              <a:t> </a:t>
            </a:r>
            <a:r>
              <a:rPr dirty="0" spc="-10"/>
              <a:t>SOBRETENSIÓN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9335" y="4399788"/>
            <a:ext cx="981456" cy="11902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8059" y="2281427"/>
            <a:ext cx="4015740" cy="382066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39014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Información</a:t>
            </a:r>
            <a:r>
              <a:rPr dirty="0" sz="2800" spc="-4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del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Modelo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DESCARGADOR</a:t>
            </a:r>
            <a:r>
              <a:rPr dirty="0" spc="-75"/>
              <a:t> </a:t>
            </a:r>
            <a:r>
              <a:rPr dirty="0"/>
              <a:t>DE</a:t>
            </a:r>
            <a:r>
              <a:rPr dirty="0" spc="-80"/>
              <a:t> </a:t>
            </a:r>
            <a:r>
              <a:rPr dirty="0" spc="-10"/>
              <a:t>SOBRETENSIÓN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0252" y="2366772"/>
            <a:ext cx="5218176" cy="36255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839336" y="6060744"/>
            <a:ext cx="41992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https://hubbellcdn.com/catalogfull/30-Obrass-</a:t>
            </a:r>
            <a:r>
              <a:rPr dirty="0" sz="1200" spc="-20">
                <a:latin typeface="Calibri"/>
                <a:cs typeface="Calibri"/>
              </a:rPr>
              <a:t>SurgeArrest-</a:t>
            </a:r>
            <a:r>
              <a:rPr dirty="0" sz="1200" spc="-10">
                <a:latin typeface="Calibri"/>
                <a:cs typeface="Calibri"/>
              </a:rPr>
              <a:t>IEEE.pdf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9792" y="1853945"/>
            <a:ext cx="5312410" cy="2284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b="1">
                <a:latin typeface="Calibri"/>
                <a:cs typeface="Calibri"/>
              </a:rPr>
              <a:t>Modelo</a:t>
            </a:r>
            <a:r>
              <a:rPr dirty="0" sz="2800" spc="-6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del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Cable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926465" algn="l"/>
              </a:tabLst>
            </a:pPr>
            <a:r>
              <a:rPr dirty="0" sz="2400" spc="-10">
                <a:latin typeface="Calibri"/>
                <a:cs typeface="Calibri"/>
              </a:rPr>
              <a:t>Bergeron</a:t>
            </a:r>
            <a:endParaRPr sz="2400">
              <a:latin typeface="Calibri"/>
              <a:cs typeface="Calibri"/>
            </a:endParaRPr>
          </a:p>
          <a:p>
            <a:pPr lvl="2" marL="1384300" marR="5080" indent="-457834">
              <a:lnSpc>
                <a:spcPct val="100000"/>
              </a:lnSpc>
              <a:buFont typeface="Arial MT"/>
              <a:buChar char="•"/>
              <a:tabLst>
                <a:tab pos="1384300" algn="l"/>
              </a:tabLst>
            </a:pPr>
            <a:r>
              <a:rPr dirty="0" sz="2400">
                <a:latin typeface="Calibri"/>
                <a:cs typeface="Calibri"/>
              </a:rPr>
              <a:t>R,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X,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(o</a:t>
            </a:r>
            <a:r>
              <a:rPr dirty="0" sz="2400" spc="-10">
                <a:latin typeface="Calibri"/>
                <a:cs typeface="Calibri"/>
              </a:rPr>
              <a:t> impedancia característica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tiempo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viaje)</a:t>
            </a:r>
            <a:endParaRPr sz="24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400">
                <a:latin typeface="Calibri"/>
                <a:cs typeface="Calibri"/>
              </a:rPr>
              <a:t>J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Marti</a:t>
            </a:r>
            <a:endParaRPr sz="2400">
              <a:latin typeface="Calibri"/>
              <a:cs typeface="Calibri"/>
            </a:endParaRPr>
          </a:p>
          <a:p>
            <a:pPr lvl="2" marL="1384300" indent="-457834">
              <a:lnSpc>
                <a:spcPct val="100000"/>
              </a:lnSpc>
              <a:buFont typeface="Arial MT"/>
              <a:buChar char="•"/>
              <a:tabLst>
                <a:tab pos="1384300" algn="l"/>
              </a:tabLst>
            </a:pPr>
            <a:r>
              <a:rPr dirty="0" sz="2400">
                <a:latin typeface="Calibri"/>
                <a:cs typeface="Calibri"/>
              </a:rPr>
              <a:t>Basado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el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diseño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cable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OTROS </a:t>
            </a:r>
            <a:r>
              <a:rPr dirty="0" spc="-10"/>
              <a:t>MODELOS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9956" y="3144011"/>
            <a:ext cx="981455" cy="10287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CONSIDERACIONES</a:t>
            </a:r>
            <a:r>
              <a:rPr dirty="0" spc="15"/>
              <a:t> </a:t>
            </a:r>
            <a:r>
              <a:rPr dirty="0" spc="-75"/>
              <a:t>PARA</a:t>
            </a:r>
            <a:r>
              <a:rPr dirty="0" spc="-220"/>
              <a:t> </a:t>
            </a:r>
            <a:r>
              <a:rPr dirty="0"/>
              <a:t>EL</a:t>
            </a:r>
            <a:r>
              <a:rPr dirty="0" spc="-145"/>
              <a:t> </a:t>
            </a:r>
            <a:r>
              <a:rPr dirty="0" spc="-10"/>
              <a:t>ESTUDIO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729792" y="1853945"/>
            <a:ext cx="6753859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Configuraciones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>
                <a:latin typeface="Calibri"/>
                <a:cs typeface="Calibri"/>
              </a:rPr>
              <a:t>Tiempo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maniobra.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 spc="-10">
                <a:latin typeface="Calibri"/>
                <a:cs typeface="Calibri"/>
              </a:rPr>
              <a:t>Interruptor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estadístico.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 spc="-20">
                <a:latin typeface="Calibri"/>
                <a:cs typeface="Calibri"/>
              </a:rPr>
              <a:t>Topología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la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red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(escenarios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posibles)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CONSIDERACIONES</a:t>
            </a:r>
            <a:r>
              <a:rPr dirty="0" spc="15"/>
              <a:t> </a:t>
            </a:r>
            <a:r>
              <a:rPr dirty="0" spc="-75"/>
              <a:t>PARA</a:t>
            </a:r>
            <a:r>
              <a:rPr dirty="0" spc="-220"/>
              <a:t> </a:t>
            </a:r>
            <a:r>
              <a:rPr dirty="0"/>
              <a:t>EL</a:t>
            </a:r>
            <a:r>
              <a:rPr dirty="0" spc="-145"/>
              <a:t> </a:t>
            </a:r>
            <a:r>
              <a:rPr dirty="0" spc="-10"/>
              <a:t>ESTUDIO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9792" y="1853945"/>
            <a:ext cx="443103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b="1">
                <a:latin typeface="Calibri"/>
                <a:cs typeface="Calibri"/>
              </a:rPr>
              <a:t>Tiempo</a:t>
            </a:r>
            <a:r>
              <a:rPr dirty="0" sz="2800" spc="-4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</a:t>
            </a:r>
            <a:r>
              <a:rPr dirty="0" sz="2800" spc="-4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maniobra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>
                <a:latin typeface="Calibri"/>
                <a:cs typeface="Calibri"/>
              </a:rPr>
              <a:t>Puntos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durante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un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ciclo.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6244" y="3075432"/>
            <a:ext cx="5522976" cy="279806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CONSIDERACIONES</a:t>
            </a:r>
            <a:r>
              <a:rPr dirty="0" spc="15"/>
              <a:t> </a:t>
            </a:r>
            <a:r>
              <a:rPr dirty="0" spc="-75"/>
              <a:t>PARA</a:t>
            </a:r>
            <a:r>
              <a:rPr dirty="0" spc="-220"/>
              <a:t> </a:t>
            </a:r>
            <a:r>
              <a:rPr dirty="0"/>
              <a:t>EL</a:t>
            </a:r>
            <a:r>
              <a:rPr dirty="0" spc="-145"/>
              <a:t> </a:t>
            </a:r>
            <a:r>
              <a:rPr dirty="0" spc="-10"/>
              <a:t>ESTUDIO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9792" y="1853945"/>
            <a:ext cx="365315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spc="-10" b="1">
                <a:latin typeface="Calibri"/>
                <a:cs typeface="Calibri"/>
              </a:rPr>
              <a:t>Interruptor</a:t>
            </a:r>
            <a:r>
              <a:rPr dirty="0" sz="2800" spc="-10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estadístico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8072" y="2596946"/>
            <a:ext cx="5401056" cy="36076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2380" y="2863595"/>
            <a:ext cx="3314700" cy="307543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CONSIDERACIONES</a:t>
            </a:r>
            <a:r>
              <a:rPr dirty="0" spc="15"/>
              <a:t> </a:t>
            </a:r>
            <a:r>
              <a:rPr dirty="0" spc="-75"/>
              <a:t>PARA</a:t>
            </a:r>
            <a:r>
              <a:rPr dirty="0" spc="-220"/>
              <a:t> </a:t>
            </a:r>
            <a:r>
              <a:rPr dirty="0"/>
              <a:t>EL</a:t>
            </a:r>
            <a:r>
              <a:rPr dirty="0" spc="-145"/>
              <a:t> </a:t>
            </a:r>
            <a:r>
              <a:rPr dirty="0" spc="-10"/>
              <a:t>ESTUDIO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9792" y="1853945"/>
            <a:ext cx="683704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8930" indent="-3175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"/>
              <a:tabLst>
                <a:tab pos="328930" algn="l"/>
              </a:tabLst>
            </a:pPr>
            <a:r>
              <a:rPr dirty="0" sz="2800" b="1">
                <a:latin typeface="Calibri"/>
                <a:cs typeface="Calibri"/>
              </a:rPr>
              <a:t>Escenarios</a:t>
            </a:r>
            <a:r>
              <a:rPr dirty="0" sz="2800" spc="-12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posibles</a:t>
            </a:r>
            <a:endParaRPr sz="2800">
              <a:latin typeface="Calibri"/>
              <a:cs typeface="Calibri"/>
            </a:endParaRPr>
          </a:p>
          <a:p>
            <a:pPr lvl="1" marL="926465" indent="-456565">
              <a:lnSpc>
                <a:spcPct val="100000"/>
              </a:lnSpc>
              <a:buFont typeface="Arial MT"/>
              <a:buChar char="•"/>
              <a:tabLst>
                <a:tab pos="926465" algn="l"/>
              </a:tabLst>
            </a:pPr>
            <a:r>
              <a:rPr dirty="0" sz="2800" spc="-20">
                <a:latin typeface="Calibri"/>
                <a:cs typeface="Calibri"/>
              </a:rPr>
              <a:t>Varios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escenarios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diferentes</a:t>
            </a:r>
            <a:endParaRPr sz="2800">
              <a:latin typeface="Calibri"/>
              <a:cs typeface="Calibri"/>
            </a:endParaRPr>
          </a:p>
          <a:p>
            <a:pPr lvl="2" marL="1382395" indent="-455930">
              <a:lnSpc>
                <a:spcPct val="100000"/>
              </a:lnSpc>
              <a:buFont typeface="Courier New"/>
              <a:buChar char="o"/>
              <a:tabLst>
                <a:tab pos="1382395" algn="l"/>
              </a:tabLst>
            </a:pPr>
            <a:r>
              <a:rPr dirty="0" sz="2800">
                <a:latin typeface="Calibri"/>
                <a:cs typeface="Calibri"/>
              </a:rPr>
              <a:t>100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simulaciones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para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cada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escenario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0" y="3838955"/>
            <a:ext cx="5049011" cy="223875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790694" y="6465214"/>
            <a:ext cx="26085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Estudio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Transitorios</a:t>
            </a: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Electromagnéticos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DESCARGAS</a:t>
            </a:r>
            <a:r>
              <a:rPr dirty="0" spc="-220"/>
              <a:t> </a:t>
            </a:r>
            <a:r>
              <a:rPr dirty="0" spc="-25"/>
              <a:t>ATMOSFÉRICAS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0" y="2045207"/>
            <a:ext cx="8153400" cy="395782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65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868881"/>
            <a:ext cx="10356215" cy="2089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Las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pruebas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impulso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están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estandarizados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según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la</a:t>
            </a:r>
            <a:r>
              <a:rPr dirty="0" sz="2400" spc="-2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norma</a:t>
            </a:r>
            <a:r>
              <a:rPr dirty="0" sz="2400" spc="-4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IEC</a:t>
            </a:r>
            <a:r>
              <a:rPr dirty="0" sz="2400" spc="-3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60071-</a:t>
            </a:r>
            <a:r>
              <a:rPr dirty="0" sz="2400" spc="-25">
                <a:latin typeface="Arial MT"/>
                <a:cs typeface="Arial MT"/>
              </a:rPr>
              <a:t>4,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735"/>
              </a:lnSpc>
            </a:pPr>
            <a:r>
              <a:rPr dirty="0" sz="2400">
                <a:latin typeface="Arial MT"/>
                <a:cs typeface="Arial MT"/>
              </a:rPr>
              <a:t>mediante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una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fuente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que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tiene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un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tiempo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frente,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un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tiempo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cola.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solidFill>
                  <a:srgbClr val="00AFEF"/>
                </a:solidFill>
                <a:latin typeface="Arial MT"/>
                <a:cs typeface="Arial MT"/>
              </a:rPr>
              <a:t>Ejemplo: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2400">
                <a:solidFill>
                  <a:srgbClr val="00AFEF"/>
                </a:solidFill>
                <a:latin typeface="Arial MT"/>
                <a:cs typeface="Arial MT"/>
              </a:rPr>
              <a:t>1.2/50</a:t>
            </a:r>
            <a:r>
              <a:rPr dirty="0" sz="2400" spc="-75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00AFEF"/>
                </a:solidFill>
                <a:latin typeface="Arial MT"/>
                <a:cs typeface="Arial MT"/>
              </a:rPr>
              <a:t>µS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622805" y="5847384"/>
            <a:ext cx="783653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55740" algn="l"/>
              </a:tabLst>
            </a:pPr>
            <a:r>
              <a:rPr dirty="0" sz="2400">
                <a:latin typeface="Arial MT"/>
                <a:cs typeface="Arial MT"/>
              </a:rPr>
              <a:t>El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frente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onda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normado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1,2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µs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para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V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y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 spc="-50">
                <a:latin typeface="Arial MT"/>
                <a:cs typeface="Arial MT"/>
              </a:rPr>
              <a:t>8</a:t>
            </a:r>
            <a:r>
              <a:rPr dirty="0" sz="2400">
                <a:latin typeface="Arial MT"/>
                <a:cs typeface="Arial MT"/>
              </a:rPr>
              <a:t>	µs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para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I.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SOBRETENSIONES</a:t>
            </a:r>
            <a:r>
              <a:rPr dirty="0" spc="-220"/>
              <a:t> </a:t>
            </a:r>
            <a:r>
              <a:rPr dirty="0" spc="-25"/>
              <a:t>ATMOSFÉRICAS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8479" y="2749295"/>
            <a:ext cx="6035040" cy="291236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880854" y="6368767"/>
            <a:ext cx="1432560" cy="3467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323215" marR="43180" indent="-311150">
              <a:lnSpc>
                <a:spcPts val="1300"/>
              </a:lnSpc>
              <a:spcBef>
                <a:spcPts val="60"/>
              </a:spcBef>
            </a:pP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©</a:t>
            </a:r>
            <a:r>
              <a:rPr dirty="0" sz="1100" spc="-3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Inel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-</a:t>
            </a:r>
            <a:r>
              <a:rPr dirty="0" sz="1100" spc="-40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888888"/>
                </a:solidFill>
                <a:latin typeface="Arial MT"/>
                <a:cs typeface="Arial MT"/>
              </a:rPr>
              <a:t>Diapositiva </a:t>
            </a:r>
            <a:fld id="{81D60167-4931-47E6-BA6A-407CBD079E47}" type="slidenum"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65</a:t>
            </a:fld>
            <a:r>
              <a:rPr dirty="0" sz="1100" spc="-25">
                <a:solidFill>
                  <a:srgbClr val="888888"/>
                </a:solidFill>
                <a:latin typeface="Arial MT"/>
                <a:cs typeface="Arial MT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 MT"/>
                <a:cs typeface="Arial MT"/>
                <a:hlinkClick r:id="rId3"/>
              </a:rPr>
              <a:t>inel@inelinc.com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0"/>
              <a:t>Transitorios</a:t>
            </a:r>
            <a:r>
              <a:rPr dirty="0" spc="-5"/>
              <a:t> </a:t>
            </a:r>
            <a:r>
              <a:rPr dirty="0" spc="-10"/>
              <a:t>Electromagnéticos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Jeancarlo Videla</dc:creator>
  <dc:title>Presentación de PowerPoint</dc:title>
  <dcterms:created xsi:type="dcterms:W3CDTF">2025-05-12T12:02:54Z</dcterms:created>
  <dcterms:modified xsi:type="dcterms:W3CDTF">2025-05-12T12:02:54Z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PowerPoint® 2016</vt:lpwstr>
  </property>
</Properties>
</file>